
<file path=[Content_Types].xml><?xml version="1.0" encoding="utf-8"?>
<Types xmlns="http://schemas.openxmlformats.org/package/2006/content-types">
  <Default Extension="xml" ContentType="application/xml"/>
  <Default Extension="jpg" ContentType="image/jpeg"/>
  <Default Extension="tiff" ContentType="image/tiff"/>
  <Default Extension="mp4" ContentType="video/mp4"/>
  <Default Extension="emf" ContentType="image/x-emf"/>
  <Default Extension="jpeg" ContentType="image/jpeg"/>
  <Default Extension="rels" ContentType="application/vnd.openxmlformats-package.relationships+xml"/>
  <Default Extension="mov" ContentType="video/quicktime"/>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4"/>
  </p:notesMasterIdLst>
  <p:sldIdLst>
    <p:sldId id="262" r:id="rId2"/>
    <p:sldId id="415" r:id="rId3"/>
    <p:sldId id="310" r:id="rId4"/>
    <p:sldId id="380" r:id="rId5"/>
    <p:sldId id="308" r:id="rId6"/>
    <p:sldId id="339" r:id="rId7"/>
    <p:sldId id="379" r:id="rId8"/>
    <p:sldId id="388" r:id="rId9"/>
    <p:sldId id="393" r:id="rId10"/>
    <p:sldId id="340" r:id="rId11"/>
    <p:sldId id="358" r:id="rId12"/>
    <p:sldId id="337" r:id="rId13"/>
    <p:sldId id="390" r:id="rId14"/>
    <p:sldId id="378" r:id="rId15"/>
    <p:sldId id="335" r:id="rId16"/>
    <p:sldId id="267" r:id="rId17"/>
    <p:sldId id="312" r:id="rId18"/>
    <p:sldId id="391" r:id="rId19"/>
    <p:sldId id="406" r:id="rId20"/>
    <p:sldId id="412" r:id="rId21"/>
    <p:sldId id="408" r:id="rId22"/>
    <p:sldId id="409" r:id="rId23"/>
    <p:sldId id="411" r:id="rId24"/>
    <p:sldId id="351" r:id="rId25"/>
    <p:sldId id="394" r:id="rId26"/>
    <p:sldId id="416" r:id="rId27"/>
    <p:sldId id="360" r:id="rId28"/>
    <p:sldId id="376" r:id="rId29"/>
    <p:sldId id="424" r:id="rId30"/>
    <p:sldId id="397" r:id="rId31"/>
    <p:sldId id="374" r:id="rId32"/>
    <p:sldId id="375" r:id="rId33"/>
    <p:sldId id="362" r:id="rId34"/>
    <p:sldId id="414" r:id="rId35"/>
    <p:sldId id="423" r:id="rId36"/>
    <p:sldId id="338" r:id="rId37"/>
    <p:sldId id="349" r:id="rId38"/>
    <p:sldId id="350" r:id="rId39"/>
    <p:sldId id="425" r:id="rId40"/>
    <p:sldId id="367" r:id="rId41"/>
    <p:sldId id="368" r:id="rId42"/>
    <p:sldId id="354" r:id="rId43"/>
    <p:sldId id="369" r:id="rId44"/>
    <p:sldId id="370" r:id="rId45"/>
    <p:sldId id="371" r:id="rId46"/>
    <p:sldId id="372" r:id="rId47"/>
    <p:sldId id="417" r:id="rId48"/>
    <p:sldId id="418" r:id="rId49"/>
    <p:sldId id="419" r:id="rId50"/>
    <p:sldId id="420" r:id="rId51"/>
    <p:sldId id="421" r:id="rId52"/>
    <p:sldId id="422" r:id="rId5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25C2F14-BA86-49DE-98F1-068A897BF88E}" v="27" dt="2017-10-12T17:32:05.17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70370" autoAdjust="0"/>
  </p:normalViewPr>
  <p:slideViewPr>
    <p:cSldViewPr snapToGrid="0">
      <p:cViewPr>
        <p:scale>
          <a:sx n="101" d="100"/>
          <a:sy n="101" d="100"/>
        </p:scale>
        <p:origin x="-344" y="-81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notesMaster" Target="notesMasters/notesMaster1.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59" Type="http://schemas.microsoft.com/office/2015/10/relationships/revisionInfo" Target="revisionInfo.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9AE76DE-A7FA-6C4C-A5C4-118F5F4F4FD7}" type="datetimeFigureOut">
              <a:rPr lang="en-US" smtClean="0"/>
              <a:t>11/28/17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DF9498F-12E1-DA48-BE5D-3DC19F9B9879}" type="slidenum">
              <a:rPr lang="en-US" smtClean="0"/>
              <a:t>‹#›</a:t>
            </a:fld>
            <a:endParaRPr lang="en-US"/>
          </a:p>
        </p:txBody>
      </p:sp>
    </p:spTree>
    <p:extLst>
      <p:ext uri="{BB962C8B-B14F-4D97-AF65-F5344CB8AC3E}">
        <p14:creationId xmlns:p14="http://schemas.microsoft.com/office/powerpoint/2010/main" val="18236221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endParaRPr lang="en-US" dirty="0"/>
          </a:p>
        </p:txBody>
      </p:sp>
      <p:sp>
        <p:nvSpPr>
          <p:cNvPr id="4" name="Slide Number Placeholder 3"/>
          <p:cNvSpPr>
            <a:spLocks noGrp="1"/>
          </p:cNvSpPr>
          <p:nvPr>
            <p:ph type="sldNum" sz="quarter" idx="10"/>
          </p:nvPr>
        </p:nvSpPr>
        <p:spPr/>
        <p:txBody>
          <a:bodyPr/>
          <a:lstStyle/>
          <a:p>
            <a:fld id="{8DF9498F-12E1-DA48-BE5D-3DC19F9B9879}" type="slidenum">
              <a:rPr lang="en-US" smtClean="0"/>
              <a:t>1</a:t>
            </a:fld>
            <a:endParaRPr lang="en-US"/>
          </a:p>
        </p:txBody>
      </p:sp>
    </p:spTree>
    <p:extLst>
      <p:ext uri="{BB962C8B-B14F-4D97-AF65-F5344CB8AC3E}">
        <p14:creationId xmlns:p14="http://schemas.microsoft.com/office/powerpoint/2010/main" val="31920097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a:t>
            </a:r>
            <a:r>
              <a:rPr lang="en-US" sz="1200" baseline="0" dirty="0" smtClean="0"/>
              <a:t> key idea of our paper is to evaluate </a:t>
            </a:r>
            <a:r>
              <a:rPr lang="en-US" sz="1200" dirty="0" smtClean="0"/>
              <a:t>How effective if dynamic scaling laws be used to transform adult motion to appear more child-like?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mr-IN" sz="1200" dirty="0" smtClean="0"/>
              <a:t>………</a:t>
            </a:r>
            <a:r>
              <a:rPr lang="en-US" sz="12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Pictures: Child and adult doing the same action</a:t>
            </a:r>
          </a:p>
          <a:p>
            <a:endParaRPr lang="en-US" dirty="0"/>
          </a:p>
        </p:txBody>
      </p:sp>
      <p:sp>
        <p:nvSpPr>
          <p:cNvPr id="4" name="Slide Number Placeholder 3"/>
          <p:cNvSpPr>
            <a:spLocks noGrp="1"/>
          </p:cNvSpPr>
          <p:nvPr>
            <p:ph type="sldNum" sz="quarter" idx="10"/>
          </p:nvPr>
        </p:nvSpPr>
        <p:spPr/>
        <p:txBody>
          <a:bodyPr/>
          <a:lstStyle/>
          <a:p>
            <a:fld id="{8DF9498F-12E1-DA48-BE5D-3DC19F9B9879}" type="slidenum">
              <a:rPr lang="en-US" smtClean="0"/>
              <a:t>10</a:t>
            </a:fld>
            <a:endParaRPr lang="en-US"/>
          </a:p>
        </p:txBody>
      </p:sp>
    </p:spTree>
    <p:extLst>
      <p:ext uri="{BB962C8B-B14F-4D97-AF65-F5344CB8AC3E}">
        <p14:creationId xmlns:p14="http://schemas.microsoft.com/office/powerpoint/2010/main" val="5486837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contribution lies in two aspects: we applied </a:t>
            </a:r>
            <a:r>
              <a:rPr lang="en-US" dirty="0" err="1" smtClean="0"/>
              <a:t>dsl</a:t>
            </a:r>
            <a:r>
              <a:rPr lang="en-US" dirty="0" smtClean="0"/>
              <a:t> to create child like motion</a:t>
            </a:r>
            <a:r>
              <a:rPr lang="en-US" baseline="0" dirty="0" smtClean="0"/>
              <a:t> from adult motion capture data</a:t>
            </a:r>
          </a:p>
          <a:p>
            <a:r>
              <a:rPr lang="en-US" baseline="0" dirty="0" smtClean="0"/>
              <a:t>Second we conducted a perception study to evaluate how naive viewers perceived dynamically scaled motion</a:t>
            </a:r>
            <a:endParaRPr lang="en-US" dirty="0"/>
          </a:p>
        </p:txBody>
      </p:sp>
      <p:sp>
        <p:nvSpPr>
          <p:cNvPr id="4" name="Slide Number Placeholder 3"/>
          <p:cNvSpPr>
            <a:spLocks noGrp="1"/>
          </p:cNvSpPr>
          <p:nvPr>
            <p:ph type="sldNum" sz="quarter" idx="10"/>
          </p:nvPr>
        </p:nvSpPr>
        <p:spPr/>
        <p:txBody>
          <a:bodyPr/>
          <a:lstStyle/>
          <a:p>
            <a:fld id="{8DF9498F-12E1-DA48-BE5D-3DC19F9B9879}" type="slidenum">
              <a:rPr lang="en-US" smtClean="0"/>
              <a:t>11</a:t>
            </a:fld>
            <a:endParaRPr lang="en-US"/>
          </a:p>
        </p:txBody>
      </p:sp>
    </p:spTree>
    <p:extLst>
      <p:ext uri="{BB962C8B-B14F-4D97-AF65-F5344CB8AC3E}">
        <p14:creationId xmlns:p14="http://schemas.microsoft.com/office/powerpoint/2010/main" val="31953262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Read slide.</a:t>
            </a:r>
          </a:p>
          <a:p>
            <a:r>
              <a:rPr lang="en-US" dirty="0" smtClean="0"/>
              <a:t>We took adult</a:t>
            </a:r>
            <a:r>
              <a:rPr lang="en-US" baseline="0" dirty="0" smtClean="0"/>
              <a:t> motion capture data and scaled the character uniformly by L. L is the ratio of the height of the adult actor and an average 5-9 years old child. First red square.</a:t>
            </a:r>
          </a:p>
          <a:p>
            <a:r>
              <a:rPr lang="en-US" baseline="0" dirty="0" smtClean="0"/>
              <a:t>Then we scaled the displacement by the same factor. Second red box</a:t>
            </a:r>
          </a:p>
          <a:p>
            <a:r>
              <a:rPr lang="en-US" baseline="0" dirty="0" smtClean="0"/>
              <a:t>But we only scaled the displacement along y axis because our actions primarily involve up down displacement. (Right hand coordinate y up) </a:t>
            </a:r>
          </a:p>
          <a:p>
            <a:r>
              <a:rPr lang="en-US" baseline="0" dirty="0" smtClean="0"/>
              <a:t>Finally we scaled the time duration of completing the action by square root of L(third red box)</a:t>
            </a:r>
          </a:p>
          <a:p>
            <a:endParaRPr lang="en-US" baseline="0" dirty="0" smtClean="0"/>
          </a:p>
          <a:p>
            <a:r>
              <a:rPr lang="mr-IN" baseline="0" dirty="0" smtClean="0"/>
              <a:t>…………</a:t>
            </a:r>
            <a:r>
              <a:rPr lang="en-US" baseline="0" dirty="0" smtClean="0"/>
              <a:t>.</a:t>
            </a:r>
            <a:endParaRPr lang="en-US" dirty="0" smtClean="0"/>
          </a:p>
          <a:p>
            <a:endParaRPr lang="en-US" dirty="0" smtClean="0"/>
          </a:p>
          <a:p>
            <a:endParaRPr lang="en-US" dirty="0" smtClean="0"/>
          </a:p>
          <a:p>
            <a:endParaRPr lang="en-US" dirty="0" smtClean="0"/>
          </a:p>
          <a:p>
            <a:r>
              <a:rPr lang="en-US" dirty="0" smtClean="0"/>
              <a:t>Dynamic scaling laws</a:t>
            </a:r>
            <a:r>
              <a:rPr lang="en-US" baseline="0" dirty="0" smtClean="0"/>
              <a:t> states that if the we scale the skeleton by factor L un</a:t>
            </a:r>
            <a:r>
              <a:rPr lang="en-US" dirty="0" smtClean="0"/>
              <a:t>iformly across all dimension, the</a:t>
            </a:r>
            <a:r>
              <a:rPr lang="en-US" baseline="0" dirty="0" smtClean="0"/>
              <a:t> motion attribute will also be scaled accordingly. In our case, we scaled the time duration of completing the action and the displacement of the whole body along y axis. Since our motion is in place motion, we ignored the scaling along x axis and z axis.</a:t>
            </a:r>
            <a:r>
              <a:rPr lang="en-US" baseline="0" dirty="0"/>
              <a:t> </a:t>
            </a:r>
            <a:r>
              <a:rPr lang="en-US" baseline="0" dirty="0" smtClean="0"/>
              <a:t>As long as we scale these two factors all other attributes will be taken care of. </a:t>
            </a:r>
            <a:r>
              <a:rPr lang="en-US" dirty="0" smtClean="0"/>
              <a:t>The scaling factor shown</a:t>
            </a:r>
            <a:r>
              <a:rPr lang="en-US" baseline="0" dirty="0" smtClean="0"/>
              <a:t> in the table </a:t>
            </a:r>
            <a:r>
              <a:rPr lang="en-US" dirty="0" smtClean="0"/>
              <a:t>are derived from Newton's law of the motion, which ensures that no physics laws is violated.</a:t>
            </a:r>
          </a:p>
          <a:p>
            <a:endParaRPr lang="en-US" dirty="0" smtClean="0"/>
          </a:p>
          <a:p>
            <a:r>
              <a:rPr lang="en-US" dirty="0" smtClean="0"/>
              <a:t>Have an addition al slides using illustration</a:t>
            </a:r>
            <a:r>
              <a:rPr lang="en-US" baseline="0" dirty="0" smtClean="0"/>
              <a:t>  how the </a:t>
            </a:r>
            <a:r>
              <a:rPr lang="en-US" baseline="0" dirty="0" err="1" smtClean="0"/>
              <a:t>paramerter</a:t>
            </a:r>
            <a:r>
              <a:rPr lang="en-US" baseline="0" dirty="0" smtClean="0"/>
              <a:t> derived </a:t>
            </a:r>
          </a:p>
          <a:p>
            <a:r>
              <a:rPr lang="en-US" baseline="0" dirty="0" smtClean="0"/>
              <a:t>Add small illustration of the using as a ball add animation of the ball</a:t>
            </a:r>
            <a:endParaRPr lang="en-US" dirty="0"/>
          </a:p>
        </p:txBody>
      </p:sp>
      <p:sp>
        <p:nvSpPr>
          <p:cNvPr id="4" name="Slide Number Placeholder 3"/>
          <p:cNvSpPr>
            <a:spLocks noGrp="1"/>
          </p:cNvSpPr>
          <p:nvPr>
            <p:ph type="sldNum" sz="quarter" idx="10"/>
          </p:nvPr>
        </p:nvSpPr>
        <p:spPr/>
        <p:txBody>
          <a:bodyPr/>
          <a:lstStyle/>
          <a:p>
            <a:fld id="{8DF9498F-12E1-DA48-BE5D-3DC19F9B9879}" type="slidenum">
              <a:rPr lang="en-US" smtClean="0"/>
              <a:t>12</a:t>
            </a:fld>
            <a:endParaRPr lang="en-US"/>
          </a:p>
        </p:txBody>
      </p:sp>
    </p:spTree>
    <p:extLst>
      <p:ext uri="{BB962C8B-B14F-4D97-AF65-F5344CB8AC3E}">
        <p14:creationId xmlns:p14="http://schemas.microsoft.com/office/powerpoint/2010/main" val="4009582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procedure preserves the gravity in a jump</a:t>
            </a:r>
            <a:endParaRPr lang="en-US"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This</a:t>
            </a:r>
            <a:r>
              <a:rPr lang="en-US" sz="1200" kern="1200" baseline="0" dirty="0" smtClean="0">
                <a:solidFill>
                  <a:schemeClr val="tx1"/>
                </a:solidFill>
                <a:effectLst/>
                <a:latin typeface="+mn-lt"/>
                <a:ea typeface="+mn-ea"/>
                <a:cs typeface="+mn-cs"/>
              </a:rPr>
              <a:t> is a cube fall from height of H, play,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This</a:t>
            </a:r>
            <a:r>
              <a:rPr lang="en-US" sz="1200" kern="1200" baseline="0" dirty="0" smtClean="0">
                <a:solidFill>
                  <a:schemeClr val="tx1"/>
                </a:solidFill>
                <a:effectLst/>
                <a:latin typeface="+mn-lt"/>
                <a:ea typeface="+mn-ea"/>
                <a:cs typeface="+mn-cs"/>
              </a:rPr>
              <a:t> is a cube fall from height of 0.5 H, play,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err="1" smtClean="0">
                <a:solidFill>
                  <a:schemeClr val="tx1"/>
                </a:solidFill>
                <a:effectLst/>
                <a:latin typeface="+mn-lt"/>
                <a:ea typeface="+mn-ea"/>
                <a:cs typeface="+mn-cs"/>
              </a:rPr>
              <a:t>iTS</a:t>
            </a:r>
            <a:r>
              <a:rPr lang="en-US" sz="1200" kern="1200" baseline="0" dirty="0" smtClean="0">
                <a:solidFill>
                  <a:schemeClr val="tx1"/>
                </a:solidFill>
                <a:effectLst/>
                <a:latin typeface="+mn-lt"/>
                <a:ea typeface="+mn-ea"/>
                <a:cs typeface="+mn-cs"/>
              </a:rPr>
              <a:t> VERY OBVIOUS THE CUBE FALL FROM LOWER POSITION LANDED FASTER</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TO GENERALIZE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baseline="0" dirty="0" smtClean="0">
                <a:solidFill>
                  <a:schemeClr val="tx1"/>
                </a:solidFill>
                <a:effectLst/>
                <a:latin typeface="+mn-lt"/>
                <a:ea typeface="+mn-ea"/>
                <a:cs typeface="+mn-cs"/>
              </a:rPr>
              <a:t>equation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the displacement is scaled L time, the time duration must be scaled by </a:t>
            </a:r>
            <a:r>
              <a:rPr lang="en-US" sz="1200" kern="1200" dirty="0" err="1" smtClean="0">
                <a:solidFill>
                  <a:schemeClr val="tx1"/>
                </a:solidFill>
                <a:effectLst/>
                <a:latin typeface="+mn-lt"/>
                <a:ea typeface="+mn-ea"/>
                <a:cs typeface="+mn-cs"/>
              </a:rPr>
              <a:t>sqrt</a:t>
            </a:r>
            <a:r>
              <a:rPr lang="en-US" sz="1200" kern="1200" dirty="0" smtClean="0">
                <a:solidFill>
                  <a:schemeClr val="tx1"/>
                </a:solidFill>
                <a:effectLst/>
                <a:latin typeface="+mn-lt"/>
                <a:ea typeface="+mn-ea"/>
                <a:cs typeface="+mn-cs"/>
              </a:rPr>
              <a:t>(L) to maintain g since the</a:t>
            </a:r>
            <a:r>
              <a:rPr lang="en-US" sz="1200" kern="1200" baseline="0" dirty="0" smtClean="0">
                <a:solidFill>
                  <a:schemeClr val="tx1"/>
                </a:solidFill>
                <a:effectLst/>
                <a:latin typeface="+mn-lt"/>
                <a:ea typeface="+mn-ea"/>
                <a:cs typeface="+mn-cs"/>
              </a:rPr>
              <a:t> acceleration is only due to gravity</a:t>
            </a:r>
            <a:r>
              <a:rPr lang="en-US"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p>
          <a:p>
            <a:pPr marL="0" marR="0" indent="0" algn="l" defTabSz="914400" rtl="0" eaLnBrk="1" fontAlgn="auto" latinLnBrk="0" hangingPunct="1">
              <a:lnSpc>
                <a:spcPct val="100000"/>
              </a:lnSpc>
              <a:spcBef>
                <a:spcPts val="0"/>
              </a:spcBef>
              <a:spcAft>
                <a:spcPts val="0"/>
              </a:spcAft>
              <a:buClrTx/>
              <a:buSzTx/>
              <a:buFontTx/>
              <a:buNone/>
              <a:tabLst/>
              <a:defRPr/>
            </a:pPr>
            <a:r>
              <a:rPr lang="mr-IN"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a:t>
            </a:r>
          </a:p>
          <a:p>
            <a:r>
              <a:rPr lang="en-US" sz="1200" kern="1200" dirty="0" smtClean="0">
                <a:solidFill>
                  <a:schemeClr val="tx1"/>
                </a:solidFill>
                <a:effectLst/>
                <a:latin typeface="+mn-lt"/>
                <a:ea typeface="+mn-ea"/>
                <a:cs typeface="+mn-cs"/>
              </a:rPr>
              <a:t>Let</a:t>
            </a:r>
            <a:r>
              <a:rPr lang="en-US" sz="1200" kern="1200" baseline="0" dirty="0" smtClean="0">
                <a:solidFill>
                  <a:schemeClr val="tx1"/>
                </a:solidFill>
                <a:effectLst/>
                <a:latin typeface="+mn-lt"/>
                <a:ea typeface="+mn-ea"/>
                <a:cs typeface="+mn-cs"/>
              </a:rPr>
              <a:t> me show you an example of how the parameters derived. </a:t>
            </a:r>
            <a:r>
              <a:rPr lang="en-US" sz="1200" kern="1200" dirty="0" smtClean="0">
                <a:solidFill>
                  <a:schemeClr val="tx1"/>
                </a:solidFill>
                <a:effectLst/>
                <a:latin typeface="+mn-lt"/>
                <a:ea typeface="+mn-ea"/>
                <a:cs typeface="+mn-cs"/>
              </a:rPr>
              <a:t>If</a:t>
            </a:r>
            <a:r>
              <a:rPr lang="en-US" sz="1200" kern="1200" baseline="0" dirty="0" smtClean="0">
                <a:solidFill>
                  <a:schemeClr val="tx1"/>
                </a:solidFill>
                <a:effectLst/>
                <a:latin typeface="+mn-lt"/>
                <a:ea typeface="+mn-ea"/>
                <a:cs typeface="+mn-cs"/>
              </a:rPr>
              <a:t> we simplify the </a:t>
            </a:r>
            <a:r>
              <a:rPr lang="en-US" sz="1200" kern="1200" dirty="0" smtClean="0">
                <a:solidFill>
                  <a:schemeClr val="tx1"/>
                </a:solidFill>
                <a:effectLst/>
                <a:latin typeface="+mn-lt"/>
                <a:ea typeface="+mn-ea"/>
                <a:cs typeface="+mn-cs"/>
              </a:rPr>
              <a:t>motions such as jumping as a ballistic motion, where the acceleration is due to gravity g, if the displacement is scaled L time, the time duration must be scaled by </a:t>
            </a:r>
            <a:r>
              <a:rPr lang="en-US" sz="1200" kern="1200" dirty="0" err="1" smtClean="0">
                <a:solidFill>
                  <a:schemeClr val="tx1"/>
                </a:solidFill>
                <a:effectLst/>
                <a:latin typeface="+mn-lt"/>
                <a:ea typeface="+mn-ea"/>
                <a:cs typeface="+mn-cs"/>
              </a:rPr>
              <a:t>sqrt</a:t>
            </a:r>
            <a:r>
              <a:rPr lang="en-US" sz="1200" kern="1200" dirty="0" smtClean="0">
                <a:solidFill>
                  <a:schemeClr val="tx1"/>
                </a:solidFill>
                <a:effectLst/>
                <a:latin typeface="+mn-lt"/>
                <a:ea typeface="+mn-ea"/>
                <a:cs typeface="+mn-cs"/>
              </a:rPr>
              <a:t>(L) to maintain g,</a:t>
            </a:r>
            <a:r>
              <a:rPr lang="en-US" sz="1200" kern="1200" baseline="0" dirty="0" smtClean="0">
                <a:solidFill>
                  <a:schemeClr val="tx1"/>
                </a:solidFill>
                <a:effectLst/>
                <a:latin typeface="+mn-lt"/>
                <a:ea typeface="+mn-ea"/>
                <a:cs typeface="+mn-cs"/>
              </a:rPr>
              <a:t> which means the time duration got shortened. </a:t>
            </a:r>
            <a:r>
              <a:rPr lang="en-US" sz="1200" kern="1200" dirty="0" smtClean="0">
                <a:solidFill>
                  <a:schemeClr val="tx1"/>
                </a:solidFill>
                <a:effectLst/>
                <a:latin typeface="+mn-lt"/>
                <a:ea typeface="+mn-ea"/>
                <a:cs typeface="+mn-cs"/>
              </a:rPr>
              <a:t>You can see the ball</a:t>
            </a:r>
            <a:r>
              <a:rPr lang="en-US" sz="1200" kern="1200" baseline="0" dirty="0" smtClean="0">
                <a:solidFill>
                  <a:schemeClr val="tx1"/>
                </a:solidFill>
                <a:effectLst/>
                <a:latin typeface="+mn-lt"/>
                <a:ea typeface="+mn-ea"/>
                <a:cs typeface="+mn-cs"/>
              </a:rPr>
              <a:t> start with the taller position takes longer to complete the motion than the ball in the lower position.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Ball=box</a:t>
            </a:r>
            <a:endParaRPr lang="en-US" dirty="0"/>
          </a:p>
        </p:txBody>
      </p:sp>
      <p:sp>
        <p:nvSpPr>
          <p:cNvPr id="4" name="Slide Number Placeholder 3"/>
          <p:cNvSpPr>
            <a:spLocks noGrp="1"/>
          </p:cNvSpPr>
          <p:nvPr>
            <p:ph type="sldNum" sz="quarter" idx="10"/>
          </p:nvPr>
        </p:nvSpPr>
        <p:spPr/>
        <p:txBody>
          <a:bodyPr/>
          <a:lstStyle/>
          <a:p>
            <a:fld id="{8DF9498F-12E1-DA48-BE5D-3DC19F9B9879}" type="slidenum">
              <a:rPr lang="en-US" smtClean="0"/>
              <a:t>13</a:t>
            </a:fld>
            <a:endParaRPr lang="en-US"/>
          </a:p>
        </p:txBody>
      </p:sp>
    </p:spTree>
    <p:extLst>
      <p:ext uri="{BB962C8B-B14F-4D97-AF65-F5344CB8AC3E}">
        <p14:creationId xmlns:p14="http://schemas.microsoft.com/office/powerpoint/2010/main" val="10660669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dynamic scaling procedure can be </a:t>
            </a:r>
            <a:r>
              <a:rPr lang="en-US" dirty="0" smtClean="0"/>
              <a:t>broken</a:t>
            </a:r>
            <a:r>
              <a:rPr lang="en-US" dirty="0"/>
              <a:t> down into two steps. </a:t>
            </a:r>
            <a:r>
              <a:rPr lang="en-US" dirty="0" smtClean="0"/>
              <a:t>we first scaled the height</a:t>
            </a:r>
            <a:r>
              <a:rPr lang="en-US" baseline="0" dirty="0" smtClean="0"/>
              <a:t> for the character’s limb length and its displacement by factor L</a:t>
            </a:r>
            <a:r>
              <a:rPr lang="en-US" dirty="0" smtClean="0"/>
              <a:t>, </a:t>
            </a:r>
          </a:p>
          <a:p>
            <a:r>
              <a:rPr lang="en-US" dirty="0" smtClean="0"/>
              <a:t>Click On the left side is an adult doing run fast Click, Next, The motion is made faster by square root of L</a:t>
            </a:r>
          </a:p>
          <a:p>
            <a:r>
              <a:rPr lang="en-US" dirty="0" smtClean="0"/>
              <a:t>Click</a:t>
            </a:r>
            <a:endParaRPr lang="en-US" baseline="0" dirty="0" smtClean="0"/>
          </a:p>
          <a:p>
            <a:endParaRPr lang="en-US" baseline="0" dirty="0" smtClean="0"/>
          </a:p>
          <a:p>
            <a:r>
              <a:rPr lang="mr-IN" baseline="0" dirty="0" smtClean="0"/>
              <a:t>…………</a:t>
            </a:r>
            <a:endParaRPr lang="en-US" dirty="0" smtClean="0"/>
          </a:p>
          <a:p>
            <a:endParaRPr lang="en-US" dirty="0" smtClean="0"/>
          </a:p>
          <a:p>
            <a:r>
              <a:rPr lang="en-US" dirty="0" smtClean="0"/>
              <a:t>The</a:t>
            </a:r>
            <a:r>
              <a:rPr lang="en-US" baseline="0" dirty="0" smtClean="0"/>
              <a:t> left side is the original adult doing run fast. </a:t>
            </a:r>
            <a:r>
              <a:rPr lang="en-US" dirty="0" smtClean="0"/>
              <a:t>First</a:t>
            </a:r>
            <a:r>
              <a:rPr lang="en-US" dirty="0"/>
              <a:t> is length scale.  The adult is scaled L times to a child whose height is the average height of a 5 to 9 years old. Also the displacement of the motion is scaled L times </a:t>
            </a:r>
            <a:r>
              <a:rPr lang="en-US" dirty="0" smtClean="0"/>
              <a:t>according </a:t>
            </a:r>
            <a:r>
              <a:rPr lang="en-US" dirty="0"/>
              <a:t>to the DSL. Second step is time scaled. The speed of the motion is accelerated the square root of L</a:t>
            </a:r>
            <a:r>
              <a:rPr lang="en-US" dirty="0" smtClean="0"/>
              <a:t>.</a:t>
            </a:r>
          </a:p>
          <a:p>
            <a:endParaRPr lang="en-US" dirty="0" smtClean="0"/>
          </a:p>
          <a:p>
            <a:r>
              <a:rPr lang="en-US" dirty="0" smtClean="0"/>
              <a:t>What exactly being scaled</a:t>
            </a:r>
            <a:endParaRPr lang="en-US" dirty="0"/>
          </a:p>
        </p:txBody>
      </p:sp>
      <p:sp>
        <p:nvSpPr>
          <p:cNvPr id="4" name="Slide Number Placeholder 3"/>
          <p:cNvSpPr>
            <a:spLocks noGrp="1"/>
          </p:cNvSpPr>
          <p:nvPr>
            <p:ph type="sldNum" sz="quarter" idx="10"/>
          </p:nvPr>
        </p:nvSpPr>
        <p:spPr/>
        <p:txBody>
          <a:bodyPr/>
          <a:lstStyle/>
          <a:p>
            <a:fld id="{8DF9498F-12E1-DA48-BE5D-3DC19F9B9879}" type="slidenum">
              <a:rPr lang="en-US" smtClean="0"/>
              <a:t>14</a:t>
            </a:fld>
            <a:endParaRPr lang="en-US"/>
          </a:p>
        </p:txBody>
      </p:sp>
    </p:spTree>
    <p:extLst>
      <p:ext uri="{BB962C8B-B14F-4D97-AF65-F5344CB8AC3E}">
        <p14:creationId xmlns:p14="http://schemas.microsoft.com/office/powerpoint/2010/main" val="1676752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I’ll play</a:t>
            </a:r>
            <a:r>
              <a:rPr lang="en-US" baseline="0" dirty="0" smtClean="0"/>
              <a:t> all three videos together. click</a:t>
            </a:r>
          </a:p>
          <a:p>
            <a:endParaRPr lang="en-US" baseline="0" dirty="0" smtClean="0"/>
          </a:p>
        </p:txBody>
      </p:sp>
      <p:sp>
        <p:nvSpPr>
          <p:cNvPr id="4" name="Slide Number Placeholder 3"/>
          <p:cNvSpPr>
            <a:spLocks noGrp="1"/>
          </p:cNvSpPr>
          <p:nvPr>
            <p:ph type="sldNum" sz="quarter" idx="10"/>
          </p:nvPr>
        </p:nvSpPr>
        <p:spPr/>
        <p:txBody>
          <a:bodyPr/>
          <a:lstStyle/>
          <a:p>
            <a:fld id="{8DF9498F-12E1-DA48-BE5D-3DC19F9B9879}" type="slidenum">
              <a:rPr lang="en-US" smtClean="0"/>
              <a:t>15</a:t>
            </a:fld>
            <a:endParaRPr lang="en-US"/>
          </a:p>
        </p:txBody>
      </p:sp>
    </p:spTree>
    <p:extLst>
      <p:ext uri="{BB962C8B-B14F-4D97-AF65-F5344CB8AC3E}">
        <p14:creationId xmlns:p14="http://schemas.microsoft.com/office/powerpoint/2010/main" val="53649671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t>To evaluate how close the Dynamic scaling </a:t>
            </a:r>
            <a:r>
              <a:rPr lang="en-US" dirty="0" smtClean="0"/>
              <a:t>take </a:t>
            </a:r>
            <a:r>
              <a:rPr lang="en-US" dirty="0"/>
              <a:t>us to the actual child motion, we conduct a perception study to test out.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We set up an online experiment on survey </a:t>
            </a:r>
            <a:r>
              <a:rPr lang="en-US" dirty="0" smtClean="0"/>
              <a:t>gizmo. Participant</a:t>
            </a:r>
            <a:r>
              <a:rPr lang="en-US" baseline="0" dirty="0" smtClean="0"/>
              <a:t> were shown point light display videos followed by </a:t>
            </a:r>
            <a:r>
              <a:rPr lang="en-US" dirty="0" smtClean="0"/>
              <a:t>questions</a:t>
            </a:r>
            <a:r>
              <a:rPr lang="en-US" baseline="0" dirty="0" smtClean="0"/>
              <a:t> l</a:t>
            </a:r>
            <a:r>
              <a:rPr lang="en-US" dirty="0" smtClean="0"/>
              <a:t>ike adult vs child, action, confidence score.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There are three actor types in the PLD, A,C,D, each actor</a:t>
            </a:r>
            <a:r>
              <a:rPr lang="en-US" baseline="0" dirty="0" smtClean="0"/>
              <a:t> type there are 4 actors performing 6 actions. In total we have 72 videos. they are shown to the participant in random order. We</a:t>
            </a:r>
            <a:r>
              <a:rPr lang="en-US" dirty="0"/>
              <a:t> recruited 24 participants</a:t>
            </a:r>
            <a:r>
              <a:rPr lang="en-US" dirty="0" smtClean="0"/>
              <a:t>.</a:t>
            </a:r>
            <a:r>
              <a:rPr lang="en-US" baseline="0" dirty="0" smtClean="0"/>
              <a:t> 11 male, 13 female</a:t>
            </a:r>
          </a:p>
          <a:p>
            <a:pPr marL="0" marR="0" indent="0" algn="l" defTabSz="914400" rtl="0" eaLnBrk="1" fontAlgn="auto" latinLnBrk="0" hangingPunct="1">
              <a:lnSpc>
                <a:spcPct val="100000"/>
              </a:lnSpc>
              <a:spcBef>
                <a:spcPts val="0"/>
              </a:spcBef>
              <a:spcAft>
                <a:spcPts val="0"/>
              </a:spcAft>
              <a:buClrTx/>
              <a:buSzTx/>
              <a:buFontTx/>
              <a:buNone/>
              <a:tabLst/>
              <a:defRPr/>
            </a:pPr>
            <a:r>
              <a:rPr lang="mr-IN" baseline="0" dirty="0" smtClean="0"/>
              <a:t>…………</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dirty="0" smtClean="0"/>
              <a:t>Slide number</a:t>
            </a:r>
          </a:p>
          <a:p>
            <a:endParaRPr lang="en-US" dirty="0"/>
          </a:p>
          <a:p>
            <a:r>
              <a:rPr lang="en-US" dirty="0" smtClean="0"/>
              <a:t>4 actor 6 actions</a:t>
            </a:r>
          </a:p>
          <a:p>
            <a:endParaRPr lang="en-US" dirty="0" smtClean="0"/>
          </a:p>
          <a:p>
            <a:r>
              <a:rPr lang="en-US" dirty="0" smtClean="0"/>
              <a:t>Reduce the thickness of the line</a:t>
            </a:r>
          </a:p>
          <a:p>
            <a:endParaRPr lang="en-US" dirty="0" smtClean="0"/>
          </a:p>
          <a:p>
            <a:r>
              <a:rPr lang="en-US" dirty="0" smtClean="0"/>
              <a:t>Details of the </a:t>
            </a:r>
            <a:r>
              <a:rPr lang="en-US" dirty="0" err="1" smtClean="0"/>
              <a:t>expeirment</a:t>
            </a:r>
            <a:r>
              <a:rPr lang="en-US" dirty="0" smtClean="0"/>
              <a:t> </a:t>
            </a:r>
          </a:p>
          <a:p>
            <a:r>
              <a:rPr lang="en-US" dirty="0" err="1" smtClean="0"/>
              <a:t>Withinsubjuct</a:t>
            </a:r>
            <a:r>
              <a:rPr lang="en-US" dirty="0" smtClean="0"/>
              <a:t> 4 actor 6 actions</a:t>
            </a:r>
          </a:p>
          <a:p>
            <a:endParaRPr lang="en-US" dirty="0" smtClean="0"/>
          </a:p>
          <a:p>
            <a:r>
              <a:rPr lang="en-US" dirty="0" smtClean="0"/>
              <a:t>EXTRA SLIDE</a:t>
            </a:r>
            <a:r>
              <a:rPr lang="en-US" baseline="0" dirty="0" smtClean="0"/>
              <a:t> ON 54 VIDEOS</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DF9498F-12E1-DA48-BE5D-3DC19F9B9879}" type="slidenum">
              <a:rPr lang="en-US" smtClean="0"/>
              <a:t>16</a:t>
            </a:fld>
            <a:endParaRPr lang="en-US"/>
          </a:p>
        </p:txBody>
      </p:sp>
    </p:spTree>
    <p:extLst>
      <p:ext uri="{BB962C8B-B14F-4D97-AF65-F5344CB8AC3E}">
        <p14:creationId xmlns:p14="http://schemas.microsoft.com/office/powerpoint/2010/main" val="1956016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Here</a:t>
            </a:r>
            <a:r>
              <a:rPr lang="en-US" baseline="0" dirty="0" smtClean="0"/>
              <a:t> is an example of the point light display videos from the survey</a:t>
            </a:r>
            <a:endParaRPr lang="en-US" dirty="0" smtClean="0"/>
          </a:p>
        </p:txBody>
      </p:sp>
      <p:sp>
        <p:nvSpPr>
          <p:cNvPr id="4" name="Slide Number Placeholder 3"/>
          <p:cNvSpPr>
            <a:spLocks noGrp="1"/>
          </p:cNvSpPr>
          <p:nvPr>
            <p:ph type="sldNum" sz="quarter" idx="10"/>
          </p:nvPr>
        </p:nvSpPr>
        <p:spPr/>
        <p:txBody>
          <a:bodyPr/>
          <a:lstStyle/>
          <a:p>
            <a:fld id="{8DF9498F-12E1-DA48-BE5D-3DC19F9B9879}" type="slidenum">
              <a:rPr lang="en-US" smtClean="0"/>
              <a:t>17</a:t>
            </a:fld>
            <a:endParaRPr lang="en-US"/>
          </a:p>
        </p:txBody>
      </p:sp>
    </p:spTree>
    <p:extLst>
      <p:ext uri="{BB962C8B-B14F-4D97-AF65-F5344CB8AC3E}">
        <p14:creationId xmlns:p14="http://schemas.microsoft.com/office/powerpoint/2010/main" val="87375955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After collecting the survey response, we want to answer two questions from analyzing the data. First Are participants able to identify Child and Adult videos correctly?</a:t>
            </a:r>
            <a:r>
              <a:rPr lang="en-US" baseline="0" dirty="0" smtClean="0"/>
              <a:t> Second, </a:t>
            </a:r>
            <a:r>
              <a:rPr lang="en-US" dirty="0" smtClean="0"/>
              <a:t>Do participants attribute Dynamically Scaled(DS) videos to a Child actor?</a:t>
            </a:r>
          </a:p>
          <a:p>
            <a:r>
              <a:rPr lang="mr-IN" dirty="0" smtClean="0"/>
              <a:t>………</a:t>
            </a:r>
            <a:endParaRPr lang="en-US" dirty="0" smtClean="0"/>
          </a:p>
          <a:p>
            <a:endParaRPr lang="en-US" dirty="0" smtClean="0"/>
          </a:p>
          <a:p>
            <a:endParaRPr lang="en-US" dirty="0" smtClean="0"/>
          </a:p>
          <a:p>
            <a:r>
              <a:rPr lang="en-US" dirty="0" smtClean="0"/>
              <a:t>After we collected</a:t>
            </a:r>
            <a:r>
              <a:rPr lang="en-US" baseline="0" dirty="0" smtClean="0"/>
              <a:t> the survey response from participants, we stacked survey response for each participant per video. And we computed two quantities: </a:t>
            </a:r>
            <a:r>
              <a:rPr lang="en-US" dirty="0" smtClean="0"/>
              <a:t>percentage of correct response and percentage of child response. correct response is when participant answer</a:t>
            </a:r>
            <a:r>
              <a:rPr lang="en-US" baseline="0" dirty="0" smtClean="0"/>
              <a:t> matches the actual actor type. Since there is no correct response for dynamically scaled videos, we didn't take those into account. Child response is the response that viewers identify the motion belonging to a child no matter what the actor type is. </a:t>
            </a:r>
            <a:endParaRPr lang="en-US" dirty="0"/>
          </a:p>
        </p:txBody>
      </p:sp>
      <p:sp>
        <p:nvSpPr>
          <p:cNvPr id="4" name="Slide Number Placeholder 3"/>
          <p:cNvSpPr>
            <a:spLocks noGrp="1"/>
          </p:cNvSpPr>
          <p:nvPr>
            <p:ph type="sldNum" sz="quarter" idx="10"/>
          </p:nvPr>
        </p:nvSpPr>
        <p:spPr/>
        <p:txBody>
          <a:bodyPr/>
          <a:lstStyle/>
          <a:p>
            <a:fld id="{8DF9498F-12E1-DA48-BE5D-3DC19F9B9879}" type="slidenum">
              <a:rPr lang="en-US" smtClean="0"/>
              <a:t>18</a:t>
            </a:fld>
            <a:endParaRPr lang="en-US"/>
          </a:p>
        </p:txBody>
      </p:sp>
    </p:spTree>
    <p:extLst>
      <p:ext uri="{BB962C8B-B14F-4D97-AF65-F5344CB8AC3E}">
        <p14:creationId xmlns:p14="http://schemas.microsoft.com/office/powerpoint/2010/main" val="5537716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smtClean="0"/>
              <a:t>Let’s consider the</a:t>
            </a:r>
            <a:r>
              <a:rPr lang="en-US" baseline="0" dirty="0" smtClean="0"/>
              <a:t> first question. Since there is no correct response for dynamically scaled videos, we didn't take those into account. we stacked survey response for each participant per video. And we </a:t>
            </a:r>
            <a:r>
              <a:rPr lang="en-US" dirty="0" smtClean="0"/>
              <a:t>match the response(Child/Adult) with the actual Actor Type</a:t>
            </a:r>
            <a:r>
              <a:rPr lang="en-US" baseline="0" dirty="0" smtClean="0"/>
              <a:t>. </a:t>
            </a:r>
            <a:r>
              <a:rPr lang="en-US" dirty="0" smtClean="0"/>
              <a:t>If it matches, it is a correct response we compute the percentage of correct </a:t>
            </a:r>
            <a:r>
              <a:rPr lang="en-US" dirty="0" err="1" smtClean="0"/>
              <a:t>responses.For</a:t>
            </a:r>
            <a:r>
              <a:rPr lang="en-US" dirty="0" smtClean="0"/>
              <a:t> each participant, </a:t>
            </a:r>
          </a:p>
          <a:p>
            <a:endParaRPr lang="en-US" baseline="0" dirty="0" smtClean="0"/>
          </a:p>
          <a:p>
            <a:endParaRPr lang="en-US" baseline="0" dirty="0" smtClean="0"/>
          </a:p>
          <a:p>
            <a:endParaRPr lang="en-US" baseline="0" dirty="0" smtClean="0"/>
          </a:p>
          <a:p>
            <a:endParaRPr lang="en-US" baseline="0" dirty="0" smtClean="0"/>
          </a:p>
          <a:p>
            <a:r>
              <a:rPr lang="en-US" baseline="0" dirty="0" smtClean="0"/>
              <a:t> </a:t>
            </a:r>
            <a:r>
              <a:rPr lang="en-US" dirty="0" smtClean="0"/>
              <a:t>After we collected</a:t>
            </a:r>
            <a:r>
              <a:rPr lang="en-US" baseline="0" dirty="0" smtClean="0"/>
              <a:t> the survey response from participants, we stacked survey response for each participant per video. And we computed two quantities: </a:t>
            </a:r>
            <a:r>
              <a:rPr lang="en-US" dirty="0" smtClean="0"/>
              <a:t>percentage of correct response and percentage of child response. correct response is when participant answer</a:t>
            </a:r>
            <a:r>
              <a:rPr lang="en-US" baseline="0" dirty="0" smtClean="0"/>
              <a:t> matches the actual actor type. Since there is no correct response for dynamically scaled videos, we didn't take those into account. Child response is the response that viewers identify the motion belonging to a child no matter what the actor type is. </a:t>
            </a:r>
          </a:p>
          <a:p>
            <a:endParaRPr lang="en-US" baseline="0" dirty="0" smtClean="0"/>
          </a:p>
          <a:p>
            <a:r>
              <a:rPr lang="en-US" baseline="0" dirty="0" smtClean="0"/>
              <a:t>As you can see one participant, remove </a:t>
            </a:r>
            <a:r>
              <a:rPr lang="mr-IN" baseline="0" dirty="0" smtClean="0"/>
              <a:t>…</a:t>
            </a:r>
            <a:endParaRPr lang="en-US" baseline="0" dirty="0" smtClean="0"/>
          </a:p>
          <a:p>
            <a:r>
              <a:rPr lang="en-US" baseline="0" dirty="0" smtClean="0"/>
              <a:t>Animation of the circle and the text</a:t>
            </a:r>
            <a:endParaRPr lang="en-US" dirty="0"/>
          </a:p>
        </p:txBody>
      </p:sp>
      <p:sp>
        <p:nvSpPr>
          <p:cNvPr id="4" name="Slide Number Placeholder 3"/>
          <p:cNvSpPr>
            <a:spLocks noGrp="1"/>
          </p:cNvSpPr>
          <p:nvPr>
            <p:ph type="sldNum" sz="quarter" idx="10"/>
          </p:nvPr>
        </p:nvSpPr>
        <p:spPr/>
        <p:txBody>
          <a:bodyPr/>
          <a:lstStyle/>
          <a:p>
            <a:fld id="{8DF9498F-12E1-DA48-BE5D-3DC19F9B9879}" type="slidenum">
              <a:rPr lang="en-US" smtClean="0"/>
              <a:t>19</a:t>
            </a:fld>
            <a:endParaRPr lang="en-US"/>
          </a:p>
        </p:txBody>
      </p:sp>
    </p:spTree>
    <p:extLst>
      <p:ext uri="{BB962C8B-B14F-4D97-AF65-F5344CB8AC3E}">
        <p14:creationId xmlns:p14="http://schemas.microsoft.com/office/powerpoint/2010/main" val="15142150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dirty="0" smtClean="0">
                <a:solidFill>
                  <a:schemeClr val="tx1"/>
                </a:solidFill>
                <a:effectLst/>
                <a:latin typeface="+mn-lt"/>
                <a:ea typeface="+mn-ea"/>
                <a:cs typeface="+mn-cs"/>
              </a:rPr>
              <a:t>This picture is from</a:t>
            </a:r>
            <a:r>
              <a:rPr lang="en-US" sz="1200" b="0" i="0" kern="1200" baseline="0" dirty="0" smtClean="0">
                <a:solidFill>
                  <a:schemeClr val="tx1"/>
                </a:solidFill>
                <a:effectLst/>
                <a:latin typeface="+mn-lt"/>
                <a:ea typeface="+mn-ea"/>
                <a:cs typeface="+mn-cs"/>
              </a:rPr>
              <a:t> walking dead.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1" kern="1200" dirty="0" smtClean="0">
                <a:solidFill>
                  <a:schemeClr val="tx1"/>
                </a:solidFill>
                <a:effectLst/>
                <a:latin typeface="+mn-lt"/>
                <a:ea typeface="+mn-ea"/>
                <a:cs typeface="+mn-cs"/>
              </a:rPr>
              <a:t>The Walking Dead</a:t>
            </a:r>
            <a:r>
              <a:rPr lang="en-US" sz="1200" b="0" i="0" kern="1200" dirty="0" smtClean="0">
                <a:solidFill>
                  <a:schemeClr val="tx1"/>
                </a:solidFill>
                <a:effectLst/>
                <a:latin typeface="+mn-lt"/>
                <a:ea typeface="+mn-ea"/>
                <a:cs typeface="+mn-cs"/>
              </a:rPr>
              <a:t> was awarded "Game of the Year”</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It</a:t>
            </a:r>
            <a:r>
              <a:rPr lang="en-US" sz="1200" b="0" i="0" kern="1200" baseline="0" dirty="0" smtClean="0">
                <a:solidFill>
                  <a:schemeClr val="tx1"/>
                </a:solidFill>
                <a:effectLst/>
                <a:latin typeface="+mn-lt"/>
                <a:ea typeface="+mn-ea"/>
                <a:cs typeface="+mn-cs"/>
              </a:rPr>
              <a:t>s first </a:t>
            </a:r>
            <a:r>
              <a:rPr lang="en-US" sz="1200" b="0" i="0" kern="1200" baseline="0" dirty="0" err="1" smtClean="0">
                <a:solidFill>
                  <a:schemeClr val="tx1"/>
                </a:solidFill>
                <a:effectLst/>
                <a:latin typeface="+mn-lt"/>
                <a:ea typeface="+mn-ea"/>
                <a:cs typeface="+mn-cs"/>
              </a:rPr>
              <a:t>deason</a:t>
            </a:r>
            <a:r>
              <a:rPr lang="en-US" sz="1200" b="0" i="0" kern="1200" baseline="0" dirty="0" smtClean="0">
                <a:solidFill>
                  <a:schemeClr val="tx1"/>
                </a:solidFill>
                <a:effectLst/>
                <a:latin typeface="+mn-lt"/>
                <a:ea typeface="+mn-ea"/>
                <a:cs typeface="+mn-cs"/>
              </a:rPr>
              <a:t> </a:t>
            </a:r>
            <a:r>
              <a:rPr lang="en-US" sz="1200" b="0" i="0" kern="1200" dirty="0" smtClean="0">
                <a:solidFill>
                  <a:schemeClr val="tx1"/>
                </a:solidFill>
                <a:effectLst/>
                <a:latin typeface="+mn-lt"/>
                <a:ea typeface="+mn-ea"/>
                <a:cs typeface="+mn-cs"/>
              </a:rPr>
              <a:t>sold one million copies in 20 days.</a:t>
            </a:r>
            <a:r>
              <a:rPr lang="en-US" sz="1200" b="0" i="0" kern="1200" baseline="0" dirty="0" smtClean="0">
                <a:solidFill>
                  <a:schemeClr val="tx1"/>
                </a:solidFill>
                <a:effectLst/>
                <a:latin typeface="+mn-lt"/>
                <a:ea typeface="+mn-ea"/>
                <a:cs typeface="+mn-cs"/>
              </a:rPr>
              <a:t>   It is a really popular game.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kern="1200" baseline="0" dirty="0" smtClean="0">
                <a:solidFill>
                  <a:schemeClr val="tx1"/>
                </a:solidFill>
                <a:effectLst/>
                <a:latin typeface="+mn-lt"/>
                <a:ea typeface="+mn-ea"/>
                <a:cs typeface="+mn-cs"/>
              </a:rPr>
              <a:t>The main character is a child not an adult.</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There is an increasing demand in </a:t>
            </a:r>
            <a:r>
              <a:rPr lang="en-US" baseline="0" dirty="0" err="1" smtClean="0"/>
              <a:t>entertaiment</a:t>
            </a:r>
            <a:r>
              <a:rPr lang="en-US" baseline="0" dirty="0" smtClean="0"/>
              <a:t> and education industry to create vivid child motion for </a:t>
            </a:r>
            <a:r>
              <a:rPr lang="en-US" dirty="0" smtClean="0"/>
              <a:t>variety of applications such as games, movies, avatars in online education. </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But </a:t>
            </a:r>
            <a:r>
              <a:rPr lang="en-US" baseline="0" dirty="0" err="1" smtClean="0"/>
              <a:t>mojority</a:t>
            </a:r>
            <a:r>
              <a:rPr lang="en-US" baseline="0" dirty="0" smtClean="0"/>
              <a:t> of the research focused on adult motion and most of the  motion capture database consists of only adult motion</a:t>
            </a:r>
          </a:p>
          <a:p>
            <a:pPr marL="0" marR="0" indent="0" algn="l" defTabSz="914400" rtl="0" eaLnBrk="1" fontAlgn="auto" latinLnBrk="0" hangingPunct="1">
              <a:lnSpc>
                <a:spcPct val="100000"/>
              </a:lnSpc>
              <a:spcBef>
                <a:spcPts val="0"/>
              </a:spcBef>
              <a:spcAft>
                <a:spcPts val="0"/>
              </a:spcAft>
              <a:buClrTx/>
              <a:buSzTx/>
              <a:buFontTx/>
              <a:buNone/>
              <a:tabLst/>
              <a:defRPr/>
            </a:pPr>
            <a:r>
              <a:rPr lang="mr-IN" baseline="0" dirty="0" smtClean="0"/>
              <a:t>…………………</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Nowadays, entertainment and education industry </a:t>
            </a:r>
            <a:r>
              <a:rPr lang="en-US" dirty="0" smtClean="0"/>
              <a:t>are increasingly geared towards children</a:t>
            </a:r>
            <a:r>
              <a:rPr lang="en-US" baseline="0" dirty="0" smtClean="0"/>
              <a:t>. For example More and more gaming and animation companies used children as their leading characters to attract young customers. Also some online learning website and museum starts to use child avatars  to the increasing children’s interest in learning.  </a:t>
            </a:r>
            <a:r>
              <a:rPr lang="en-US" dirty="0" smtClean="0"/>
              <a:t>it becomes important to study child motion for the purposes of creating more vivid child character. </a:t>
            </a:r>
            <a:r>
              <a:rPr lang="en-US" baseline="0" dirty="0" smtClean="0"/>
              <a:t> However, most of the research focused on adult motion, child motion has not been fully studied yet.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endParaRPr lang="en-US" baseline="0" dirty="0" smtClean="0"/>
          </a:p>
          <a:p>
            <a:endParaRPr lang="en-US" baseline="0" dirty="0"/>
          </a:p>
          <a:p>
            <a:r>
              <a:rPr lang="en-US" baseline="0" dirty="0" smtClean="0"/>
              <a:t>Refer to the paper: this is a </a:t>
            </a:r>
            <a:r>
              <a:rPr lang="en-US" baseline="0" dirty="0" err="1" smtClean="0"/>
              <a:t>amin</a:t>
            </a:r>
            <a:r>
              <a:rPr lang="en-US" baseline="0" dirty="0" smtClean="0"/>
              <a:t> character </a:t>
            </a:r>
          </a:p>
          <a:p>
            <a:r>
              <a:rPr lang="en-US" baseline="0" dirty="0" smtClean="0"/>
              <a:t>Walking dead main character </a:t>
            </a:r>
          </a:p>
          <a:p>
            <a:r>
              <a:rPr lang="en-US" baseline="0" dirty="0" smtClean="0"/>
              <a:t>Child characters are appearing in games as the lead avatars and they are realistic motion that </a:t>
            </a:r>
            <a:r>
              <a:rPr lang="en-US" baseline="0" dirty="0" err="1" smtClean="0"/>
              <a:t>matcha</a:t>
            </a:r>
            <a:r>
              <a:rPr lang="en-US" baseline="0" dirty="0" smtClean="0"/>
              <a:t> that realistic </a:t>
            </a:r>
            <a:r>
              <a:rPr lang="en-US" baseline="0" dirty="0" err="1" smtClean="0"/>
              <a:t>appearence</a:t>
            </a:r>
            <a:endParaRPr lang="en-US" baseline="0" dirty="0" smtClean="0"/>
          </a:p>
          <a:p>
            <a:r>
              <a:rPr lang="en-US" baseline="0" dirty="0" smtClean="0"/>
              <a:t> the motion is expensive in key frame </a:t>
            </a:r>
          </a:p>
          <a:p>
            <a:r>
              <a:rPr lang="en-US" baseline="0" dirty="0" smtClean="0"/>
              <a:t>Can we make it </a:t>
            </a:r>
            <a:r>
              <a:rPr lang="en-US" baseline="0" dirty="0" err="1" smtClean="0"/>
              <a:t>eaiser</a:t>
            </a:r>
            <a:r>
              <a:rPr lang="en-US" baseline="0" dirty="0" smtClean="0"/>
              <a:t> </a:t>
            </a:r>
            <a:r>
              <a:rPr lang="en-US" baseline="0" dirty="0" err="1" smtClean="0"/>
              <a:t>ro</a:t>
            </a:r>
            <a:r>
              <a:rPr lang="en-US" baseline="0" dirty="0" smtClean="0"/>
              <a:t> create </a:t>
            </a:r>
            <a:r>
              <a:rPr lang="en-US" baseline="0" dirty="0" err="1" smtClean="0"/>
              <a:t>realisteic</a:t>
            </a:r>
            <a:r>
              <a:rPr lang="en-US" baseline="0" dirty="0" smtClean="0"/>
              <a:t> child like motion.</a:t>
            </a:r>
          </a:p>
          <a:p>
            <a:r>
              <a:rPr lang="en-US" baseline="0" dirty="0" smtClean="0"/>
              <a:t>Extra slide </a:t>
            </a:r>
            <a:r>
              <a:rPr lang="en-US" baseline="0" dirty="0" err="1" smtClean="0"/>
              <a:t>shwoing</a:t>
            </a:r>
            <a:r>
              <a:rPr lang="en-US" baseline="0" dirty="0" smtClean="0"/>
              <a:t> age 5 to 9 years play mine craft </a:t>
            </a:r>
          </a:p>
          <a:p>
            <a:r>
              <a:rPr lang="en-US" baseline="0" dirty="0" smtClean="0"/>
              <a:t>Very hard to create realistic kid motion</a:t>
            </a:r>
          </a:p>
          <a:p>
            <a:r>
              <a:rPr lang="en-US" baseline="0" dirty="0" smtClean="0"/>
              <a:t>Hard to create child </a:t>
            </a:r>
            <a:r>
              <a:rPr lang="en-US" baseline="0" dirty="0" err="1" smtClean="0"/>
              <a:t>lifint</a:t>
            </a:r>
            <a:r>
              <a:rPr lang="en-US" baseline="0" dirty="0" smtClean="0"/>
              <a:t> </a:t>
            </a:r>
            <a:r>
              <a:rPr lang="en-US" baseline="0" dirty="0" err="1" smtClean="0"/>
              <a:t>harmmer</a:t>
            </a:r>
            <a:r>
              <a:rPr lang="en-US" baseline="0" dirty="0" smtClean="0"/>
              <a:t> like super hero can use translation  because adult couldn’t do it</a:t>
            </a:r>
          </a:p>
          <a:p>
            <a:r>
              <a:rPr lang="en-US" baseline="0" dirty="0" smtClean="0"/>
              <a:t>Talk about these two games and how they motivate my work</a:t>
            </a:r>
          </a:p>
          <a:p>
            <a:r>
              <a:rPr lang="en-US" baseline="0" dirty="0" smtClean="0"/>
              <a:t>To have an extra game on what are the games younger kids are playing today and how that motivate my work</a:t>
            </a:r>
          </a:p>
          <a:p>
            <a:endParaRPr lang="en-US" baseline="0" dirty="0" smtClean="0"/>
          </a:p>
        </p:txBody>
      </p:sp>
      <p:sp>
        <p:nvSpPr>
          <p:cNvPr id="4" name="Slide Number Placeholder 3"/>
          <p:cNvSpPr>
            <a:spLocks noGrp="1"/>
          </p:cNvSpPr>
          <p:nvPr>
            <p:ph type="sldNum" sz="quarter" idx="10"/>
          </p:nvPr>
        </p:nvSpPr>
        <p:spPr/>
        <p:txBody>
          <a:bodyPr/>
          <a:lstStyle/>
          <a:p>
            <a:fld id="{8DF9498F-12E1-DA48-BE5D-3DC19F9B9879}" type="slidenum">
              <a:rPr lang="en-US" smtClean="0"/>
              <a:t>2</a:t>
            </a:fld>
            <a:endParaRPr lang="en-US"/>
          </a:p>
        </p:txBody>
      </p:sp>
    </p:spTree>
    <p:extLst>
      <p:ext uri="{BB962C8B-B14F-4D97-AF65-F5344CB8AC3E}">
        <p14:creationId xmlns:p14="http://schemas.microsoft.com/office/powerpoint/2010/main" val="49379703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Here is a scattered plot of percent correct response across all the participant. We found all the participant are able to tell the child from adult apart above chance except one participant. Therefore we removed him or her from further analysis</a:t>
            </a:r>
          </a:p>
          <a:p>
            <a:endParaRPr lang="en-US" baseline="0" dirty="0" smtClean="0"/>
          </a:p>
          <a:p>
            <a:endParaRPr lang="en-US" baseline="0" dirty="0" smtClean="0"/>
          </a:p>
          <a:p>
            <a:endParaRPr lang="en-US" baseline="0" dirty="0" smtClean="0"/>
          </a:p>
          <a:p>
            <a:r>
              <a:rPr lang="en-US" baseline="0" dirty="0" smtClean="0"/>
              <a:t> </a:t>
            </a:r>
            <a:r>
              <a:rPr lang="en-US" dirty="0" smtClean="0"/>
              <a:t>After we collected</a:t>
            </a:r>
            <a:r>
              <a:rPr lang="en-US" baseline="0" dirty="0" smtClean="0"/>
              <a:t> the survey response from participants, we stacked survey response for each participant per video. And we computed two quantities: </a:t>
            </a:r>
            <a:r>
              <a:rPr lang="en-US" dirty="0" smtClean="0"/>
              <a:t>percentage of correct response and percentage of child response. correct response is when participant answer</a:t>
            </a:r>
            <a:r>
              <a:rPr lang="en-US" baseline="0" dirty="0" smtClean="0"/>
              <a:t> matches the actual actor type. Since there is no correct response for dynamically scaled videos, we didn't take those into account. Child response is the response that viewers identify the motion belonging to a child no matter what the actor type is. </a:t>
            </a:r>
          </a:p>
          <a:p>
            <a:endParaRPr lang="en-US" baseline="0" dirty="0" smtClean="0"/>
          </a:p>
          <a:p>
            <a:r>
              <a:rPr lang="en-US" baseline="0" dirty="0" smtClean="0"/>
              <a:t>As you can see one participant, remove </a:t>
            </a:r>
            <a:r>
              <a:rPr lang="mr-IN" baseline="0" dirty="0" smtClean="0"/>
              <a:t>…</a:t>
            </a:r>
            <a:endParaRPr lang="en-US" baseline="0" dirty="0" smtClean="0"/>
          </a:p>
          <a:p>
            <a:r>
              <a:rPr lang="en-US" baseline="0" dirty="0" smtClean="0"/>
              <a:t>Animation of the circle and the text</a:t>
            </a:r>
            <a:endParaRPr lang="en-US" dirty="0"/>
          </a:p>
        </p:txBody>
      </p:sp>
      <p:sp>
        <p:nvSpPr>
          <p:cNvPr id="4" name="Slide Number Placeholder 3"/>
          <p:cNvSpPr>
            <a:spLocks noGrp="1"/>
          </p:cNvSpPr>
          <p:nvPr>
            <p:ph type="sldNum" sz="quarter" idx="10"/>
          </p:nvPr>
        </p:nvSpPr>
        <p:spPr/>
        <p:txBody>
          <a:bodyPr/>
          <a:lstStyle/>
          <a:p>
            <a:fld id="{8DF9498F-12E1-DA48-BE5D-3DC19F9B9879}" type="slidenum">
              <a:rPr lang="en-US" smtClean="0"/>
              <a:t>20</a:t>
            </a:fld>
            <a:endParaRPr lang="en-US"/>
          </a:p>
        </p:txBody>
      </p:sp>
    </p:spTree>
    <p:extLst>
      <p:ext uri="{BB962C8B-B14F-4D97-AF65-F5344CB8AC3E}">
        <p14:creationId xmlns:p14="http://schemas.microsoft.com/office/powerpoint/2010/main" val="178896978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Then</a:t>
            </a:r>
            <a:r>
              <a:rPr lang="en-US" baseline="0" dirty="0" smtClean="0"/>
              <a:t> let’s move on to the second question </a:t>
            </a:r>
            <a:r>
              <a:rPr lang="en-US" dirty="0" smtClean="0"/>
              <a:t>Do participants attribute Dynamically Scaled(DS) videos to a Child actor?</a:t>
            </a:r>
          </a:p>
          <a:p>
            <a:endParaRPr lang="en-US" dirty="0"/>
          </a:p>
        </p:txBody>
      </p:sp>
      <p:sp>
        <p:nvSpPr>
          <p:cNvPr id="4" name="Slide Number Placeholder 3"/>
          <p:cNvSpPr>
            <a:spLocks noGrp="1"/>
          </p:cNvSpPr>
          <p:nvPr>
            <p:ph type="sldNum" sz="quarter" idx="10"/>
          </p:nvPr>
        </p:nvSpPr>
        <p:spPr/>
        <p:txBody>
          <a:bodyPr/>
          <a:lstStyle/>
          <a:p>
            <a:fld id="{8DF9498F-12E1-DA48-BE5D-3DC19F9B9879}" type="slidenum">
              <a:rPr lang="en-US" smtClean="0"/>
              <a:t>21</a:t>
            </a:fld>
            <a:endParaRPr lang="en-US"/>
          </a:p>
        </p:txBody>
      </p:sp>
    </p:spTree>
    <p:extLst>
      <p:ext uri="{BB962C8B-B14F-4D97-AF65-F5344CB8AC3E}">
        <p14:creationId xmlns:p14="http://schemas.microsoft.com/office/powerpoint/2010/main" val="7675443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914400" rtl="0" eaLnBrk="1" fontAlgn="auto" latinLnBrk="0" hangingPunct="1">
              <a:lnSpc>
                <a:spcPct val="100000"/>
              </a:lnSpc>
              <a:spcBef>
                <a:spcPts val="0"/>
              </a:spcBef>
              <a:spcAft>
                <a:spcPts val="0"/>
              </a:spcAft>
              <a:buClrTx/>
              <a:buSzTx/>
              <a:buFontTx/>
              <a:buNone/>
              <a:tabLst/>
              <a:defRPr/>
            </a:pPr>
            <a:r>
              <a:rPr lang="en-US" dirty="0" smtClean="0"/>
              <a:t>In this part, We include the</a:t>
            </a:r>
            <a:r>
              <a:rPr lang="en-US" baseline="0" dirty="0" smtClean="0"/>
              <a:t> dynamic scaled videos in the analysis. </a:t>
            </a:r>
            <a:r>
              <a:rPr lang="en-US" dirty="0" smtClean="0"/>
              <a:t>For each video, we matched the response (Child/Adult) with Child.</a:t>
            </a:r>
            <a:r>
              <a:rPr lang="en-US" baseline="0" dirty="0" smtClean="0"/>
              <a:t> </a:t>
            </a:r>
            <a:r>
              <a:rPr lang="en-US" dirty="0" smtClean="0"/>
              <a:t>If matches, then the participant attribute the video to a child actor. For each participant, we computed the percentage of child responses for each actor type. We did the same thing for each action. </a:t>
            </a:r>
          </a:p>
          <a:p>
            <a:pPr lvl="1"/>
            <a:endParaRPr lang="en-US" dirty="0" smtClean="0"/>
          </a:p>
          <a:p>
            <a:endParaRPr lang="en-US" baseline="0" dirty="0" smtClean="0"/>
          </a:p>
          <a:p>
            <a:endParaRPr lang="en-US" baseline="0" dirty="0" smtClean="0"/>
          </a:p>
          <a:p>
            <a:endParaRPr lang="en-US" baseline="0" dirty="0" smtClean="0"/>
          </a:p>
          <a:p>
            <a:r>
              <a:rPr lang="en-US" baseline="0" dirty="0" smtClean="0"/>
              <a:t>to the </a:t>
            </a:r>
            <a:r>
              <a:rPr lang="en-US" dirty="0" smtClean="0"/>
              <a:t>After we collected</a:t>
            </a:r>
            <a:r>
              <a:rPr lang="en-US" baseline="0" dirty="0" smtClean="0"/>
              <a:t> the survey response from participants, we stacked survey response for each participant per video. And we computed two quantities: </a:t>
            </a:r>
            <a:r>
              <a:rPr lang="en-US" dirty="0" smtClean="0"/>
              <a:t>percentage of correct response and percentage of child response. correct response is when participant answer</a:t>
            </a:r>
            <a:r>
              <a:rPr lang="en-US" baseline="0" dirty="0" smtClean="0"/>
              <a:t> matches the actual actor type. Since there is no correct response for dynamically scaled videos, we didn't take those into account. Child response is the response that viewers identify the motion belonging to a child no matter what the actor type is. </a:t>
            </a:r>
          </a:p>
          <a:p>
            <a:endParaRPr lang="en-US" baseline="0" dirty="0" smtClean="0"/>
          </a:p>
          <a:p>
            <a:r>
              <a:rPr lang="en-US" baseline="0" dirty="0" smtClean="0"/>
              <a:t>Let me go through the details of how we did the analysis</a:t>
            </a:r>
          </a:p>
          <a:p>
            <a:r>
              <a:rPr lang="en-US" baseline="0" dirty="0" smtClean="0"/>
              <a:t>Generate child response for each participant</a:t>
            </a:r>
          </a:p>
          <a:p>
            <a:endParaRPr lang="en-US" baseline="0" dirty="0" smtClean="0"/>
          </a:p>
          <a:p>
            <a:endParaRPr lang="en-US" baseline="0" dirty="0" smtClean="0"/>
          </a:p>
          <a:p>
            <a:pPr lvl="1"/>
            <a:r>
              <a:rPr lang="en-US" dirty="0" smtClean="0"/>
              <a:t>First by participant.</a:t>
            </a:r>
          </a:p>
          <a:p>
            <a:pPr lvl="1"/>
            <a:r>
              <a:rPr lang="en-US" dirty="0" smtClean="0"/>
              <a:t>Then by Actor Type.</a:t>
            </a:r>
          </a:p>
          <a:p>
            <a:endParaRPr lang="en-US" dirty="0"/>
          </a:p>
        </p:txBody>
      </p:sp>
      <p:sp>
        <p:nvSpPr>
          <p:cNvPr id="4" name="Slide Number Placeholder 3"/>
          <p:cNvSpPr>
            <a:spLocks noGrp="1"/>
          </p:cNvSpPr>
          <p:nvPr>
            <p:ph type="sldNum" sz="quarter" idx="10"/>
          </p:nvPr>
        </p:nvSpPr>
        <p:spPr/>
        <p:txBody>
          <a:bodyPr/>
          <a:lstStyle/>
          <a:p>
            <a:fld id="{8DF9498F-12E1-DA48-BE5D-3DC19F9B9879}" type="slidenum">
              <a:rPr lang="en-US" smtClean="0"/>
              <a:t>22</a:t>
            </a:fld>
            <a:endParaRPr lang="en-US"/>
          </a:p>
        </p:txBody>
      </p:sp>
    </p:spTree>
    <p:extLst>
      <p:ext uri="{BB962C8B-B14F-4D97-AF65-F5344CB8AC3E}">
        <p14:creationId xmlns:p14="http://schemas.microsoft.com/office/powerpoint/2010/main" val="78138300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Just like the percent correctness plot shown in the previous slides, We can also plot the percent child response for each participant. </a:t>
            </a:r>
          </a:p>
          <a:p>
            <a:endParaRPr lang="en-US" baseline="0" dirty="0" smtClean="0"/>
          </a:p>
          <a:p>
            <a:endParaRPr lang="en-US" baseline="0" dirty="0" smtClean="0"/>
          </a:p>
          <a:p>
            <a:r>
              <a:rPr lang="en-US" baseline="0" dirty="0" smtClean="0"/>
              <a:t>Generate child response for each participant</a:t>
            </a:r>
            <a:endParaRPr lang="en-US" dirty="0"/>
          </a:p>
        </p:txBody>
      </p:sp>
      <p:sp>
        <p:nvSpPr>
          <p:cNvPr id="4" name="Slide Number Placeholder 3"/>
          <p:cNvSpPr>
            <a:spLocks noGrp="1"/>
          </p:cNvSpPr>
          <p:nvPr>
            <p:ph type="sldNum" sz="quarter" idx="10"/>
          </p:nvPr>
        </p:nvSpPr>
        <p:spPr/>
        <p:txBody>
          <a:bodyPr/>
          <a:lstStyle/>
          <a:p>
            <a:fld id="{8DF9498F-12E1-DA48-BE5D-3DC19F9B9879}" type="slidenum">
              <a:rPr lang="en-US" smtClean="0"/>
              <a:t>23</a:t>
            </a:fld>
            <a:endParaRPr lang="en-US"/>
          </a:p>
        </p:txBody>
      </p:sp>
    </p:spTree>
    <p:extLst>
      <p:ext uri="{BB962C8B-B14F-4D97-AF65-F5344CB8AC3E}">
        <p14:creationId xmlns:p14="http://schemas.microsoft.com/office/powerpoint/2010/main" val="1517558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buFont typeface="Arial" charset="0"/>
              <a:buChar char="•"/>
            </a:pPr>
            <a:r>
              <a:rPr lang="en-US" dirty="0" smtClean="0"/>
              <a:t>We ran two way repeated  </a:t>
            </a:r>
            <a:r>
              <a:rPr lang="en-US" dirty="0" err="1" smtClean="0"/>
              <a:t>Anova</a:t>
            </a:r>
            <a:r>
              <a:rPr lang="en-US" dirty="0" smtClean="0"/>
              <a:t> on percentage child response.</a:t>
            </a:r>
            <a:r>
              <a:rPr lang="en-US" baseline="0" dirty="0" smtClean="0"/>
              <a:t> The </a:t>
            </a:r>
            <a:r>
              <a:rPr lang="en-US" baseline="0" dirty="0" err="1" smtClean="0"/>
              <a:t>dependant</a:t>
            </a:r>
            <a:r>
              <a:rPr lang="en-US" baseline="0" dirty="0" smtClean="0"/>
              <a:t> </a:t>
            </a:r>
            <a:r>
              <a:rPr lang="en-US" baseline="0" dirty="0" err="1" smtClean="0"/>
              <a:t>var</a:t>
            </a:r>
            <a:r>
              <a:rPr lang="en-US" baseline="0" dirty="0" smtClean="0"/>
              <a:t> is percentage child response. The two independent variables are actor types and action types. </a:t>
            </a:r>
          </a:p>
          <a:p>
            <a:pPr marL="342900" indent="-342900">
              <a:buFont typeface="Arial" charset="0"/>
              <a:buChar char="•"/>
            </a:pPr>
            <a:endParaRPr lang="en-US" baseline="0" dirty="0" smtClean="0"/>
          </a:p>
          <a:p>
            <a:pPr marL="342900" indent="-342900">
              <a:buFont typeface="Arial" charset="0"/>
              <a:buChar char="•"/>
            </a:pPr>
            <a:r>
              <a:rPr lang="en-US" baseline="0" dirty="0" smtClean="0"/>
              <a:t>We </a:t>
            </a:r>
            <a:r>
              <a:rPr lang="en-US" dirty="0" smtClean="0"/>
              <a:t>found a significant main effect by</a:t>
            </a:r>
            <a:r>
              <a:rPr lang="en-US" baseline="0" dirty="0" smtClean="0"/>
              <a:t> actor type. The Tukey HSD post hoc test showed the difference between each two actor types are on a level of p less than .05</a:t>
            </a:r>
          </a:p>
          <a:p>
            <a:pPr marL="342900" marR="0" indent="-342900" algn="l" defTabSz="914400" rtl="0" eaLnBrk="1" fontAlgn="auto" latinLnBrk="0" hangingPunct="1">
              <a:lnSpc>
                <a:spcPct val="100000"/>
              </a:lnSpc>
              <a:spcBef>
                <a:spcPts val="0"/>
              </a:spcBef>
              <a:spcAft>
                <a:spcPts val="0"/>
              </a:spcAft>
              <a:buClrTx/>
              <a:buSzTx/>
              <a:buFont typeface="Arial" charset="0"/>
              <a:buChar char="•"/>
              <a:tabLst/>
              <a:defRPr/>
            </a:pPr>
            <a:r>
              <a:rPr lang="en-US" sz="1200" dirty="0" smtClean="0"/>
              <a:t>Our results were more likely to be identified as child motion compared to adult motion.</a:t>
            </a:r>
          </a:p>
          <a:p>
            <a:pPr marL="342900" indent="-342900">
              <a:buFont typeface="Arial" charset="0"/>
              <a:buChar char="•"/>
            </a:pPr>
            <a:endParaRPr lang="en-US" baseline="0" dirty="0" smtClean="0"/>
          </a:p>
          <a:p>
            <a:pPr marL="342900" indent="-342900">
              <a:buFont typeface="Arial" charset="0"/>
              <a:buChar char="•"/>
            </a:pPr>
            <a:endParaRPr lang="en-US" baseline="0" dirty="0" smtClean="0"/>
          </a:p>
          <a:p>
            <a:pPr marL="342900" indent="-342900">
              <a:buFont typeface="Arial" charset="0"/>
              <a:buChar char="•"/>
            </a:pPr>
            <a:r>
              <a:rPr lang="mr-IN" baseline="0" dirty="0" smtClean="0"/>
              <a:t>…………………</a:t>
            </a:r>
            <a:r>
              <a:rPr lang="en-US" baseline="0" dirty="0" smtClean="0"/>
              <a:t>..</a:t>
            </a:r>
          </a:p>
          <a:p>
            <a:pPr marL="342900" indent="-342900">
              <a:buFont typeface="Arial" charset="0"/>
              <a:buChar char="•"/>
            </a:pPr>
            <a:endParaRPr lang="en-US" baseline="0" dirty="0" smtClean="0"/>
          </a:p>
          <a:p>
            <a:pPr marL="342900" indent="-342900">
              <a:buFont typeface="Arial" charset="0"/>
              <a:buChar char="•"/>
            </a:pPr>
            <a:r>
              <a:rPr lang="en-US" baseline="0" dirty="0" smtClean="0"/>
              <a:t>We </a:t>
            </a:r>
            <a:r>
              <a:rPr lang="en-US" dirty="0" smtClean="0"/>
              <a:t>found a significant main effect by</a:t>
            </a:r>
            <a:r>
              <a:rPr lang="en-US" baseline="0" dirty="0" smtClean="0"/>
              <a:t> actor type. </a:t>
            </a:r>
            <a:r>
              <a:rPr lang="en-US" baseline="0" dirty="0" err="1" smtClean="0"/>
              <a:t>Tukdy</a:t>
            </a:r>
            <a:r>
              <a:rPr lang="en-US" baseline="0" dirty="0" smtClean="0"/>
              <a:t> post hoc test showed significant difference between every two actor types. </a:t>
            </a:r>
            <a:r>
              <a:rPr lang="en-US" dirty="0" smtClean="0"/>
              <a:t>The</a:t>
            </a:r>
            <a:r>
              <a:rPr lang="en-US" dirty="0"/>
              <a:t> black bar in the middle </a:t>
            </a:r>
            <a:r>
              <a:rPr lang="en-US" dirty="0" smtClean="0"/>
              <a:t>indicate the median</a:t>
            </a:r>
            <a:r>
              <a:rPr lang="en-US" baseline="0" dirty="0" smtClean="0"/>
              <a:t> value. </a:t>
            </a:r>
            <a:r>
              <a:rPr lang="en-US" sz="1200" dirty="0" smtClean="0"/>
              <a:t>Our results were more likely to be identified as child motion as compared to adult motion. Tukey HSD test shows the three groups</a:t>
            </a:r>
            <a:r>
              <a:rPr lang="en-US" sz="1200" baseline="0" dirty="0" smtClean="0"/>
              <a:t> differ </a:t>
            </a:r>
            <a:r>
              <a:rPr lang="en-US" sz="1200" dirty="0" smtClean="0"/>
              <a:t>on a level of (p&lt;0.05).</a:t>
            </a:r>
          </a:p>
          <a:p>
            <a:pPr marL="342900" indent="-342900">
              <a:buFont typeface="Arial" charset="0"/>
              <a:buChar char="•"/>
            </a:pPr>
            <a:endParaRPr lang="en-US" sz="1200" dirty="0" smtClean="0"/>
          </a:p>
          <a:p>
            <a:pPr marL="342900" indent="-342900">
              <a:buFont typeface="Arial" charset="0"/>
              <a:buChar char="•"/>
            </a:pPr>
            <a:endParaRPr lang="en-US" sz="1200" dirty="0" smtClean="0"/>
          </a:p>
          <a:p>
            <a:pPr marL="342900" indent="-342900">
              <a:buFont typeface="Arial" charset="0"/>
              <a:buChar char="•"/>
            </a:pPr>
            <a:endParaRPr lang="en-US" sz="1200" dirty="0" smtClean="0"/>
          </a:p>
          <a:p>
            <a:pPr marL="342900" indent="-342900">
              <a:buFont typeface="Arial" charset="0"/>
              <a:buChar char="•"/>
            </a:pPr>
            <a:endParaRPr lang="en-US" sz="1200" dirty="0" smtClean="0"/>
          </a:p>
          <a:p>
            <a:pPr marL="342900" indent="-342900">
              <a:buFont typeface="Arial" charset="0"/>
              <a:buChar char="•"/>
            </a:pPr>
            <a:endParaRPr lang="en-US" sz="1200" dirty="0" smtClean="0"/>
          </a:p>
          <a:p>
            <a:r>
              <a:rPr lang="en-US" dirty="0" smtClean="0"/>
              <a:t>Percent </a:t>
            </a:r>
            <a:r>
              <a:rPr lang="en-US" dirty="0"/>
              <a:t>to child response </a:t>
            </a:r>
            <a:r>
              <a:rPr lang="en-US" dirty="0" err="1"/>
              <a:t>labed</a:t>
            </a:r>
            <a:r>
              <a:rPr lang="en-US" dirty="0"/>
              <a:t> as child</a:t>
            </a:r>
          </a:p>
          <a:p>
            <a:r>
              <a:rPr lang="en-US" dirty="0"/>
              <a:t>The child response of </a:t>
            </a:r>
          </a:p>
          <a:p>
            <a:r>
              <a:rPr lang="en-US" dirty="0" smtClean="0"/>
              <a:t>SUBTITLE</a:t>
            </a:r>
          </a:p>
          <a:p>
            <a:endParaRPr lang="en-US" dirty="0" smtClean="0"/>
          </a:p>
          <a:p>
            <a:r>
              <a:rPr lang="en-US" dirty="0" err="1" smtClean="0"/>
              <a:t>Anova</a:t>
            </a:r>
            <a:r>
              <a:rPr lang="en-US" dirty="0" smtClean="0"/>
              <a:t> repeated measure</a:t>
            </a:r>
            <a:r>
              <a:rPr lang="en-US" baseline="0" dirty="0" smtClean="0"/>
              <a:t> jumping jacks is significantly different </a:t>
            </a:r>
            <a:r>
              <a:rPr lang="en-US" baseline="0" dirty="0" err="1" smtClean="0"/>
              <a:t>fromn</a:t>
            </a:r>
            <a:r>
              <a:rPr lang="en-US" baseline="0" dirty="0" smtClean="0"/>
              <a:t>….</a:t>
            </a:r>
            <a:endParaRPr lang="en-US" dirty="0" smtClean="0"/>
          </a:p>
          <a:p>
            <a:r>
              <a:rPr lang="en-US" dirty="0" smtClean="0"/>
              <a:t>Significantly</a:t>
            </a:r>
            <a:r>
              <a:rPr lang="en-US" baseline="0" dirty="0" smtClean="0"/>
              <a:t> different</a:t>
            </a:r>
          </a:p>
          <a:p>
            <a:endParaRPr lang="en-US" baseline="0" dirty="0" smtClean="0"/>
          </a:p>
          <a:p>
            <a:r>
              <a:rPr lang="en-US" baseline="0" dirty="0" smtClean="0"/>
              <a:t>Split the </a:t>
            </a:r>
            <a:r>
              <a:rPr lang="en-US" baseline="0" dirty="0" err="1" smtClean="0"/>
              <a:t>slikdes</a:t>
            </a:r>
            <a:r>
              <a:rPr lang="en-US" baseline="0" dirty="0" smtClean="0"/>
              <a:t> into two</a:t>
            </a:r>
            <a:endParaRPr lang="en-US" dirty="0"/>
          </a:p>
        </p:txBody>
      </p:sp>
      <p:sp>
        <p:nvSpPr>
          <p:cNvPr id="4" name="Slide Number Placeholder 3"/>
          <p:cNvSpPr>
            <a:spLocks noGrp="1"/>
          </p:cNvSpPr>
          <p:nvPr>
            <p:ph type="sldNum" sz="quarter" idx="10"/>
          </p:nvPr>
        </p:nvSpPr>
        <p:spPr/>
        <p:txBody>
          <a:bodyPr/>
          <a:lstStyle/>
          <a:p>
            <a:fld id="{8DF9498F-12E1-DA48-BE5D-3DC19F9B9879}" type="slidenum">
              <a:rPr lang="en-US" smtClean="0"/>
              <a:t>24</a:t>
            </a:fld>
            <a:endParaRPr lang="en-US"/>
          </a:p>
        </p:txBody>
      </p:sp>
    </p:spTree>
    <p:extLst>
      <p:ext uri="{BB962C8B-B14F-4D97-AF65-F5344CB8AC3E}">
        <p14:creationId xmlns:p14="http://schemas.microsoft.com/office/powerpoint/2010/main" val="6477084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We also</a:t>
            </a:r>
            <a:r>
              <a:rPr lang="en-US" sz="1200" kern="1200" baseline="0" dirty="0" smtClean="0">
                <a:solidFill>
                  <a:schemeClr val="tx1"/>
                </a:solidFill>
                <a:effectLst/>
                <a:latin typeface="+mn-lt"/>
                <a:ea typeface="+mn-ea"/>
                <a:cs typeface="+mn-cs"/>
              </a:rPr>
              <a:t> found </a:t>
            </a:r>
            <a:r>
              <a:rPr lang="en-US" sz="1200" kern="1200" dirty="0" smtClean="0">
                <a:solidFill>
                  <a:schemeClr val="tx1"/>
                </a:solidFill>
                <a:effectLst/>
                <a:latin typeface="+mn-lt"/>
                <a:ea typeface="+mn-ea"/>
                <a:cs typeface="+mn-cs"/>
              </a:rPr>
              <a:t>a significant main effect of action. </a:t>
            </a:r>
            <a:r>
              <a:rPr lang="en-US" sz="1200" dirty="0" smtClean="0"/>
              <a:t>Viewers were generally more likely to attribute “Jumping Jacks” to an adult and “Run Fast” “jump high ”more like a child. This finding indicates that the what actions being performed will</a:t>
            </a:r>
            <a:r>
              <a:rPr lang="en-US" sz="1200" baseline="0" dirty="0" smtClean="0"/>
              <a:t> influence viewers </a:t>
            </a:r>
            <a:r>
              <a:rPr lang="en-US" sz="1200" dirty="0" smtClean="0"/>
              <a:t>judgement</a:t>
            </a:r>
            <a:r>
              <a:rPr lang="en-US" sz="1200" baseline="0" dirty="0" smtClean="0"/>
              <a:t> of it</a:t>
            </a:r>
            <a:r>
              <a:rPr lang="mr-IN" sz="1200" baseline="0" dirty="0" smtClean="0"/>
              <a:t>’</a:t>
            </a:r>
            <a:r>
              <a:rPr lang="en-US" sz="1200" baseline="0" dirty="0" smtClean="0"/>
              <a:t>s a child or an adult</a:t>
            </a:r>
            <a:r>
              <a:rPr lang="en-US" sz="12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mr-IN" sz="1200" dirty="0" smtClean="0"/>
              <a:t>…………</a:t>
            </a:r>
            <a:r>
              <a:rPr lang="en-US" sz="12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Tukey HSD test shows that the significant difference between ran fast</a:t>
            </a:r>
            <a:r>
              <a:rPr lang="en-US" sz="1200" baseline="0" dirty="0" smtClean="0"/>
              <a:t> vs </a:t>
            </a:r>
            <a:r>
              <a:rPr lang="en-US" sz="1200" baseline="0" dirty="0" err="1" smtClean="0"/>
              <a:t>jj</a:t>
            </a:r>
            <a:r>
              <a:rPr lang="en-US" sz="1200" baseline="0" dirty="0" smtClean="0"/>
              <a:t> and jump high vs </a:t>
            </a:r>
            <a:r>
              <a:rPr lang="en-US" sz="1200" baseline="0" dirty="0" err="1" smtClean="0"/>
              <a:t>jj</a:t>
            </a:r>
            <a:r>
              <a:rPr lang="en-US" sz="1200" dirty="0" err="1" smtClean="0"/>
              <a:t>are</a:t>
            </a:r>
            <a:r>
              <a:rPr lang="en-US" sz="1200" dirty="0" smtClean="0"/>
              <a:t> on a level of (p&lt;0.05).</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r>
              <a:rPr lang="en-US" sz="1200" kern="1200" dirty="0" smtClean="0">
                <a:solidFill>
                  <a:schemeClr val="tx1"/>
                </a:solidFill>
                <a:effectLst/>
                <a:latin typeface="+mn-lt"/>
                <a:ea typeface="+mn-ea"/>
                <a:cs typeface="+mn-cs"/>
              </a:rPr>
              <a:t> </a:t>
            </a:r>
            <a:endParaRPr lang="en-US" dirty="0" smtClean="0"/>
          </a:p>
          <a:p>
            <a:pPr>
              <a:defRPr/>
            </a:pPr>
            <a:endParaRPr lang="en-US" dirty="0" smtClean="0"/>
          </a:p>
          <a:p>
            <a:pPr>
              <a:defRPr/>
            </a:pPr>
            <a:r>
              <a:rPr lang="en-US" dirty="0" smtClean="0"/>
              <a:t>The</a:t>
            </a:r>
            <a:r>
              <a:rPr lang="en-US" dirty="0"/>
              <a:t> black bar in the middle </a:t>
            </a:r>
            <a:endParaRPr lang="mr-IN" dirty="0"/>
          </a:p>
          <a:p>
            <a:r>
              <a:rPr lang="en-US" dirty="0"/>
              <a:t>Significant difference </a:t>
            </a:r>
          </a:p>
          <a:p>
            <a:r>
              <a:rPr lang="en-US" dirty="0"/>
              <a:t>Our result(ds)</a:t>
            </a:r>
          </a:p>
          <a:p>
            <a:r>
              <a:rPr lang="en-US" dirty="0"/>
              <a:t>Percent to child response </a:t>
            </a:r>
            <a:r>
              <a:rPr lang="en-US" dirty="0" err="1"/>
              <a:t>labed</a:t>
            </a:r>
            <a:r>
              <a:rPr lang="en-US" dirty="0"/>
              <a:t> as child</a:t>
            </a:r>
          </a:p>
          <a:p>
            <a:r>
              <a:rPr lang="en-US" dirty="0"/>
              <a:t>The child response of </a:t>
            </a:r>
          </a:p>
          <a:p>
            <a:r>
              <a:rPr lang="en-US" dirty="0" smtClean="0"/>
              <a:t>SUBTITLE</a:t>
            </a:r>
          </a:p>
          <a:p>
            <a:endParaRPr lang="en-US" dirty="0" smtClean="0"/>
          </a:p>
          <a:p>
            <a:r>
              <a:rPr lang="en-US" dirty="0" err="1" smtClean="0"/>
              <a:t>Anova</a:t>
            </a:r>
            <a:r>
              <a:rPr lang="en-US" dirty="0" smtClean="0"/>
              <a:t> repeated measure</a:t>
            </a:r>
            <a:r>
              <a:rPr lang="en-US" baseline="0" dirty="0" smtClean="0"/>
              <a:t> jumping jacks is significantly different </a:t>
            </a:r>
            <a:r>
              <a:rPr lang="en-US" baseline="0" dirty="0" err="1" smtClean="0"/>
              <a:t>fromn</a:t>
            </a:r>
            <a:r>
              <a:rPr lang="en-US" baseline="0" dirty="0" smtClean="0"/>
              <a:t>….</a:t>
            </a:r>
            <a:endParaRPr lang="en-US" dirty="0" smtClean="0"/>
          </a:p>
          <a:p>
            <a:r>
              <a:rPr lang="en-US" dirty="0" smtClean="0"/>
              <a:t>Significantly</a:t>
            </a:r>
            <a:r>
              <a:rPr lang="en-US" baseline="0" dirty="0" smtClean="0"/>
              <a:t> different</a:t>
            </a:r>
          </a:p>
          <a:p>
            <a:endParaRPr lang="en-US" baseline="0" dirty="0" smtClean="0"/>
          </a:p>
          <a:p>
            <a:r>
              <a:rPr lang="en-US" baseline="0" dirty="0" smtClean="0"/>
              <a:t>Split the </a:t>
            </a:r>
            <a:r>
              <a:rPr lang="en-US" baseline="0" dirty="0" err="1" smtClean="0"/>
              <a:t>slikdes</a:t>
            </a:r>
            <a:r>
              <a:rPr lang="en-US" baseline="0" dirty="0" smtClean="0"/>
              <a:t> into two</a:t>
            </a:r>
            <a:endParaRPr lang="en-US" dirty="0"/>
          </a:p>
        </p:txBody>
      </p:sp>
      <p:sp>
        <p:nvSpPr>
          <p:cNvPr id="4" name="Slide Number Placeholder 3"/>
          <p:cNvSpPr>
            <a:spLocks noGrp="1"/>
          </p:cNvSpPr>
          <p:nvPr>
            <p:ph type="sldNum" sz="quarter" idx="10"/>
          </p:nvPr>
        </p:nvSpPr>
        <p:spPr/>
        <p:txBody>
          <a:bodyPr/>
          <a:lstStyle/>
          <a:p>
            <a:fld id="{8DF9498F-12E1-DA48-BE5D-3DC19F9B9879}" type="slidenum">
              <a:rPr lang="en-US" smtClean="0"/>
              <a:t>25</a:t>
            </a:fld>
            <a:endParaRPr lang="en-US"/>
          </a:p>
        </p:txBody>
      </p:sp>
    </p:spTree>
    <p:extLst>
      <p:ext uri="{BB962C8B-B14F-4D97-AF65-F5344CB8AC3E}">
        <p14:creationId xmlns:p14="http://schemas.microsoft.com/office/powerpoint/2010/main" val="18223081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better evaluate the motion. We rendered the motion on wooden figures.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To understand the difference in the action type we went back to the survey responses and found out for action run fast and jump high that </a:t>
            </a:r>
            <a:r>
              <a:rPr lang="en-US" sz="1200" dirty="0" smtClean="0"/>
              <a:t>Child responses from child actors dominated the overall child responses.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Ill show you jump high and run fast for one actor click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Read the bullet points</a:t>
            </a:r>
          </a:p>
          <a:p>
            <a:pPr marL="0" marR="0" indent="0" algn="l" defTabSz="914400" rtl="0" eaLnBrk="1" fontAlgn="auto" latinLnBrk="0" hangingPunct="1">
              <a:lnSpc>
                <a:spcPct val="100000"/>
              </a:lnSpc>
              <a:spcBef>
                <a:spcPts val="0"/>
              </a:spcBef>
              <a:spcAft>
                <a:spcPts val="0"/>
              </a:spcAft>
              <a:buClrTx/>
              <a:buSzTx/>
              <a:buFontTx/>
              <a:buNone/>
              <a:tabLst/>
              <a:defRPr/>
            </a:pPr>
            <a:r>
              <a:rPr lang="mr-IN" sz="1200" dirty="0" smtClean="0"/>
              <a:t>…</a:t>
            </a:r>
            <a:r>
              <a:rPr lang="en-US" sz="12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 </a:t>
            </a:r>
            <a:r>
              <a:rPr lang="en-US" sz="1200" baseline="0" dirty="0" smtClean="0"/>
              <a:t>For run fast the child motion is much faster than adult and for jump high 3 out of four kids did more than one jump however for all the adult, they only did 1 jump.</a:t>
            </a:r>
            <a:endParaRPr lang="en-US" sz="1200" dirty="0" smtClean="0"/>
          </a:p>
          <a:p>
            <a:r>
              <a:rPr lang="en-US" baseline="0" dirty="0" smtClean="0"/>
              <a: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DF9498F-12E1-DA48-BE5D-3DC19F9B9879}" type="slidenum">
              <a:rPr lang="en-US" smtClean="0"/>
              <a:t>26</a:t>
            </a:fld>
            <a:endParaRPr lang="en-US"/>
          </a:p>
        </p:txBody>
      </p:sp>
    </p:spTree>
    <p:extLst>
      <p:ext uri="{BB962C8B-B14F-4D97-AF65-F5344CB8AC3E}">
        <p14:creationId xmlns:p14="http://schemas.microsoft.com/office/powerpoint/2010/main" val="67304235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Although</a:t>
            </a:r>
            <a:r>
              <a:rPr lang="en-US" baseline="0" dirty="0" smtClean="0"/>
              <a:t> we didn’t find any interaction effect, </a:t>
            </a:r>
            <a:r>
              <a:rPr lang="en-US" dirty="0" smtClean="0"/>
              <a:t>We noticed</a:t>
            </a:r>
            <a:r>
              <a:rPr lang="en-US" baseline="0" dirty="0" smtClean="0"/>
              <a:t> that the difference of child responses of between the actor type vary for each action. </a:t>
            </a:r>
          </a:p>
          <a:p>
            <a:r>
              <a:rPr lang="en-US" baseline="0" dirty="0" smtClean="0"/>
              <a:t>Read first point click arrows, the dark grey bars are bigger than the black bar.</a:t>
            </a:r>
          </a:p>
          <a:p>
            <a:r>
              <a:rPr lang="en-US" baseline="0" dirty="0" smtClean="0"/>
              <a:t>Read second point,  the dark grey bars are almost the same size as the black bar.</a:t>
            </a:r>
          </a:p>
          <a:p>
            <a:endParaRPr lang="en-US" baseline="0" dirty="0" smtClean="0"/>
          </a:p>
          <a:p>
            <a:endParaRPr lang="en-US" dirty="0" smtClean="0"/>
          </a:p>
          <a:p>
            <a:r>
              <a:rPr lang="en-US" dirty="0" smtClean="0"/>
              <a:t>Replace </a:t>
            </a:r>
            <a:r>
              <a:rPr lang="en-US" dirty="0"/>
              <a:t>dynamic and static motion</a:t>
            </a:r>
          </a:p>
          <a:p>
            <a:r>
              <a:rPr lang="en-US" dirty="0"/>
              <a:t>High motion low </a:t>
            </a:r>
            <a:r>
              <a:rPr lang="en-US" dirty="0" smtClean="0"/>
              <a:t>motion</a:t>
            </a:r>
          </a:p>
          <a:p>
            <a:endParaRPr lang="en-US" dirty="0" smtClean="0"/>
          </a:p>
          <a:p>
            <a:r>
              <a:rPr lang="en-US" dirty="0" smtClean="0"/>
              <a:t>Go slower in the slide</a:t>
            </a:r>
            <a:endParaRPr lang="en-US" dirty="0"/>
          </a:p>
        </p:txBody>
      </p:sp>
      <p:sp>
        <p:nvSpPr>
          <p:cNvPr id="4" name="Slide Number Placeholder 3"/>
          <p:cNvSpPr>
            <a:spLocks noGrp="1"/>
          </p:cNvSpPr>
          <p:nvPr>
            <p:ph type="sldNum" sz="quarter" idx="10"/>
          </p:nvPr>
        </p:nvSpPr>
        <p:spPr/>
        <p:txBody>
          <a:bodyPr/>
          <a:lstStyle/>
          <a:p>
            <a:fld id="{8DF9498F-12E1-DA48-BE5D-3DC19F9B9879}" type="slidenum">
              <a:rPr lang="en-US" smtClean="0"/>
              <a:t>27</a:t>
            </a:fld>
            <a:endParaRPr lang="en-US"/>
          </a:p>
        </p:txBody>
      </p:sp>
    </p:spTree>
    <p:extLst>
      <p:ext uri="{BB962C8B-B14F-4D97-AF65-F5344CB8AC3E}">
        <p14:creationId xmlns:p14="http://schemas.microsoft.com/office/powerpoint/2010/main" val="310099417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compared the rendered videos of jumping jacks action with different actor type. </a:t>
            </a:r>
          </a:p>
          <a:p>
            <a:r>
              <a:rPr lang="en-US" baseline="0" dirty="0" smtClean="0"/>
              <a:t>First the adult click,   Now look at the child motion click</a:t>
            </a:r>
          </a:p>
          <a:p>
            <a:r>
              <a:rPr lang="en-US" baseline="0" dirty="0" smtClean="0"/>
              <a:t>the adult is much coordinated but the child is much faster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For the DS actor his coordination level is similar to adult but the speed is faster click and closer to the child</a:t>
            </a:r>
          </a:p>
          <a:p>
            <a:r>
              <a:rPr lang="mr-IN" baseline="0" dirty="0" smtClean="0"/>
              <a:t>………</a:t>
            </a:r>
            <a:r>
              <a:rPr lang="en-US" baseline="0" dirty="0" smtClean="0"/>
              <a:t>..</a:t>
            </a:r>
          </a:p>
          <a:p>
            <a:endParaRPr lang="en-US" baseline="0" dirty="0" smtClean="0"/>
          </a:p>
          <a:p>
            <a:endParaRPr lang="en-US" baseline="0" dirty="0" smtClean="0"/>
          </a:p>
          <a:p>
            <a:endParaRPr lang="en-US" baseline="0" dirty="0" smtClean="0"/>
          </a:p>
          <a:p>
            <a:endParaRPr lang="en-US" baseline="0" dirty="0" smtClean="0"/>
          </a:p>
          <a:p>
            <a:r>
              <a:rPr lang="en-US" baseline="0" dirty="0" smtClean="0"/>
              <a:t>As we can see from the videos, the adult performed the action much coordinated than child. But the child completed the action faster than adult. As for the DS actor, his coordination level is similar to adult but his speed is as fast as child.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Taken together, these insights imply that viewers may perceive faster actions as belonging to children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dynamic scaling procedure seems to amplify a motion characteristic that viewers use as a cue to distinguish child from adult motion. Which lead  to</a:t>
            </a:r>
            <a:r>
              <a:rPr lang="en-US" sz="1200" kern="1200" baseline="0" dirty="0" smtClean="0">
                <a:solidFill>
                  <a:schemeClr val="tx1"/>
                </a:solidFill>
                <a:effectLst/>
                <a:latin typeface="+mn-lt"/>
                <a:ea typeface="+mn-ea"/>
                <a:cs typeface="+mn-cs"/>
              </a:rPr>
              <a:t> more child responses of dynamically scaled motion than adult motion</a:t>
            </a:r>
            <a:endParaRPr lang="en-US" dirty="0" smtClean="0"/>
          </a:p>
          <a:p>
            <a:endParaRPr lang="en-US" baseline="0" dirty="0" smtClean="0"/>
          </a:p>
          <a:p>
            <a:endParaRPr lang="en-US" baseline="0" dirty="0" smtClean="0"/>
          </a:p>
          <a:p>
            <a:r>
              <a:rPr lang="en-US" dirty="0" smtClean="0"/>
              <a:t>Jumping jacks</a:t>
            </a:r>
          </a:p>
          <a:p>
            <a:endParaRPr lang="en-US" dirty="0" smtClean="0"/>
          </a:p>
          <a:p>
            <a:r>
              <a:rPr lang="en-US" dirty="0" smtClean="0"/>
              <a:t>Combine the videos into one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DF9498F-12E1-DA48-BE5D-3DC19F9B9879}" type="slidenum">
              <a:rPr lang="en-US" smtClean="0"/>
              <a:t>28</a:t>
            </a:fld>
            <a:endParaRPr lang="en-US"/>
          </a:p>
        </p:txBody>
      </p:sp>
    </p:spTree>
    <p:extLst>
      <p:ext uri="{BB962C8B-B14F-4D97-AF65-F5344CB8AC3E}">
        <p14:creationId xmlns:p14="http://schemas.microsoft.com/office/powerpoint/2010/main" val="21404625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child and DS actors have their arms back down by the side, but the original adult has yet to complete that jump. </a:t>
            </a:r>
            <a:endParaRPr lang="en-US" dirty="0" smtClean="0"/>
          </a:p>
          <a:p>
            <a:r>
              <a:rPr lang="en-US" baseline="0" dirty="0" smtClean="0"/>
              <a:t>This could explain why the dark grey bar is bigger than the black bar in the previous chart.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general we think, </a:t>
            </a:r>
            <a:r>
              <a:rPr lang="en-US" sz="1200" kern="1200" dirty="0" smtClean="0">
                <a:solidFill>
                  <a:schemeClr val="tx1"/>
                </a:solidFill>
                <a:effectLst/>
                <a:latin typeface="+mn-lt"/>
                <a:ea typeface="+mn-ea"/>
                <a:cs typeface="+mn-cs"/>
              </a:rPr>
              <a:t>viewers may perceive faster actions as belonging to children </a:t>
            </a:r>
            <a:endParaRPr lang="en-US" dirty="0" smtClean="0"/>
          </a:p>
          <a:p>
            <a:endParaRPr lang="en-US" dirty="0" smtClean="0"/>
          </a:p>
          <a:p>
            <a:endParaRPr lang="en-US" dirty="0" smtClean="0"/>
          </a:p>
          <a:p>
            <a:endParaRPr lang="en-US" dirty="0" smtClean="0"/>
          </a:p>
          <a:p>
            <a:r>
              <a:rPr lang="en-US" dirty="0" smtClean="0"/>
              <a:t>First </a:t>
            </a:r>
            <a:r>
              <a:rPr lang="en-US" baseline="0" dirty="0" smtClean="0"/>
              <a:t>we compared the rendered videos of jumping jacks action with different actor type. </a:t>
            </a:r>
          </a:p>
          <a:p>
            <a:r>
              <a:rPr lang="en-US" baseline="0" dirty="0" smtClean="0"/>
              <a:t>First the adult click, </a:t>
            </a:r>
          </a:p>
          <a:p>
            <a:r>
              <a:rPr lang="en-US" baseline="0" dirty="0" smtClean="0"/>
              <a:t>Now look at the child motion click</a:t>
            </a:r>
          </a:p>
          <a:p>
            <a:r>
              <a:rPr lang="en-US" baseline="0" dirty="0" smtClean="0"/>
              <a:t>the adult is much coordinated </a:t>
            </a:r>
          </a:p>
          <a:p>
            <a:r>
              <a:rPr lang="en-US" baseline="0" dirty="0" smtClean="0"/>
              <a:t>For the DS actor his coordination level is similar to adult but the speed is faster click</a:t>
            </a:r>
          </a:p>
          <a:p>
            <a:r>
              <a:rPr lang="mr-IN" baseline="0" dirty="0" smtClean="0"/>
              <a:t>………</a:t>
            </a:r>
            <a:r>
              <a:rPr lang="en-US" baseline="0" dirty="0" smtClean="0"/>
              <a:t>..</a:t>
            </a:r>
          </a:p>
          <a:p>
            <a:endParaRPr lang="en-US" baseline="0" dirty="0" smtClean="0"/>
          </a:p>
          <a:p>
            <a:endParaRPr lang="en-US" baseline="0" dirty="0" smtClean="0"/>
          </a:p>
          <a:p>
            <a:endParaRPr lang="en-US" baseline="0" dirty="0" smtClean="0"/>
          </a:p>
          <a:p>
            <a:endParaRPr lang="en-US" baseline="0" dirty="0" smtClean="0"/>
          </a:p>
          <a:p>
            <a:r>
              <a:rPr lang="en-US" baseline="0" dirty="0" smtClean="0"/>
              <a:t>As we can see from the videos, the adult performed the action much coordinated than child. But the child completed the action faster than adult. As for the DS actor, his coordination level is similar to adult but his speed is as fast as child. </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Taken together, these insights imply that viewers may perceive faster actions as belonging to children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dynamic scaling procedure seems to amplify a motion characteristic that viewers use as a cue to distinguish child from adult motion. Which lead  to</a:t>
            </a:r>
            <a:r>
              <a:rPr lang="en-US" sz="1200" kern="1200" baseline="0" dirty="0" smtClean="0">
                <a:solidFill>
                  <a:schemeClr val="tx1"/>
                </a:solidFill>
                <a:effectLst/>
                <a:latin typeface="+mn-lt"/>
                <a:ea typeface="+mn-ea"/>
                <a:cs typeface="+mn-cs"/>
              </a:rPr>
              <a:t> more child responses of dynamically scaled motion than adult motion</a:t>
            </a:r>
            <a:endParaRPr lang="en-US" dirty="0" smtClean="0"/>
          </a:p>
          <a:p>
            <a:endParaRPr lang="en-US" baseline="0" dirty="0" smtClean="0"/>
          </a:p>
          <a:p>
            <a:endParaRPr lang="en-US" baseline="0" dirty="0" smtClean="0"/>
          </a:p>
          <a:p>
            <a:r>
              <a:rPr lang="en-US" dirty="0" smtClean="0"/>
              <a:t>Jumping jacks</a:t>
            </a:r>
          </a:p>
          <a:p>
            <a:endParaRPr lang="en-US" dirty="0" smtClean="0"/>
          </a:p>
          <a:p>
            <a:r>
              <a:rPr lang="en-US" dirty="0" smtClean="0"/>
              <a:t>Combine the videos into one</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DF9498F-12E1-DA48-BE5D-3DC19F9B9879}" type="slidenum">
              <a:rPr lang="en-US" smtClean="0"/>
              <a:t>29</a:t>
            </a:fld>
            <a:endParaRPr lang="en-US"/>
          </a:p>
        </p:txBody>
      </p:sp>
    </p:spTree>
    <p:extLst>
      <p:ext uri="{BB962C8B-B14F-4D97-AF65-F5344CB8AC3E}">
        <p14:creationId xmlns:p14="http://schemas.microsoft.com/office/powerpoint/2010/main" val="180781695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indent="-457200">
              <a:buFont typeface="Arial" panose="020B0604020202020204" pitchFamily="34" charset="0"/>
              <a:buChar char="•"/>
            </a:pPr>
            <a:r>
              <a:rPr lang="en-US" sz="2800" dirty="0" smtClean="0"/>
              <a:t>Why is that? motion capturing children is difficult.</a:t>
            </a:r>
          </a:p>
          <a:p>
            <a:pPr marL="914400" lvl="1" indent="-457200">
              <a:buFont typeface="Courier New" charset="0"/>
              <a:buChar char="o"/>
            </a:pPr>
            <a:r>
              <a:rPr lang="en-US" sz="2400" dirty="0" smtClean="0"/>
              <a:t>Lack of patience</a:t>
            </a:r>
          </a:p>
          <a:p>
            <a:pPr marL="800100" lvl="1" indent="-342900">
              <a:buFont typeface="Courier New" charset="0"/>
              <a:buChar char="o"/>
            </a:pPr>
            <a:r>
              <a:rPr lang="en-US" sz="2400" dirty="0" smtClean="0"/>
              <a:t>  Easily distracted</a:t>
            </a:r>
          </a:p>
          <a:p>
            <a:pPr marL="800100" lvl="1" indent="-342900">
              <a:buFont typeface="Courier New" charset="0"/>
              <a:buChar char="o"/>
            </a:pPr>
            <a:r>
              <a:rPr lang="en-US" sz="2400" dirty="0" smtClean="0"/>
              <a:t>  Hard to follow instructions</a:t>
            </a:r>
          </a:p>
          <a:p>
            <a:pPr marL="800100" lvl="1" indent="-342900">
              <a:buFont typeface="Courier New" charset="0"/>
              <a:buChar char="o"/>
            </a:pPr>
            <a:r>
              <a:rPr lang="en-US" sz="2400" dirty="0" smtClean="0"/>
              <a:t>click</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Given the difficulties of motion capturing children, can we just use adult motion capture data instead of child data on the child characters?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mr-IN" dirty="0" smtClean="0"/>
              <a:t>…………………</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Using Motion</a:t>
            </a:r>
            <a:r>
              <a:rPr lang="en-US" baseline="0" dirty="0" smtClean="0"/>
              <a:t> </a:t>
            </a:r>
            <a:r>
              <a:rPr lang="en-US" baseline="0" dirty="0"/>
              <a:t>capture data is a very popular way to animate the characters. because it comes from </a:t>
            </a:r>
            <a:r>
              <a:rPr lang="en-US" baseline="0" dirty="0" smtClean="0"/>
              <a:t>human</a:t>
            </a:r>
            <a:r>
              <a:rPr lang="en-US" baseline="0" dirty="0"/>
              <a:t>, it has the advantage of maintaining the naturalness and realistic of the motion. However, most of the hands on </a:t>
            </a:r>
            <a:r>
              <a:rPr lang="en-US" baseline="0" dirty="0" err="1"/>
              <a:t>mocap</a:t>
            </a:r>
            <a:r>
              <a:rPr lang="en-US" baseline="0" dirty="0"/>
              <a:t> </a:t>
            </a:r>
            <a:r>
              <a:rPr lang="en-US" baseline="0" dirty="0" smtClean="0"/>
              <a:t>database </a:t>
            </a:r>
            <a:r>
              <a:rPr lang="en-US" baseline="0" dirty="0"/>
              <a:t>are collected from adult </a:t>
            </a:r>
            <a:r>
              <a:rPr lang="en-US" baseline="0" dirty="0" smtClean="0"/>
              <a:t>actors. </a:t>
            </a:r>
            <a:r>
              <a:rPr lang="en-US" baseline="0" dirty="0" err="1" smtClean="0"/>
              <a:t>Mocap</a:t>
            </a:r>
            <a:r>
              <a:rPr lang="en-US" baseline="0" dirty="0" smtClean="0"/>
              <a:t> children can be difficult because </a:t>
            </a:r>
            <a:r>
              <a:rPr lang="en-US" dirty="0" smtClean="0"/>
              <a:t>may</a:t>
            </a:r>
            <a:r>
              <a:rPr lang="en-US" dirty="0"/>
              <a:t> have a hard time following the instructions and easily get </a:t>
            </a:r>
            <a:r>
              <a:rPr lang="en-US" dirty="0" smtClean="0"/>
              <a:t>distracted.</a:t>
            </a:r>
            <a:r>
              <a:rPr lang="en-US" baseline="0" dirty="0" smtClean="0"/>
              <a:t> </a:t>
            </a:r>
            <a:r>
              <a:rPr lang="en-US" dirty="0" smtClean="0"/>
              <a:t>Then the</a:t>
            </a:r>
            <a:r>
              <a:rPr lang="en-US" baseline="0" dirty="0" smtClean="0"/>
              <a:t> question pop up : can we generate child </a:t>
            </a:r>
            <a:r>
              <a:rPr lang="en-US" baseline="0" dirty="0" err="1" smtClean="0"/>
              <a:t>mocap</a:t>
            </a:r>
            <a:r>
              <a:rPr lang="en-US" baseline="0" dirty="0" smtClean="0"/>
              <a:t> data from the adult </a:t>
            </a:r>
            <a:r>
              <a:rPr lang="en-US" baseline="0" dirty="0" err="1" smtClean="0"/>
              <a:t>mocap</a:t>
            </a:r>
            <a:r>
              <a:rPr lang="en-US" baseline="0" dirty="0" smtClean="0"/>
              <a:t> data and save us from the effort of recollecting data from children.</a:t>
            </a:r>
            <a:endParaRPr lang="en-US" dirty="0" smtClean="0"/>
          </a:p>
          <a:p>
            <a:endParaRPr lang="en-US" dirty="0" smtClean="0"/>
          </a:p>
          <a:p>
            <a:endParaRPr lang="en-US" dirty="0" smtClean="0"/>
          </a:p>
          <a:p>
            <a:endParaRPr lang="en-US" dirty="0" smtClean="0"/>
          </a:p>
          <a:p>
            <a:r>
              <a:rPr lang="en-US" dirty="0" smtClean="0"/>
              <a:t>Reference to the picture Why it is hard to capture children</a:t>
            </a:r>
          </a:p>
          <a:p>
            <a:r>
              <a:rPr lang="en-US" dirty="0" smtClean="0"/>
              <a:t> try to find a video </a:t>
            </a:r>
            <a:endParaRPr lang="en-US" dirty="0"/>
          </a:p>
        </p:txBody>
      </p:sp>
      <p:sp>
        <p:nvSpPr>
          <p:cNvPr id="4" name="Slide Number Placeholder 3"/>
          <p:cNvSpPr>
            <a:spLocks noGrp="1"/>
          </p:cNvSpPr>
          <p:nvPr>
            <p:ph type="sldNum" sz="quarter" idx="10"/>
          </p:nvPr>
        </p:nvSpPr>
        <p:spPr/>
        <p:txBody>
          <a:bodyPr/>
          <a:lstStyle/>
          <a:p>
            <a:fld id="{8DF9498F-12E1-DA48-BE5D-3DC19F9B9879}" type="slidenum">
              <a:rPr lang="en-US" smtClean="0"/>
              <a:t>3</a:t>
            </a:fld>
            <a:endParaRPr lang="en-US"/>
          </a:p>
        </p:txBody>
      </p:sp>
    </p:spTree>
    <p:extLst>
      <p:ext uri="{BB962C8B-B14F-4D97-AF65-F5344CB8AC3E}">
        <p14:creationId xmlns:p14="http://schemas.microsoft.com/office/powerpoint/2010/main" val="24582026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For slower motion such as walk and wave, the visual difference between DS actor and adult actor is not that noticeable. This is an</a:t>
            </a:r>
            <a:r>
              <a:rPr lang="en-US" sz="1200" baseline="0" dirty="0" smtClean="0"/>
              <a:t> example of walking</a:t>
            </a:r>
            <a:endParaRPr lang="en-US" sz="1200" dirty="0" smtClean="0"/>
          </a:p>
          <a:p>
            <a:endParaRPr lang="en-US" dirty="0" smtClean="0"/>
          </a:p>
          <a:p>
            <a:r>
              <a:rPr lang="en-US" dirty="0" err="1" smtClean="0"/>
              <a:t>Thiw</a:t>
            </a:r>
            <a:r>
              <a:rPr lang="en-US" dirty="0" smtClean="0"/>
              <a:t> </a:t>
            </a:r>
            <a:r>
              <a:rPr lang="en-US" dirty="0"/>
              <a:t>works for </a:t>
            </a:r>
          </a:p>
          <a:p>
            <a:r>
              <a:rPr lang="en-US" dirty="0"/>
              <a:t>Add 4 plot under the bullet </a:t>
            </a:r>
            <a:endParaRPr lang="en-US" dirty="0" smtClean="0"/>
          </a:p>
          <a:p>
            <a:r>
              <a:rPr lang="en-US" dirty="0" smtClean="0"/>
              <a:t>Point</a:t>
            </a:r>
          </a:p>
          <a:p>
            <a:r>
              <a:rPr lang="en-US" dirty="0" smtClean="0"/>
              <a:t>Play one by one</a:t>
            </a:r>
          </a:p>
          <a:p>
            <a:endParaRPr lang="en-US" dirty="0" smtClean="0"/>
          </a:p>
          <a:p>
            <a:r>
              <a:rPr lang="en-US" dirty="0" smtClean="0"/>
              <a:t>Show the </a:t>
            </a:r>
            <a:r>
              <a:rPr lang="en-US" dirty="0" err="1" smtClean="0"/>
              <a:t>biaction</a:t>
            </a:r>
            <a:r>
              <a:rPr lang="en-US" dirty="0" smtClean="0"/>
              <a:t> graph over here i</a:t>
            </a:r>
            <a:r>
              <a:rPr lang="en-US" baseline="0" dirty="0" smtClean="0"/>
              <a:t>n every </a:t>
            </a:r>
            <a:r>
              <a:rPr lang="en-US" baseline="0" dirty="0" err="1" smtClean="0"/>
              <a:t>woodenfigure</a:t>
            </a:r>
            <a:r>
              <a:rPr lang="en-US" baseline="0" dirty="0" smtClean="0"/>
              <a:t> slide add graph</a:t>
            </a:r>
            <a:endParaRPr lang="en-US" dirty="0"/>
          </a:p>
        </p:txBody>
      </p:sp>
      <p:sp>
        <p:nvSpPr>
          <p:cNvPr id="4" name="Slide Number Placeholder 3"/>
          <p:cNvSpPr>
            <a:spLocks noGrp="1"/>
          </p:cNvSpPr>
          <p:nvPr>
            <p:ph type="sldNum" sz="quarter" idx="10"/>
          </p:nvPr>
        </p:nvSpPr>
        <p:spPr/>
        <p:txBody>
          <a:bodyPr/>
          <a:lstStyle/>
          <a:p>
            <a:fld id="{8DF9498F-12E1-DA48-BE5D-3DC19F9B9879}" type="slidenum">
              <a:rPr lang="en-US" smtClean="0"/>
              <a:t>30</a:t>
            </a:fld>
            <a:endParaRPr lang="en-US"/>
          </a:p>
        </p:txBody>
      </p:sp>
    </p:spTree>
    <p:extLst>
      <p:ext uri="{BB962C8B-B14F-4D97-AF65-F5344CB8AC3E}">
        <p14:creationId xmlns:p14="http://schemas.microsoft.com/office/powerpoint/2010/main" val="22051359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smtClean="0"/>
              <a:t>This is an</a:t>
            </a:r>
            <a:r>
              <a:rPr lang="en-US" sz="1200" baseline="0" dirty="0" smtClean="0"/>
              <a:t> example of waving</a:t>
            </a:r>
            <a:endParaRPr lang="en-US" sz="1200" dirty="0" smtClean="0"/>
          </a:p>
          <a:p>
            <a:endParaRPr lang="en-US" dirty="0" smtClean="0"/>
          </a:p>
        </p:txBody>
      </p:sp>
      <p:sp>
        <p:nvSpPr>
          <p:cNvPr id="4" name="Slide Number Placeholder 3"/>
          <p:cNvSpPr>
            <a:spLocks noGrp="1"/>
          </p:cNvSpPr>
          <p:nvPr>
            <p:ph type="sldNum" sz="quarter" idx="10"/>
          </p:nvPr>
        </p:nvSpPr>
        <p:spPr/>
        <p:txBody>
          <a:bodyPr/>
          <a:lstStyle/>
          <a:p>
            <a:fld id="{8DF9498F-12E1-DA48-BE5D-3DC19F9B9879}" type="slidenum">
              <a:rPr lang="en-US" smtClean="0"/>
              <a:t>31</a:t>
            </a:fld>
            <a:endParaRPr lang="en-US"/>
          </a:p>
        </p:txBody>
      </p:sp>
    </p:spTree>
    <p:extLst>
      <p:ext uri="{BB962C8B-B14F-4D97-AF65-F5344CB8AC3E}">
        <p14:creationId xmlns:p14="http://schemas.microsoft.com/office/powerpoint/2010/main" val="306639438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conclude we found</a:t>
            </a:r>
            <a:r>
              <a:rPr lang="en-US" baseline="0" dirty="0" smtClean="0"/>
              <a:t> that read slides</a:t>
            </a:r>
            <a:endParaRPr lang="en-US" dirty="0" smtClean="0"/>
          </a:p>
          <a:p>
            <a:r>
              <a:rPr lang="en-US" dirty="0" smtClean="0"/>
              <a:t>Since the dyna/</a:t>
            </a:r>
            <a:r>
              <a:rPr lang="mr-IN" dirty="0" smtClean="0"/>
              <a:t>…</a:t>
            </a:r>
            <a:r>
              <a:rPr lang="en-US" dirty="0" smtClean="0"/>
              <a:t>.</a:t>
            </a:r>
          </a:p>
          <a:p>
            <a:r>
              <a:rPr lang="en-US" dirty="0" smtClean="0"/>
              <a:t>Start</a:t>
            </a:r>
            <a:r>
              <a:rPr lang="en-US" baseline="0" dirty="0" smtClean="0"/>
              <a:t> with positive one </a:t>
            </a:r>
          </a:p>
          <a:p>
            <a:r>
              <a:rPr lang="en-US" baseline="0" dirty="0" smtClean="0"/>
              <a:t>It can be used in games where you want result in </a:t>
            </a:r>
            <a:r>
              <a:rPr lang="en-US" baseline="0" dirty="0" err="1" smtClean="0"/>
              <a:t>realtime</a:t>
            </a:r>
            <a:endParaRPr lang="en-US" dirty="0"/>
          </a:p>
        </p:txBody>
      </p:sp>
      <p:sp>
        <p:nvSpPr>
          <p:cNvPr id="4" name="Slide Number Placeholder 3"/>
          <p:cNvSpPr>
            <a:spLocks noGrp="1"/>
          </p:cNvSpPr>
          <p:nvPr>
            <p:ph type="sldNum" sz="quarter" idx="10"/>
          </p:nvPr>
        </p:nvSpPr>
        <p:spPr/>
        <p:txBody>
          <a:bodyPr/>
          <a:lstStyle/>
          <a:p>
            <a:fld id="{8DF9498F-12E1-DA48-BE5D-3DC19F9B9879}" type="slidenum">
              <a:rPr lang="en-US" smtClean="0"/>
              <a:t>32</a:t>
            </a:fld>
            <a:endParaRPr lang="en-US"/>
          </a:p>
        </p:txBody>
      </p:sp>
    </p:spTree>
    <p:extLst>
      <p:ext uri="{BB962C8B-B14F-4D97-AF65-F5344CB8AC3E}">
        <p14:creationId xmlns:p14="http://schemas.microsoft.com/office/powerpoint/2010/main" val="6871049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Because our method didn’t take account for the difference</a:t>
            </a:r>
            <a:r>
              <a:rPr lang="en-US" baseline="0" dirty="0" smtClean="0"/>
              <a:t> in child and adult </a:t>
            </a:r>
            <a:r>
              <a:rPr lang="en-US" dirty="0" smtClean="0"/>
              <a:t>limb ratios and mass distributions.</a:t>
            </a:r>
          </a:p>
          <a:p>
            <a:pPr marL="228600" indent="-228600">
              <a:buFont typeface="+mj-lt"/>
              <a:buAutoNum type="arabicPeriod"/>
            </a:pPr>
            <a:r>
              <a:rPr lang="en-US" baseline="0" dirty="0" smtClean="0"/>
              <a:t> so in the future we could investigate more algorithm that take account of these factors.</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Also we will </a:t>
            </a:r>
            <a:r>
              <a:rPr lang="en-US" dirty="0" smtClean="0"/>
              <a:t>Explore other algorithms that could further stylized the motion with respect to coordination and consistency to be more child like. </a:t>
            </a:r>
          </a:p>
          <a:p>
            <a:endParaRPr lang="en-US" baseline="0" dirty="0" smtClean="0"/>
          </a:p>
          <a:p>
            <a:endParaRPr lang="en-US" baseline="0" dirty="0" smtClean="0"/>
          </a:p>
          <a:p>
            <a:r>
              <a:rPr lang="en-US" baseline="0" dirty="0" smtClean="0"/>
              <a:t>Stylize the motion to be less coordinated and less consistent</a:t>
            </a:r>
          </a:p>
          <a:p>
            <a:endParaRPr lang="en-US" dirty="0"/>
          </a:p>
        </p:txBody>
      </p:sp>
      <p:sp>
        <p:nvSpPr>
          <p:cNvPr id="4" name="Slide Number Placeholder 3"/>
          <p:cNvSpPr>
            <a:spLocks noGrp="1"/>
          </p:cNvSpPr>
          <p:nvPr>
            <p:ph type="sldNum" sz="quarter" idx="10"/>
          </p:nvPr>
        </p:nvSpPr>
        <p:spPr/>
        <p:txBody>
          <a:bodyPr/>
          <a:lstStyle/>
          <a:p>
            <a:fld id="{8DF9498F-12E1-DA48-BE5D-3DC19F9B9879}" type="slidenum">
              <a:rPr lang="en-US" smtClean="0"/>
              <a:t>33</a:t>
            </a:fld>
            <a:endParaRPr lang="en-US"/>
          </a:p>
        </p:txBody>
      </p:sp>
    </p:spTree>
    <p:extLst>
      <p:ext uri="{BB962C8B-B14F-4D97-AF65-F5344CB8AC3E}">
        <p14:creationId xmlns:p14="http://schemas.microsoft.com/office/powerpoint/2010/main" val="348611422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Move</a:t>
            </a:r>
            <a:r>
              <a:rPr lang="en-US" baseline="0" dirty="0" smtClean="0"/>
              <a:t> </a:t>
            </a:r>
            <a:r>
              <a:rPr lang="en-US" dirty="0" smtClean="0"/>
              <a:t>the slides</a:t>
            </a:r>
            <a:endParaRPr lang="en-US" dirty="0"/>
          </a:p>
        </p:txBody>
      </p:sp>
      <p:sp>
        <p:nvSpPr>
          <p:cNvPr id="4" name="Slide Number Placeholder 3"/>
          <p:cNvSpPr>
            <a:spLocks noGrp="1"/>
          </p:cNvSpPr>
          <p:nvPr>
            <p:ph type="sldNum" sz="quarter" idx="10"/>
          </p:nvPr>
        </p:nvSpPr>
        <p:spPr/>
        <p:txBody>
          <a:bodyPr/>
          <a:lstStyle/>
          <a:p>
            <a:fld id="{8DF9498F-12E1-DA48-BE5D-3DC19F9B9879}" type="slidenum">
              <a:rPr lang="en-US" smtClean="0"/>
              <a:t>36</a:t>
            </a:fld>
            <a:endParaRPr lang="en-US"/>
          </a:p>
        </p:txBody>
      </p:sp>
    </p:spTree>
    <p:extLst>
      <p:ext uri="{BB962C8B-B14F-4D97-AF65-F5344CB8AC3E}">
        <p14:creationId xmlns:p14="http://schemas.microsoft.com/office/powerpoint/2010/main" val="309459005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8DF9498F-12E1-DA48-BE5D-3DC19F9B9879}" type="slidenum">
              <a:rPr lang="en-US" smtClean="0"/>
              <a:t>44</a:t>
            </a:fld>
            <a:endParaRPr lang="en-US"/>
          </a:p>
        </p:txBody>
      </p:sp>
    </p:spTree>
    <p:extLst>
      <p:ext uri="{BB962C8B-B14F-4D97-AF65-F5344CB8AC3E}">
        <p14:creationId xmlns:p14="http://schemas.microsoft.com/office/powerpoint/2010/main" val="32921891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Nowadays, entertainment and education industry </a:t>
            </a:r>
            <a:r>
              <a:rPr lang="en-US" dirty="0" smtClean="0"/>
              <a:t>are increasingly geared towards children</a:t>
            </a:r>
            <a:r>
              <a:rPr lang="en-US" baseline="0" dirty="0" smtClean="0"/>
              <a:t>. For example More and more gaming and animation companies used children as their leading characters to attract young customers. Also some online learning website and museum starts to use child avatars  to the increasing children’s interest in learning.  </a:t>
            </a:r>
            <a:r>
              <a:rPr lang="en-US" dirty="0" smtClean="0"/>
              <a:t>it becomes important to study child motion for the purposes of creating more vivid child character. </a:t>
            </a:r>
            <a:r>
              <a:rPr lang="en-US" baseline="0" dirty="0" smtClean="0"/>
              <a:t> However, most of the research focused on adult motion, child motion has not been fully studied yet.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Remove the o=</a:t>
            </a:r>
          </a:p>
          <a:p>
            <a:endParaRPr lang="en-US" baseline="0" dirty="0" smtClean="0"/>
          </a:p>
          <a:p>
            <a:endParaRPr lang="en-US" baseline="0" dirty="0" smtClean="0"/>
          </a:p>
          <a:p>
            <a:endParaRPr lang="en-US" baseline="0" dirty="0"/>
          </a:p>
          <a:p>
            <a:r>
              <a:rPr lang="en-US" baseline="0" dirty="0" smtClean="0"/>
              <a:t>Refer to the paper: this is a </a:t>
            </a:r>
            <a:r>
              <a:rPr lang="en-US" baseline="0" dirty="0" err="1" smtClean="0"/>
              <a:t>amin</a:t>
            </a:r>
            <a:r>
              <a:rPr lang="en-US" baseline="0" dirty="0" smtClean="0"/>
              <a:t> character </a:t>
            </a:r>
          </a:p>
          <a:p>
            <a:r>
              <a:rPr lang="en-US" baseline="0" dirty="0" smtClean="0"/>
              <a:t>Walking dead main character </a:t>
            </a:r>
          </a:p>
          <a:p>
            <a:r>
              <a:rPr lang="en-US" baseline="0" dirty="0" smtClean="0"/>
              <a:t>Child characters are appearing in games as the lead avatars and they are realistic motion that </a:t>
            </a:r>
            <a:r>
              <a:rPr lang="en-US" baseline="0" dirty="0" err="1" smtClean="0"/>
              <a:t>matcha</a:t>
            </a:r>
            <a:r>
              <a:rPr lang="en-US" baseline="0" dirty="0" smtClean="0"/>
              <a:t> that realistic </a:t>
            </a:r>
            <a:r>
              <a:rPr lang="en-US" baseline="0" dirty="0" err="1" smtClean="0"/>
              <a:t>appearence</a:t>
            </a:r>
            <a:endParaRPr lang="en-US" baseline="0" dirty="0" smtClean="0"/>
          </a:p>
          <a:p>
            <a:r>
              <a:rPr lang="en-US" baseline="0" dirty="0" smtClean="0"/>
              <a:t> the motion is expensive in key frame </a:t>
            </a:r>
          </a:p>
          <a:p>
            <a:r>
              <a:rPr lang="en-US" baseline="0" dirty="0" smtClean="0"/>
              <a:t>Can we make it </a:t>
            </a:r>
            <a:r>
              <a:rPr lang="en-US" baseline="0" dirty="0" err="1" smtClean="0"/>
              <a:t>eaiser</a:t>
            </a:r>
            <a:r>
              <a:rPr lang="en-US" baseline="0" dirty="0" smtClean="0"/>
              <a:t> </a:t>
            </a:r>
            <a:r>
              <a:rPr lang="en-US" baseline="0" dirty="0" err="1" smtClean="0"/>
              <a:t>ro</a:t>
            </a:r>
            <a:r>
              <a:rPr lang="en-US" baseline="0" dirty="0" smtClean="0"/>
              <a:t> create </a:t>
            </a:r>
            <a:r>
              <a:rPr lang="en-US" baseline="0" dirty="0" err="1" smtClean="0"/>
              <a:t>realisteic</a:t>
            </a:r>
            <a:r>
              <a:rPr lang="en-US" baseline="0" dirty="0" smtClean="0"/>
              <a:t> child like motion.</a:t>
            </a:r>
          </a:p>
          <a:p>
            <a:r>
              <a:rPr lang="en-US" baseline="0" dirty="0" smtClean="0"/>
              <a:t>Extra slide </a:t>
            </a:r>
            <a:r>
              <a:rPr lang="en-US" baseline="0" dirty="0" err="1" smtClean="0"/>
              <a:t>shwoing</a:t>
            </a:r>
            <a:r>
              <a:rPr lang="en-US" baseline="0" dirty="0" smtClean="0"/>
              <a:t> age 5 to 9 years play mine craft </a:t>
            </a:r>
          </a:p>
          <a:p>
            <a:r>
              <a:rPr lang="en-US" baseline="0" dirty="0" smtClean="0"/>
              <a:t>Very hard to create realistic kid motion</a:t>
            </a:r>
          </a:p>
          <a:p>
            <a:r>
              <a:rPr lang="en-US" baseline="0" dirty="0" smtClean="0"/>
              <a:t>Hard to create child </a:t>
            </a:r>
            <a:r>
              <a:rPr lang="en-US" baseline="0" dirty="0" err="1" smtClean="0"/>
              <a:t>lifint</a:t>
            </a:r>
            <a:r>
              <a:rPr lang="en-US" baseline="0" dirty="0" smtClean="0"/>
              <a:t> </a:t>
            </a:r>
            <a:r>
              <a:rPr lang="en-US" baseline="0" dirty="0" err="1" smtClean="0"/>
              <a:t>harmmer</a:t>
            </a:r>
            <a:r>
              <a:rPr lang="en-US" baseline="0" dirty="0" smtClean="0"/>
              <a:t> like super hero can use translation  because adult couldn’t do it</a:t>
            </a:r>
          </a:p>
          <a:p>
            <a:r>
              <a:rPr lang="en-US" baseline="0" dirty="0" smtClean="0"/>
              <a:t>Talk about these two games and how they motivate my work</a:t>
            </a:r>
          </a:p>
          <a:p>
            <a:r>
              <a:rPr lang="en-US" baseline="0" dirty="0" smtClean="0"/>
              <a:t>To have an extra game on what are the games younger kids are playing today and how that motivate my work</a:t>
            </a:r>
          </a:p>
          <a:p>
            <a:endParaRPr lang="en-US" baseline="0" dirty="0" smtClean="0"/>
          </a:p>
        </p:txBody>
      </p:sp>
      <p:sp>
        <p:nvSpPr>
          <p:cNvPr id="4" name="Slide Number Placeholder 3"/>
          <p:cNvSpPr>
            <a:spLocks noGrp="1"/>
          </p:cNvSpPr>
          <p:nvPr>
            <p:ph type="sldNum" sz="quarter" idx="10"/>
          </p:nvPr>
        </p:nvSpPr>
        <p:spPr/>
        <p:txBody>
          <a:bodyPr/>
          <a:lstStyle/>
          <a:p>
            <a:fld id="{8DF9498F-12E1-DA48-BE5D-3DC19F9B9879}" type="slidenum">
              <a:rPr lang="en-US" smtClean="0"/>
              <a:t>47</a:t>
            </a:fld>
            <a:endParaRPr lang="en-US"/>
          </a:p>
        </p:txBody>
      </p:sp>
    </p:spTree>
    <p:extLst>
      <p:ext uri="{BB962C8B-B14F-4D97-AF65-F5344CB8AC3E}">
        <p14:creationId xmlns:p14="http://schemas.microsoft.com/office/powerpoint/2010/main" val="161223435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We rendered out our result as wooden figures. Here you can see an example of jump high action</a:t>
            </a:r>
            <a:endParaRPr lang="en-US" dirty="0"/>
          </a:p>
        </p:txBody>
      </p:sp>
      <p:sp>
        <p:nvSpPr>
          <p:cNvPr id="4" name="Slide Number Placeholder 3"/>
          <p:cNvSpPr>
            <a:spLocks noGrp="1"/>
          </p:cNvSpPr>
          <p:nvPr>
            <p:ph type="sldNum" sz="quarter" idx="10"/>
          </p:nvPr>
        </p:nvSpPr>
        <p:spPr/>
        <p:txBody>
          <a:bodyPr/>
          <a:lstStyle/>
          <a:p>
            <a:fld id="{8DF9498F-12E1-DA48-BE5D-3DC19F9B9879}" type="slidenum">
              <a:rPr lang="en-US" smtClean="0"/>
              <a:t>48</a:t>
            </a:fld>
            <a:endParaRPr lang="en-US"/>
          </a:p>
        </p:txBody>
      </p:sp>
    </p:spTree>
    <p:extLst>
      <p:ext uri="{BB962C8B-B14F-4D97-AF65-F5344CB8AC3E}">
        <p14:creationId xmlns:p14="http://schemas.microsoft.com/office/powerpoint/2010/main" val="82612697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smtClean="0"/>
              <a:t>With the rendered</a:t>
            </a:r>
            <a:r>
              <a:rPr lang="en-US" baseline="0" dirty="0" smtClean="0"/>
              <a:t> results, we can better understand </a:t>
            </a:r>
            <a:r>
              <a:rPr lang="en-US" dirty="0" smtClean="0"/>
              <a:t>What causes the differences in Dynamic scaled motion and adult motion?</a:t>
            </a:r>
          </a:p>
          <a:p>
            <a:endParaRPr lang="en-US" dirty="0" smtClean="0"/>
          </a:p>
        </p:txBody>
      </p:sp>
      <p:sp>
        <p:nvSpPr>
          <p:cNvPr id="4" name="Slide Number Placeholder 3"/>
          <p:cNvSpPr>
            <a:spLocks noGrp="1"/>
          </p:cNvSpPr>
          <p:nvPr>
            <p:ph type="sldNum" sz="quarter" idx="10"/>
          </p:nvPr>
        </p:nvSpPr>
        <p:spPr/>
        <p:txBody>
          <a:bodyPr/>
          <a:lstStyle/>
          <a:p>
            <a:fld id="{8DF9498F-12E1-DA48-BE5D-3DC19F9B9879}" type="slidenum">
              <a:rPr lang="en-US" smtClean="0"/>
              <a:t>49</a:t>
            </a:fld>
            <a:endParaRPr lang="en-US"/>
          </a:p>
        </p:txBody>
      </p:sp>
    </p:spTree>
    <p:extLst>
      <p:ext uri="{BB962C8B-B14F-4D97-AF65-F5344CB8AC3E}">
        <p14:creationId xmlns:p14="http://schemas.microsoft.com/office/powerpoint/2010/main" val="77141017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Jumping jacks repeat</a:t>
            </a: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Taken together, these insights imply that viewers may perceive faster actions as belonging to children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 dynamic scaling procedure seems to amplify a motion characteristic that viewers use as a cue to distinguish child from adult motion. Which lead  to</a:t>
            </a:r>
            <a:r>
              <a:rPr lang="en-US" sz="1200" kern="1200" baseline="0" dirty="0" smtClean="0">
                <a:solidFill>
                  <a:schemeClr val="tx1"/>
                </a:solidFill>
                <a:effectLst/>
                <a:latin typeface="+mn-lt"/>
                <a:ea typeface="+mn-ea"/>
                <a:cs typeface="+mn-cs"/>
              </a:rPr>
              <a:t> more child responses of dynamically scaled motion than adult motion</a:t>
            </a:r>
            <a:endParaRPr lang="en-US"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DF9498F-12E1-DA48-BE5D-3DC19F9B9879}" type="slidenum">
              <a:rPr lang="en-US" smtClean="0"/>
              <a:t>50</a:t>
            </a:fld>
            <a:endParaRPr lang="en-US"/>
          </a:p>
        </p:txBody>
      </p:sp>
    </p:spTree>
    <p:extLst>
      <p:ext uri="{BB962C8B-B14F-4D97-AF65-F5344CB8AC3E}">
        <p14:creationId xmlns:p14="http://schemas.microsoft.com/office/powerpoint/2010/main" val="16664890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Not really. Jain et al. [ 2016]  showed that viewers could identify if a motion came from a child actor or an adult actor, even without appearance or height information. </a:t>
            </a:r>
          </a:p>
          <a:p>
            <a:r>
              <a:rPr lang="zh-CN" altLang="en-US" dirty="0" smtClean="0"/>
              <a:t>。。。。。。。。。</a:t>
            </a:r>
            <a:endParaRPr lang="en-US" dirty="0" smtClean="0"/>
          </a:p>
          <a:p>
            <a:endParaRPr lang="en-US" dirty="0" smtClean="0"/>
          </a:p>
          <a:p>
            <a:endParaRPr lang="en-US" dirty="0" smtClean="0"/>
          </a:p>
          <a:p>
            <a:endParaRPr lang="en-US" dirty="0" smtClean="0"/>
          </a:p>
          <a:p>
            <a:endParaRPr lang="en-US" dirty="0" smtClean="0"/>
          </a:p>
          <a:p>
            <a:endParaRPr lang="en-US" dirty="0" smtClean="0"/>
          </a:p>
          <a:p>
            <a:endParaRPr lang="en-US" dirty="0" smtClean="0"/>
          </a:p>
          <a:p>
            <a:r>
              <a:rPr lang="en-US" dirty="0" smtClean="0"/>
              <a:t>The study shows that if we remove the visual cues such as appearance and height, only </a:t>
            </a:r>
            <a:r>
              <a:rPr lang="en-US" baseline="0" dirty="0" smtClean="0"/>
              <a:t>the point light display videos were shown to the viewers</a:t>
            </a:r>
            <a:r>
              <a:rPr lang="en-US" dirty="0" smtClean="0"/>
              <a:t> they can still identify if the motion belongs to a child or an adult significantly above chance.</a:t>
            </a:r>
          </a:p>
          <a:p>
            <a:endParaRPr lang="en-US" dirty="0"/>
          </a:p>
        </p:txBody>
      </p:sp>
      <p:sp>
        <p:nvSpPr>
          <p:cNvPr id="4" name="Slide Number Placeholder 3"/>
          <p:cNvSpPr>
            <a:spLocks noGrp="1"/>
          </p:cNvSpPr>
          <p:nvPr>
            <p:ph type="sldNum" sz="quarter" idx="10"/>
          </p:nvPr>
        </p:nvSpPr>
        <p:spPr/>
        <p:txBody>
          <a:bodyPr/>
          <a:lstStyle/>
          <a:p>
            <a:fld id="{8DF9498F-12E1-DA48-BE5D-3DC19F9B9879}" type="slidenum">
              <a:rPr lang="en-US" smtClean="0"/>
              <a:t>4</a:t>
            </a:fld>
            <a:endParaRPr lang="en-US"/>
          </a:p>
        </p:txBody>
      </p:sp>
    </p:spTree>
    <p:extLst>
      <p:ext uri="{BB962C8B-B14F-4D97-AF65-F5344CB8AC3E}">
        <p14:creationId xmlns:p14="http://schemas.microsoft.com/office/powerpoint/2010/main" val="13374241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went back to the survey responses and found out for action run fast and jump high that </a:t>
            </a:r>
            <a:r>
              <a:rPr lang="en-US" sz="1200" dirty="0" smtClean="0"/>
              <a:t>Child responses from child actors dominated the overall child responses. </a:t>
            </a:r>
            <a:r>
              <a:rPr lang="en-US" sz="1200" baseline="0" dirty="0" smtClean="0"/>
              <a:t>For run fast the child motion is much faster than adult and for jump high 3 out of four kids did more than one jump however for all the adult, they only did 1 jump.</a:t>
            </a:r>
            <a:endParaRPr lang="en-US" sz="1200" dirty="0" smtClean="0"/>
          </a:p>
          <a:p>
            <a:r>
              <a:rPr lang="en-US" baseline="0" dirty="0" smtClean="0"/>
              <a: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8DF9498F-12E1-DA48-BE5D-3DC19F9B9879}" type="slidenum">
              <a:rPr lang="en-US" smtClean="0"/>
              <a:t>51</a:t>
            </a:fld>
            <a:endParaRPr lang="en-US"/>
          </a:p>
        </p:txBody>
      </p:sp>
    </p:spTree>
    <p:extLst>
      <p:ext uri="{BB962C8B-B14F-4D97-AF65-F5344CB8AC3E}">
        <p14:creationId xmlns:p14="http://schemas.microsoft.com/office/powerpoint/2010/main" val="332625257"/>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We also interested For different action, why the distribution of actor type differs? Especially</a:t>
            </a:r>
            <a:r>
              <a:rPr lang="en-US" sz="1200" baseline="0" dirty="0" smtClean="0"/>
              <a:t> why for walk and wave action, the difference between adult and ds is not obvious</a:t>
            </a:r>
            <a:endParaRPr lang="en-US" sz="1200" dirty="0" smtClean="0"/>
          </a:p>
          <a:p>
            <a:endParaRPr lang="en-US" dirty="0" smtClean="0"/>
          </a:p>
          <a:p>
            <a:r>
              <a:rPr lang="en-US" dirty="0" err="1" smtClean="0"/>
              <a:t>Thiw</a:t>
            </a:r>
            <a:r>
              <a:rPr lang="en-US" dirty="0" smtClean="0"/>
              <a:t> </a:t>
            </a:r>
            <a:r>
              <a:rPr lang="en-US" dirty="0"/>
              <a:t>works for </a:t>
            </a:r>
          </a:p>
          <a:p>
            <a:r>
              <a:rPr lang="en-US" dirty="0"/>
              <a:t>Add 4 plot under the bullet </a:t>
            </a:r>
            <a:r>
              <a:rPr lang="en-US" dirty="0" smtClean="0"/>
              <a:t>point</a:t>
            </a:r>
          </a:p>
          <a:p>
            <a:endParaRPr lang="en-US" dirty="0" smtClean="0"/>
          </a:p>
          <a:p>
            <a:r>
              <a:rPr lang="en-US" dirty="0" smtClean="0"/>
              <a:t>We can see that </a:t>
            </a:r>
            <a:endParaRPr lang="en-US" dirty="0"/>
          </a:p>
        </p:txBody>
      </p:sp>
      <p:sp>
        <p:nvSpPr>
          <p:cNvPr id="4" name="Slide Number Placeholder 3"/>
          <p:cNvSpPr>
            <a:spLocks noGrp="1"/>
          </p:cNvSpPr>
          <p:nvPr>
            <p:ph type="sldNum" sz="quarter" idx="10"/>
          </p:nvPr>
        </p:nvSpPr>
        <p:spPr/>
        <p:txBody>
          <a:bodyPr/>
          <a:lstStyle/>
          <a:p>
            <a:fld id="{8DF9498F-12E1-DA48-BE5D-3DC19F9B9879}" type="slidenum">
              <a:rPr lang="en-US" smtClean="0"/>
              <a:t>52</a:t>
            </a:fld>
            <a:endParaRPr lang="en-US"/>
          </a:p>
        </p:txBody>
      </p:sp>
    </p:spTree>
    <p:extLst>
      <p:ext uri="{BB962C8B-B14F-4D97-AF65-F5344CB8AC3E}">
        <p14:creationId xmlns:p14="http://schemas.microsoft.com/office/powerpoint/2010/main" val="12591388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In</a:t>
            </a:r>
            <a:r>
              <a:rPr lang="en-US" baseline="0" dirty="0" smtClean="0"/>
              <a:t> our work, we ask the question: can we </a:t>
            </a:r>
            <a:r>
              <a:rPr lang="en-US" sz="1200" dirty="0" smtClean="0"/>
              <a:t>algorithmically modify adult motion data in such a way that it appears child like to a viewer.</a:t>
            </a:r>
            <a:endParaRPr lang="en-US" baseline="0" dirty="0" smtClean="0"/>
          </a:p>
          <a:p>
            <a:r>
              <a:rPr lang="en-US" baseline="0" dirty="0" smtClean="0"/>
              <a:t>So we want point to the left to appear like this(point to right)</a:t>
            </a:r>
            <a:endParaRPr lang="en-US" dirty="0" smtClean="0"/>
          </a:p>
          <a:p>
            <a:r>
              <a:rPr lang="en-US" dirty="0" smtClean="0"/>
              <a:t>Play left</a:t>
            </a:r>
          </a:p>
          <a:p>
            <a:r>
              <a:rPr lang="en-US" dirty="0" smtClean="0"/>
              <a:t>Play right</a:t>
            </a:r>
          </a:p>
          <a:p>
            <a:r>
              <a:rPr lang="mr-IN" dirty="0" smtClean="0"/>
              <a:t>……………</a:t>
            </a:r>
            <a:r>
              <a:rPr lang="en-US" dirty="0" smtClean="0"/>
              <a:t>.</a:t>
            </a:r>
          </a:p>
          <a:p>
            <a:r>
              <a:rPr lang="en-US" dirty="0" smtClean="0"/>
              <a:t>First we want to know is</a:t>
            </a:r>
            <a:r>
              <a:rPr lang="en-US" baseline="0" dirty="0" smtClean="0"/>
              <a:t> there any perceivable difference between child and adult. </a:t>
            </a:r>
            <a:r>
              <a:rPr lang="en-US" dirty="0" smtClean="0"/>
              <a:t>A </a:t>
            </a:r>
            <a:r>
              <a:rPr lang="en-US" dirty="0"/>
              <a:t>previous study from our lab has </a:t>
            </a:r>
            <a:r>
              <a:rPr lang="en-US" dirty="0" smtClean="0"/>
              <a:t>shown </a:t>
            </a:r>
            <a:r>
              <a:rPr lang="en-US" dirty="0"/>
              <a:t>that </a:t>
            </a:r>
            <a:r>
              <a:rPr lang="en-US" dirty="0" smtClean="0"/>
              <a:t>people </a:t>
            </a:r>
            <a:r>
              <a:rPr lang="en-US" dirty="0"/>
              <a:t>can tell </a:t>
            </a:r>
            <a:r>
              <a:rPr lang="en-US" dirty="0" smtClean="0"/>
              <a:t>the </a:t>
            </a:r>
            <a:r>
              <a:rPr lang="en-US" dirty="0"/>
              <a:t>adult motion </a:t>
            </a:r>
            <a:r>
              <a:rPr lang="en-US" dirty="0" smtClean="0"/>
              <a:t>from child motion. Here </a:t>
            </a:r>
            <a:r>
              <a:rPr lang="en-US" dirty="0"/>
              <a:t>are two clips of motion capture</a:t>
            </a:r>
            <a:r>
              <a:rPr lang="en-US" baseline="0" dirty="0"/>
              <a:t> session conducted by my lab mates</a:t>
            </a:r>
            <a:r>
              <a:rPr lang="en-US" baseline="0" dirty="0" smtClean="0"/>
              <a:t>. Both the child and adult were given the same prompt to run as fast as you can. </a:t>
            </a:r>
            <a:r>
              <a:rPr lang="en-US" dirty="0"/>
              <a:t> It is very obvious that adult performed the motion more consistent and slow </a:t>
            </a:r>
            <a:r>
              <a:rPr lang="en-US" dirty="0" smtClean="0"/>
              <a:t>while </a:t>
            </a:r>
            <a:r>
              <a:rPr lang="en-US" dirty="0"/>
              <a:t>the child </a:t>
            </a:r>
            <a:r>
              <a:rPr lang="en-US" dirty="0" smtClean="0"/>
              <a:t>was running around did </a:t>
            </a:r>
            <a:r>
              <a:rPr lang="en-US" dirty="0"/>
              <a:t>it much faster. </a:t>
            </a:r>
            <a:endParaRPr lang="en-US" dirty="0" smtClean="0"/>
          </a:p>
          <a:p>
            <a:endParaRPr lang="en-US" dirty="0" smtClean="0"/>
          </a:p>
          <a:p>
            <a:endParaRPr lang="en-US" dirty="0" smtClean="0"/>
          </a:p>
          <a:p>
            <a:endParaRPr lang="en-US" dirty="0" smtClean="0"/>
          </a:p>
          <a:p>
            <a:r>
              <a:rPr lang="en-US" dirty="0" smtClean="0"/>
              <a:t>Font size need to be consistent</a:t>
            </a:r>
            <a:endParaRPr lang="en-US" dirty="0"/>
          </a:p>
        </p:txBody>
      </p:sp>
      <p:sp>
        <p:nvSpPr>
          <p:cNvPr id="4" name="Slide Number Placeholder 3"/>
          <p:cNvSpPr>
            <a:spLocks noGrp="1"/>
          </p:cNvSpPr>
          <p:nvPr>
            <p:ph type="sldNum" sz="quarter" idx="10"/>
          </p:nvPr>
        </p:nvSpPr>
        <p:spPr/>
        <p:txBody>
          <a:bodyPr/>
          <a:lstStyle/>
          <a:p>
            <a:fld id="{8DF9498F-12E1-DA48-BE5D-3DC19F9B9879}" type="slidenum">
              <a:rPr lang="en-US" smtClean="0"/>
              <a:t>5</a:t>
            </a:fld>
            <a:endParaRPr lang="en-US"/>
          </a:p>
        </p:txBody>
      </p:sp>
    </p:spTree>
    <p:extLst>
      <p:ext uri="{BB962C8B-B14F-4D97-AF65-F5344CB8AC3E}">
        <p14:creationId xmlns:p14="http://schemas.microsoft.com/office/powerpoint/2010/main" val="17628466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Read slide</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This is one of the characteristic that we implement.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mr-IN" baseline="0" dirty="0" smtClean="0"/>
              <a:t>…………</a:t>
            </a:r>
            <a:r>
              <a:rPr lang="en-US" baseline="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difference between child and adult motion have been studied in context of walking and jumping action. Our work studied a wider ranger of actions including jumping and walking</a:t>
            </a:r>
          </a:p>
          <a:p>
            <a:r>
              <a:rPr lang="en-US" baseline="0" dirty="0" smtClean="0"/>
              <a:t>They found that </a:t>
            </a:r>
            <a:r>
              <a:rPr lang="en-US" sz="1200" baseline="0" dirty="0" smtClean="0"/>
              <a:t>c</a:t>
            </a:r>
            <a:r>
              <a:rPr lang="en-US" sz="1200" dirty="0" smtClean="0"/>
              <a:t>hildren usually move faster with poorer motor control than adult which gave us the direction of how</a:t>
            </a:r>
            <a:r>
              <a:rPr lang="en-US" sz="1200" baseline="0" dirty="0" smtClean="0"/>
              <a:t> to make the motion more child like</a:t>
            </a:r>
            <a:endParaRPr lang="en-US" dirty="0"/>
          </a:p>
        </p:txBody>
      </p:sp>
      <p:sp>
        <p:nvSpPr>
          <p:cNvPr id="4" name="Slide Number Placeholder 3"/>
          <p:cNvSpPr>
            <a:spLocks noGrp="1"/>
          </p:cNvSpPr>
          <p:nvPr>
            <p:ph type="sldNum" sz="quarter" idx="10"/>
          </p:nvPr>
        </p:nvSpPr>
        <p:spPr/>
        <p:txBody>
          <a:bodyPr/>
          <a:lstStyle/>
          <a:p>
            <a:fld id="{8DF9498F-12E1-DA48-BE5D-3DC19F9B9879}" type="slidenum">
              <a:rPr lang="en-US" smtClean="0"/>
              <a:t>6</a:t>
            </a:fld>
            <a:endParaRPr lang="en-US"/>
          </a:p>
        </p:txBody>
      </p:sp>
    </p:spTree>
    <p:extLst>
      <p:ext uri="{BB962C8B-B14F-4D97-AF65-F5344CB8AC3E}">
        <p14:creationId xmlns:p14="http://schemas.microsoft.com/office/powerpoint/2010/main" val="149355164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Since</a:t>
            </a:r>
            <a:r>
              <a:rPr lang="en-US" baseline="0" dirty="0" smtClean="0"/>
              <a:t> viewers can tell the difference between adult and child, we need some way to translate the adult motion to be childlike.</a:t>
            </a:r>
            <a:r>
              <a:rPr lang="en-US" dirty="0" smtClean="0"/>
              <a:t> </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Read slide</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We</a:t>
            </a:r>
            <a:r>
              <a:rPr lang="en-US" baseline="0" dirty="0" smtClean="0"/>
              <a:t> </a:t>
            </a:r>
            <a:r>
              <a:rPr lang="en-US" dirty="0" smtClean="0"/>
              <a:t>aim to avoid these two issues</a:t>
            </a:r>
            <a:r>
              <a:rPr lang="en-US" baseline="0" dirty="0" smtClean="0"/>
              <a:t> because of the difficulties of motion capturing children and less availabilities of child </a:t>
            </a:r>
            <a:r>
              <a:rPr lang="en-US" baseline="0" dirty="0" err="1" smtClean="0"/>
              <a:t>mocap</a:t>
            </a:r>
            <a:r>
              <a:rPr lang="en-US" baseline="0" dirty="0" smtClean="0"/>
              <a:t> databases</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mr-IN" dirty="0" smtClean="0"/>
              <a:t>……</a:t>
            </a:r>
            <a:r>
              <a:rPr lang="en-US" dirty="0" smtClean="0"/>
              <a: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Since</a:t>
            </a:r>
            <a:r>
              <a:rPr lang="en-US" baseline="0" dirty="0" smtClean="0"/>
              <a:t> viewers can tell the difference between adult and child, we need some way to translate the motion to be childlike.</a:t>
            </a:r>
            <a:r>
              <a:rPr lang="en-US" dirty="0" smtClean="0"/>
              <a:t> </a:t>
            </a:r>
            <a:r>
              <a:rPr lang="en-US" sz="1200" dirty="0" smtClean="0"/>
              <a:t>Motion stylization can be a solution because</a:t>
            </a:r>
            <a:r>
              <a:rPr lang="en-US" sz="1200" baseline="0" dirty="0" smtClean="0"/>
              <a:t> it has the ability</a:t>
            </a:r>
            <a:r>
              <a:rPr lang="en-US" sz="1200" dirty="0" smtClean="0"/>
              <a:t> to t</a:t>
            </a:r>
            <a:r>
              <a:rPr lang="en-US" sz="1200" kern="1200" dirty="0" smtClean="0">
                <a:solidFill>
                  <a:schemeClr val="tx1"/>
                </a:solidFill>
                <a:effectLst/>
                <a:latin typeface="+mn-lt"/>
                <a:ea typeface="+mn-ea"/>
                <a:cs typeface="+mn-cs"/>
              </a:rPr>
              <a:t>ransform a</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motion into a new style while preserving its original content. For</a:t>
            </a:r>
            <a:r>
              <a:rPr lang="en-US" sz="1200" kern="1200" baseline="0" dirty="0" smtClean="0">
                <a:solidFill>
                  <a:schemeClr val="tx1"/>
                </a:solidFill>
                <a:effectLst/>
                <a:latin typeface="+mn-lt"/>
                <a:ea typeface="+mn-ea"/>
                <a:cs typeface="+mn-cs"/>
              </a:rPr>
              <a:t> example it can </a:t>
            </a:r>
            <a:r>
              <a:rPr lang="en-US" sz="1200" dirty="0" smtClean="0"/>
              <a:t>change a character’s gait, conveyed emotion and so on.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 </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It either require long training sequences [Hsu et al. 2005] or a large training samples [Xia et al. 2015]. Our paper</a:t>
            </a:r>
            <a:r>
              <a:rPr lang="en-US" sz="1200" baseline="0" dirty="0" smtClean="0"/>
              <a:t> avoid these problems by implementing a simple dynamic scaling laws.</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endParaRPr lang="en-US" baseline="0" dirty="0" smtClean="0"/>
          </a:p>
          <a:p>
            <a:r>
              <a:rPr lang="en-US" baseline="0" dirty="0" smtClean="0"/>
              <a:t>How the work </a:t>
            </a:r>
            <a:r>
              <a:rPr lang="en-US" baseline="0" dirty="0" err="1" smtClean="0"/>
              <a:t>satuated</a:t>
            </a:r>
            <a:r>
              <a:rPr lang="en-US" baseline="0" dirty="0" smtClean="0"/>
              <a:t> from </a:t>
            </a:r>
          </a:p>
          <a:p>
            <a:endParaRPr lang="en-US" dirty="0" smtClean="0"/>
          </a:p>
          <a:p>
            <a:r>
              <a:rPr lang="en-US" dirty="0" smtClean="0"/>
              <a:t>Break the background into three slides</a:t>
            </a:r>
          </a:p>
          <a:p>
            <a:endParaRPr lang="en-US" dirty="0" smtClean="0"/>
          </a:p>
          <a:p>
            <a:r>
              <a:rPr lang="en-US" dirty="0" smtClean="0"/>
              <a:t>How</a:t>
            </a:r>
            <a:r>
              <a:rPr lang="en-US" baseline="0" dirty="0" smtClean="0"/>
              <a:t> the background relate to this work shy it is </a:t>
            </a:r>
            <a:r>
              <a:rPr lang="en-US" baseline="0" dirty="0" err="1" smtClean="0"/>
              <a:t>relemvant</a:t>
            </a:r>
            <a:r>
              <a:rPr lang="en-US" baseline="0" dirty="0" smtClean="0"/>
              <a:t> to me</a:t>
            </a:r>
          </a:p>
          <a:p>
            <a:endParaRPr lang="en-US" baseline="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transforms a normal walk (TOP) into a sneaky crouch (MIDDLE) and a sideways shuffle </a:t>
            </a:r>
            <a:endParaRPr lang="en-US" dirty="0" smtClean="0"/>
          </a:p>
          <a:p>
            <a:endParaRPr lang="en-US" dirty="0"/>
          </a:p>
        </p:txBody>
      </p:sp>
      <p:sp>
        <p:nvSpPr>
          <p:cNvPr id="4" name="Slide Number Placeholder 3"/>
          <p:cNvSpPr>
            <a:spLocks noGrp="1"/>
          </p:cNvSpPr>
          <p:nvPr>
            <p:ph type="sldNum" sz="quarter" idx="10"/>
          </p:nvPr>
        </p:nvSpPr>
        <p:spPr/>
        <p:txBody>
          <a:bodyPr/>
          <a:lstStyle/>
          <a:p>
            <a:fld id="{8DF9498F-12E1-DA48-BE5D-3DC19F9B9879}" type="slidenum">
              <a:rPr lang="en-US" smtClean="0"/>
              <a:t>7</a:t>
            </a:fld>
            <a:endParaRPr lang="en-US"/>
          </a:p>
        </p:txBody>
      </p:sp>
    </p:spTree>
    <p:extLst>
      <p:ext uri="{BB962C8B-B14F-4D97-AF65-F5344CB8AC3E}">
        <p14:creationId xmlns:p14="http://schemas.microsoft.com/office/powerpoint/2010/main" val="81128387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Read slide</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Hodgins and Pollard 1997 scaled the adult running motion to a child running motion.</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 [point]</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However we don't know from a perception perspective if the scaled child character is running like a real child. Would game players think that the character is running in a child like way. Our work filled in the blank.</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mr-IN" sz="1200" dirty="0" smtClean="0"/>
              <a:t>…………</a:t>
            </a:r>
            <a:r>
              <a:rPr lang="en-US" sz="1200" dirty="0" smtClean="0"/>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Previous works proposed that dynamic scaling laws can transfer computer simulated motion from one character to its scaled version</a:t>
            </a:r>
            <a:r>
              <a:rPr lang="en-US" sz="1200" baseline="0" dirty="0" smtClean="0"/>
              <a:t> by adapting its control system. For example an adult running can be scaled down to a child running. the laws ensures the motion to go smoothly from a physics perspective,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aseline="0" dirty="0" smtClean="0"/>
              <a:t>However we don't know from a perception perspective if the scaled child character is running like a real child. Would game players who think it is running in a child like way. Our work filled in the blank.</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t>twork</a:t>
            </a:r>
            <a:r>
              <a:rPr lang="en-US" sz="1200" dirty="0" smtClean="0"/>
              <a:t> </a:t>
            </a:r>
            <a:r>
              <a:rPr lang="en-US" sz="1200" dirty="0"/>
              <a:t>done with child and adult motion, what context it has been studied. What are the disadvantage of these approach. </a:t>
            </a: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We</a:t>
            </a:r>
            <a:r>
              <a:rPr lang="en-US" sz="1200" baseline="0" dirty="0" smtClean="0"/>
              <a:t> built on the with perception study</a:t>
            </a:r>
            <a:endParaRPr lang="en-US" sz="1200" dirty="0"/>
          </a:p>
          <a:p>
            <a:r>
              <a:rPr lang="en-US" dirty="0" smtClean="0"/>
              <a:t>They </a:t>
            </a:r>
            <a:r>
              <a:rPr lang="en-US" dirty="0" err="1" smtClean="0"/>
              <a:t>didn</a:t>
            </a:r>
            <a:r>
              <a:rPr lang="mr-IN" dirty="0" smtClean="0"/>
              <a:t>’</a:t>
            </a:r>
            <a:r>
              <a:rPr lang="en-US" dirty="0" smtClean="0"/>
              <a:t>t</a:t>
            </a:r>
            <a:r>
              <a:rPr lang="en-US" baseline="0" dirty="0" smtClean="0"/>
              <a:t> show to average audience viewers </a:t>
            </a:r>
            <a:endParaRPr lang="en-US" dirty="0"/>
          </a:p>
        </p:txBody>
      </p:sp>
      <p:sp>
        <p:nvSpPr>
          <p:cNvPr id="4" name="Slide Number Placeholder 3"/>
          <p:cNvSpPr>
            <a:spLocks noGrp="1"/>
          </p:cNvSpPr>
          <p:nvPr>
            <p:ph type="sldNum" sz="quarter" idx="10"/>
          </p:nvPr>
        </p:nvSpPr>
        <p:spPr/>
        <p:txBody>
          <a:bodyPr/>
          <a:lstStyle/>
          <a:p>
            <a:fld id="{8DF9498F-12E1-DA48-BE5D-3DC19F9B9879}" type="slidenum">
              <a:rPr lang="en-US" smtClean="0"/>
              <a:t>8</a:t>
            </a:fld>
            <a:endParaRPr lang="en-US"/>
          </a:p>
        </p:txBody>
      </p:sp>
    </p:spTree>
    <p:extLst>
      <p:ext uri="{BB962C8B-B14F-4D97-AF65-F5344CB8AC3E}">
        <p14:creationId xmlns:p14="http://schemas.microsoft.com/office/powerpoint/2010/main" val="116886428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Read</a:t>
            </a:r>
            <a:r>
              <a:rPr lang="en-US" sz="1200" kern="1200" baseline="0" dirty="0" smtClean="0">
                <a:solidFill>
                  <a:schemeClr val="tx1"/>
                </a:solidFill>
                <a:effectLst/>
                <a:latin typeface="+mn-lt"/>
                <a:ea typeface="+mn-ea"/>
                <a:cs typeface="+mn-cs"/>
              </a:rPr>
              <a:t> slide</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Therefore We used PDL</a:t>
            </a:r>
            <a:r>
              <a:rPr lang="en-US" sz="1200" kern="1200" baseline="0" dirty="0" smtClean="0">
                <a:solidFill>
                  <a:schemeClr val="tx1"/>
                </a:solidFill>
                <a:effectLst/>
                <a:latin typeface="+mn-lt"/>
                <a:ea typeface="+mn-ea"/>
                <a:cs typeface="+mn-cs"/>
              </a:rPr>
              <a:t> in our paper to test if dynamically scaled adult motion was perceived as child motion.</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mr-IN" sz="1200" kern="1200" baseline="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a:t>
            </a: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Researchers have found that </a:t>
            </a:r>
            <a:r>
              <a:rPr lang="en-US" baseline="0" dirty="0" smtClean="0"/>
              <a:t>people can perceive information regarding the motion from point light displays</a:t>
            </a:r>
            <a:r>
              <a:rPr lang="en-US" sz="1200" kern="1200" dirty="0" smtClean="0">
                <a:solidFill>
                  <a:schemeClr val="tx1"/>
                </a:solidFill>
                <a:effectLst/>
                <a:latin typeface="+mn-lt"/>
                <a:ea typeface="+mn-ea"/>
                <a:cs typeface="+mn-cs"/>
              </a:rPr>
              <a:t> such as the motion </a:t>
            </a:r>
            <a:r>
              <a:rPr lang="en-US" sz="1200" kern="1200" baseline="0" dirty="0" smtClean="0">
                <a:solidFill>
                  <a:schemeClr val="tx1"/>
                </a:solidFill>
                <a:effectLst/>
                <a:latin typeface="+mn-lt"/>
                <a:ea typeface="+mn-ea"/>
                <a:cs typeface="+mn-cs"/>
              </a:rPr>
              <a:t>performed </a:t>
            </a:r>
            <a:r>
              <a:rPr lang="en-US" sz="1200" kern="1200" dirty="0" smtClean="0">
                <a:solidFill>
                  <a:schemeClr val="tx1"/>
                </a:solidFill>
                <a:effectLst/>
                <a:latin typeface="+mn-lt"/>
                <a:ea typeface="+mn-ea"/>
                <a:cs typeface="+mn-cs"/>
              </a:rPr>
              <a:t>, actor’s identi</a:t>
            </a:r>
            <a:r>
              <a:rPr lang="en-US" sz="1200" kern="1200" baseline="0" dirty="0" smtClean="0">
                <a:solidFill>
                  <a:schemeClr val="tx1"/>
                </a:solidFill>
                <a:effectLst/>
                <a:latin typeface="+mn-lt"/>
                <a:ea typeface="+mn-ea"/>
                <a:cs typeface="+mn-cs"/>
              </a:rPr>
              <a:t>ty, gender and emotion. Hence the perception study in our paper was based on PLD.</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err="1" smtClean="0"/>
              <a:t>twork</a:t>
            </a:r>
            <a:r>
              <a:rPr lang="en-US" sz="1200" dirty="0" smtClean="0"/>
              <a:t> </a:t>
            </a:r>
            <a:r>
              <a:rPr lang="en-US" sz="1200" dirty="0"/>
              <a:t>done with child and adult motion, what context it has been studied. What are the disadvantage of these approach. </a:t>
            </a:r>
          </a:p>
          <a:p>
            <a:endParaRPr lang="en-US" dirty="0" smtClean="0"/>
          </a:p>
          <a:p>
            <a:r>
              <a:rPr lang="en-US" dirty="0" smtClean="0"/>
              <a:t>Full sentence are too much</a:t>
            </a:r>
            <a:r>
              <a:rPr lang="en-US" baseline="0" dirty="0" smtClean="0"/>
              <a:t> have bullet point</a:t>
            </a:r>
          </a:p>
          <a:p>
            <a:endParaRPr lang="en-US" dirty="0" smtClean="0"/>
          </a:p>
          <a:p>
            <a:r>
              <a:rPr lang="en-US" dirty="0" smtClean="0"/>
              <a:t>Break the background into three slides</a:t>
            </a:r>
          </a:p>
          <a:p>
            <a:endParaRPr lang="en-US" dirty="0" smtClean="0"/>
          </a:p>
          <a:p>
            <a:r>
              <a:rPr lang="en-US" dirty="0" smtClean="0"/>
              <a:t>How</a:t>
            </a:r>
            <a:r>
              <a:rPr lang="en-US" baseline="0" dirty="0" smtClean="0"/>
              <a:t> the background relate to this work shy it is </a:t>
            </a:r>
            <a:r>
              <a:rPr lang="en-US" baseline="0" dirty="0" err="1" smtClean="0"/>
              <a:t>relemvant</a:t>
            </a:r>
            <a:r>
              <a:rPr lang="en-US" baseline="0" dirty="0" smtClean="0"/>
              <a:t> to me</a:t>
            </a:r>
            <a:endParaRPr lang="en-US" dirty="0"/>
          </a:p>
        </p:txBody>
      </p:sp>
      <p:sp>
        <p:nvSpPr>
          <p:cNvPr id="4" name="Slide Number Placeholder 3"/>
          <p:cNvSpPr>
            <a:spLocks noGrp="1"/>
          </p:cNvSpPr>
          <p:nvPr>
            <p:ph type="sldNum" sz="quarter" idx="10"/>
          </p:nvPr>
        </p:nvSpPr>
        <p:spPr/>
        <p:txBody>
          <a:bodyPr/>
          <a:lstStyle/>
          <a:p>
            <a:fld id="{8DF9498F-12E1-DA48-BE5D-3DC19F9B9879}" type="slidenum">
              <a:rPr lang="en-US" smtClean="0"/>
              <a:t>9</a:t>
            </a:fld>
            <a:endParaRPr lang="en-US"/>
          </a:p>
        </p:txBody>
      </p:sp>
    </p:spTree>
    <p:extLst>
      <p:ext uri="{BB962C8B-B14F-4D97-AF65-F5344CB8AC3E}">
        <p14:creationId xmlns:p14="http://schemas.microsoft.com/office/powerpoint/2010/main" val="203752008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tx1"/>
                </a:solidFill>
              </a:defRPr>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4B4E771-5A46-446A-A404-1F8F1A30C952}" type="datetime1">
              <a:rPr lang="en-US" smtClean="0"/>
              <a:t>11/28/17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187D0B-F52B-47F2-BA65-6DA35A202230}" type="slidenum">
              <a:rPr lang="en-US" smtClean="0"/>
              <a:t>‹#›</a:t>
            </a:fld>
            <a:endParaRPr lang="en-US"/>
          </a:p>
        </p:txBody>
      </p:sp>
    </p:spTree>
    <p:extLst>
      <p:ext uri="{BB962C8B-B14F-4D97-AF65-F5344CB8AC3E}">
        <p14:creationId xmlns:p14="http://schemas.microsoft.com/office/powerpoint/2010/main" val="3201788868"/>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496FA7A-3E65-43E0-B430-6465CE01839A}" type="datetime1">
              <a:rPr lang="en-US" smtClean="0"/>
              <a:t>11/28/17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187D0B-F52B-47F2-BA65-6DA35A202230}" type="slidenum">
              <a:rPr lang="en-US" smtClean="0"/>
              <a:t>‹#›</a:t>
            </a:fld>
            <a:endParaRPr lang="en-US"/>
          </a:p>
        </p:txBody>
      </p:sp>
    </p:spTree>
    <p:extLst>
      <p:ext uri="{BB962C8B-B14F-4D97-AF65-F5344CB8AC3E}">
        <p14:creationId xmlns:p14="http://schemas.microsoft.com/office/powerpoint/2010/main" val="1592113988"/>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148D1A4-966B-4AEA-9EC4-3A467798BB54}" type="datetime1">
              <a:rPr lang="en-US" smtClean="0"/>
              <a:t>11/28/17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187D0B-F52B-47F2-BA65-6DA35A202230}" type="slidenum">
              <a:rPr lang="en-US" smtClean="0"/>
              <a:t>‹#›</a:t>
            </a:fld>
            <a:endParaRPr lang="en-US"/>
          </a:p>
        </p:txBody>
      </p:sp>
    </p:spTree>
    <p:extLst>
      <p:ext uri="{BB962C8B-B14F-4D97-AF65-F5344CB8AC3E}">
        <p14:creationId xmlns:p14="http://schemas.microsoft.com/office/powerpoint/2010/main" val="3696798641"/>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24870F5E-0658-4D89-8CEB-D31F23586639}" type="datetime1">
              <a:rPr lang="en-US" smtClean="0"/>
              <a:t>11/28/17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187D0B-F52B-47F2-BA65-6DA35A202230}" type="slidenum">
              <a:rPr lang="en-US" smtClean="0"/>
              <a:t>‹#›</a:t>
            </a:fld>
            <a:endParaRPr lang="en-US"/>
          </a:p>
        </p:txBody>
      </p:sp>
    </p:spTree>
    <p:extLst>
      <p:ext uri="{BB962C8B-B14F-4D97-AF65-F5344CB8AC3E}">
        <p14:creationId xmlns:p14="http://schemas.microsoft.com/office/powerpoint/2010/main" val="3246889687"/>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solidFill>
                  <a:schemeClr val="tx1"/>
                </a:solidFill>
              </a:defRPr>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84CEBC8-EF06-4BF3-93D7-3F578DA835EE}" type="datetime1">
              <a:rPr lang="en-US" smtClean="0"/>
              <a:t>11/28/17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E187D0B-F52B-47F2-BA65-6DA35A202230}" type="slidenum">
              <a:rPr lang="en-US" smtClean="0"/>
              <a:t>‹#›</a:t>
            </a:fld>
            <a:endParaRPr lang="en-US"/>
          </a:p>
        </p:txBody>
      </p:sp>
    </p:spTree>
    <p:extLst>
      <p:ext uri="{BB962C8B-B14F-4D97-AF65-F5344CB8AC3E}">
        <p14:creationId xmlns:p14="http://schemas.microsoft.com/office/powerpoint/2010/main" val="1279661805"/>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DE415B-0C22-4EA3-A417-682F9DC45E8D}" type="datetime1">
              <a:rPr lang="en-US" smtClean="0"/>
              <a:t>11/28/17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187D0B-F52B-47F2-BA65-6DA35A202230}" type="slidenum">
              <a:rPr lang="en-US" smtClean="0"/>
              <a:t>‹#›</a:t>
            </a:fld>
            <a:endParaRPr lang="en-US"/>
          </a:p>
        </p:txBody>
      </p:sp>
    </p:spTree>
    <p:extLst>
      <p:ext uri="{BB962C8B-B14F-4D97-AF65-F5344CB8AC3E}">
        <p14:creationId xmlns:p14="http://schemas.microsoft.com/office/powerpoint/2010/main" val="956654843"/>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2463B9E4-3558-4991-B2DC-143FD06B47BA}" type="datetime1">
              <a:rPr lang="en-US" smtClean="0"/>
              <a:t>11/28/17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E187D0B-F52B-47F2-BA65-6DA35A202230}" type="slidenum">
              <a:rPr lang="en-US" smtClean="0"/>
              <a:t>‹#›</a:t>
            </a:fld>
            <a:endParaRPr lang="en-US"/>
          </a:p>
        </p:txBody>
      </p:sp>
    </p:spTree>
    <p:extLst>
      <p:ext uri="{BB962C8B-B14F-4D97-AF65-F5344CB8AC3E}">
        <p14:creationId xmlns:p14="http://schemas.microsoft.com/office/powerpoint/2010/main" val="3560289852"/>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0DA93BA-4642-4964-86BE-94F278D9E2FC}" type="datetime1">
              <a:rPr lang="en-US" smtClean="0"/>
              <a:t>11/28/17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E187D0B-F52B-47F2-BA65-6DA35A202230}" type="slidenum">
              <a:rPr lang="en-US" smtClean="0"/>
              <a:t>‹#›</a:t>
            </a:fld>
            <a:endParaRPr lang="en-US"/>
          </a:p>
        </p:txBody>
      </p:sp>
    </p:spTree>
    <p:extLst>
      <p:ext uri="{BB962C8B-B14F-4D97-AF65-F5344CB8AC3E}">
        <p14:creationId xmlns:p14="http://schemas.microsoft.com/office/powerpoint/2010/main" val="2891736907"/>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00D51E8-666B-4E83-9577-49978636BA4A}" type="datetime1">
              <a:rPr lang="en-US" smtClean="0"/>
              <a:t>11/28/17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E187D0B-F52B-47F2-BA65-6DA35A202230}" type="slidenum">
              <a:rPr lang="en-US" smtClean="0"/>
              <a:t>‹#›</a:t>
            </a:fld>
            <a:endParaRPr lang="en-US"/>
          </a:p>
        </p:txBody>
      </p:sp>
    </p:spTree>
    <p:extLst>
      <p:ext uri="{BB962C8B-B14F-4D97-AF65-F5344CB8AC3E}">
        <p14:creationId xmlns:p14="http://schemas.microsoft.com/office/powerpoint/2010/main" val="3717420783"/>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7554E556-BABB-4B5F-9BB2-40C5400B6294}" type="datetime1">
              <a:rPr lang="en-US" smtClean="0"/>
              <a:t>11/28/17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187D0B-F52B-47F2-BA65-6DA35A202230}" type="slidenum">
              <a:rPr lang="en-US" smtClean="0"/>
              <a:t>‹#›</a:t>
            </a:fld>
            <a:endParaRPr lang="en-US"/>
          </a:p>
        </p:txBody>
      </p:sp>
    </p:spTree>
    <p:extLst>
      <p:ext uri="{BB962C8B-B14F-4D97-AF65-F5344CB8AC3E}">
        <p14:creationId xmlns:p14="http://schemas.microsoft.com/office/powerpoint/2010/main" val="2299845965"/>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F97309-B0FB-4EC3-841B-89A07BA2A979}" type="datetime1">
              <a:rPr lang="en-US" smtClean="0"/>
              <a:t>11/28/17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E187D0B-F52B-47F2-BA65-6DA35A202230}" type="slidenum">
              <a:rPr lang="en-US" smtClean="0"/>
              <a:t>‹#›</a:t>
            </a:fld>
            <a:endParaRPr lang="en-US"/>
          </a:p>
        </p:txBody>
      </p:sp>
    </p:spTree>
    <p:extLst>
      <p:ext uri="{BB962C8B-B14F-4D97-AF65-F5344CB8AC3E}">
        <p14:creationId xmlns:p14="http://schemas.microsoft.com/office/powerpoint/2010/main" val="3091563750"/>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bg1">
                <a:tint val="93000"/>
                <a:satMod val="150000"/>
                <a:shade val="98000"/>
                <a:lumMod val="102000"/>
              </a:schemeClr>
            </a:gs>
            <a:gs pos="0">
              <a:schemeClr val="bg1">
                <a:tint val="98000"/>
                <a:satMod val="130000"/>
                <a:shade val="90000"/>
                <a:lumMod val="103000"/>
              </a:schemeClr>
            </a:gs>
            <a:gs pos="0">
              <a:schemeClr val="bg1">
                <a:shade val="63000"/>
                <a:satMod val="120000"/>
              </a:schemeClr>
            </a:gs>
          </a:gsLst>
          <a:lin ang="540000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a:noFill/>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0F2CE3-7C93-49B7-800B-8EC323CFD266}" type="datetime1">
              <a:rPr lang="en-US" smtClean="0"/>
              <a:t>11/28/17</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E187D0B-F52B-47F2-BA65-6DA35A202230}" type="slidenum">
              <a:rPr lang="en-US" smtClean="0"/>
              <a:t>‹#›</a:t>
            </a:fld>
            <a:endParaRPr lang="en-US"/>
          </a:p>
        </p:txBody>
      </p:sp>
      <p:pic>
        <p:nvPicPr>
          <p:cNvPr id="8" name="Picture 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26255" y="5417623"/>
            <a:ext cx="1780345" cy="1780345"/>
          </a:xfrm>
          <a:prstGeom prst="rect">
            <a:avLst/>
          </a:prstGeom>
          <a:effectLst>
            <a:glow rad="76200">
              <a:schemeClr val="tx1"/>
            </a:glow>
          </a:effectLst>
        </p:spPr>
      </p:pic>
      <p:pic>
        <p:nvPicPr>
          <p:cNvPr id="7" name="Picture 6"/>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9449110" y="6183313"/>
            <a:ext cx="2476190" cy="457143"/>
          </a:xfrm>
          <a:prstGeom prst="rect">
            <a:avLst/>
          </a:prstGeom>
          <a:effectLst>
            <a:glow rad="50800">
              <a:schemeClr val="tx1"/>
            </a:glow>
          </a:effectLst>
        </p:spPr>
      </p:pic>
    </p:spTree>
    <p:extLst>
      <p:ext uri="{BB962C8B-B14F-4D97-AF65-F5344CB8AC3E}">
        <p14:creationId xmlns:p14="http://schemas.microsoft.com/office/powerpoint/2010/main" val="2116196940"/>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3000"/>
    </mc:Choice>
    <mc:Fallback xmlns="">
      <p:transition spd="slow"/>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1" Type="http://schemas.openxmlformats.org/officeDocument/2006/relationships/slideLayout" Target="../slideLayouts/slideLayout1.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15.png"/></Relationships>
</file>

<file path=ppt/slides/_rels/slide13.xml.rels><?xml version="1.0" encoding="UTF-8" standalone="yes"?>
<Relationships xmlns="http://schemas.openxmlformats.org/package/2006/relationships"><Relationship Id="rId3" Type="http://schemas.microsoft.com/office/2007/relationships/media" Target="../media/media4.mov"/><Relationship Id="rId4" Type="http://schemas.openxmlformats.org/officeDocument/2006/relationships/video" Target="../media/media4.mov"/><Relationship Id="rId5" Type="http://schemas.openxmlformats.org/officeDocument/2006/relationships/slideLayout" Target="../slideLayouts/slideLayout2.xml"/><Relationship Id="rId6" Type="http://schemas.openxmlformats.org/officeDocument/2006/relationships/notesSlide" Target="../notesSlides/notesSlide13.xml"/><Relationship Id="rId7" Type="http://schemas.openxmlformats.org/officeDocument/2006/relationships/image" Target="../media/image16.png"/><Relationship Id="rId8" Type="http://schemas.openxmlformats.org/officeDocument/2006/relationships/image" Target="../media/image17.png"/><Relationship Id="rId9" Type="http://schemas.openxmlformats.org/officeDocument/2006/relationships/image" Target="../media/image19.png"/><Relationship Id="rId1" Type="http://schemas.microsoft.com/office/2007/relationships/media" Target="../media/media3.mov"/><Relationship Id="rId2" Type="http://schemas.openxmlformats.org/officeDocument/2006/relationships/video" Target="../media/media3.mov"/></Relationships>
</file>

<file path=ppt/slides/_rels/slide14.xml.rels><?xml version="1.0" encoding="UTF-8" standalone="yes"?>
<Relationships xmlns="http://schemas.openxmlformats.org/package/2006/relationships"><Relationship Id="rId11" Type="http://schemas.openxmlformats.org/officeDocument/2006/relationships/image" Target="../media/image18.png"/><Relationship Id="rId12" Type="http://schemas.openxmlformats.org/officeDocument/2006/relationships/image" Target="../media/image20.png"/><Relationship Id="rId1" Type="http://schemas.microsoft.com/office/2007/relationships/media" Target="../media/media5.mp4"/><Relationship Id="rId2" Type="http://schemas.openxmlformats.org/officeDocument/2006/relationships/video" Target="../media/media5.mp4"/><Relationship Id="rId3" Type="http://schemas.microsoft.com/office/2007/relationships/media" Target="../media/media6.mp4"/><Relationship Id="rId4" Type="http://schemas.openxmlformats.org/officeDocument/2006/relationships/video" Target="../media/media6.mp4"/><Relationship Id="rId5" Type="http://schemas.microsoft.com/office/2007/relationships/media" Target="../media/media7.mp4"/><Relationship Id="rId6" Type="http://schemas.openxmlformats.org/officeDocument/2006/relationships/video" Target="../media/media7.mp4"/><Relationship Id="rId7" Type="http://schemas.openxmlformats.org/officeDocument/2006/relationships/slideLayout" Target="../slideLayouts/slideLayout1.xml"/><Relationship Id="rId8" Type="http://schemas.openxmlformats.org/officeDocument/2006/relationships/notesSlide" Target="../notesSlides/notesSlide14.xml"/><Relationship Id="rId9" Type="http://schemas.openxmlformats.org/officeDocument/2006/relationships/image" Target="../media/image190.png"/><Relationship Id="rId10" Type="http://schemas.openxmlformats.org/officeDocument/2006/relationships/image" Target="../media/image170.png"/></Relationships>
</file>

<file path=ppt/slides/_rels/slide15.xml.rels><?xml version="1.0" encoding="UTF-8" standalone="yes"?>
<Relationships xmlns="http://schemas.openxmlformats.org/package/2006/relationships"><Relationship Id="rId3" Type="http://schemas.microsoft.com/office/2007/relationships/media" Target="../media/media6.mp4"/><Relationship Id="rId4" Type="http://schemas.openxmlformats.org/officeDocument/2006/relationships/video" Target="../media/media6.mp4"/><Relationship Id="rId5" Type="http://schemas.microsoft.com/office/2007/relationships/media" Target="../media/media7.mp4"/><Relationship Id="rId6" Type="http://schemas.openxmlformats.org/officeDocument/2006/relationships/video" Target="../media/media7.mp4"/><Relationship Id="rId7" Type="http://schemas.openxmlformats.org/officeDocument/2006/relationships/slideLayout" Target="../slideLayouts/slideLayout1.xml"/><Relationship Id="rId8" Type="http://schemas.openxmlformats.org/officeDocument/2006/relationships/notesSlide" Target="../notesSlides/notesSlide15.xml"/><Relationship Id="rId9" Type="http://schemas.openxmlformats.org/officeDocument/2006/relationships/image" Target="../media/image18.png"/><Relationship Id="rId10" Type="http://schemas.openxmlformats.org/officeDocument/2006/relationships/image" Target="../media/image20.png"/><Relationship Id="rId11" Type="http://schemas.openxmlformats.org/officeDocument/2006/relationships/image" Target="../media/image170.png"/><Relationship Id="rId1" Type="http://schemas.microsoft.com/office/2007/relationships/media" Target="../media/media5.mp4"/><Relationship Id="rId2" Type="http://schemas.openxmlformats.org/officeDocument/2006/relationships/video" Target="../media/media5.mp4"/></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microsoft.com/office/2007/relationships/media" Target="../media/media9.mp4"/><Relationship Id="rId4" Type="http://schemas.openxmlformats.org/officeDocument/2006/relationships/video" Target="../media/media9.mp4"/><Relationship Id="rId5" Type="http://schemas.microsoft.com/office/2007/relationships/media" Target="../media/media10.mp4"/><Relationship Id="rId6" Type="http://schemas.openxmlformats.org/officeDocument/2006/relationships/video" Target="../media/media10.mp4"/><Relationship Id="rId7" Type="http://schemas.openxmlformats.org/officeDocument/2006/relationships/slideLayout" Target="../slideLayouts/slideLayout1.xml"/><Relationship Id="rId8" Type="http://schemas.openxmlformats.org/officeDocument/2006/relationships/notesSlide" Target="../notesSlides/notesSlide17.xml"/><Relationship Id="rId9" Type="http://schemas.openxmlformats.org/officeDocument/2006/relationships/image" Target="../media/image22.png"/><Relationship Id="rId10" Type="http://schemas.openxmlformats.org/officeDocument/2006/relationships/image" Target="../media/image23.png"/><Relationship Id="rId11" Type="http://schemas.openxmlformats.org/officeDocument/2006/relationships/image" Target="../media/image24.png"/><Relationship Id="rId1" Type="http://schemas.microsoft.com/office/2007/relationships/media" Target="../media/media8.mp4"/><Relationship Id="rId2" Type="http://schemas.openxmlformats.org/officeDocument/2006/relationships/video" Target="../media/media8.mp4"/></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3.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26.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7.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8.emf"/></Relationships>
</file>

<file path=ppt/slides/_rels/slide26.xml.rels><?xml version="1.0" encoding="UTF-8" standalone="yes"?>
<Relationships xmlns="http://schemas.openxmlformats.org/package/2006/relationships"><Relationship Id="rId3" Type="http://schemas.microsoft.com/office/2007/relationships/media" Target="../media/media12.mp4"/><Relationship Id="rId4" Type="http://schemas.openxmlformats.org/officeDocument/2006/relationships/video" Target="../media/media12.mp4"/><Relationship Id="rId5" Type="http://schemas.openxmlformats.org/officeDocument/2006/relationships/slideLayout" Target="../slideLayouts/slideLayout2.xml"/><Relationship Id="rId6" Type="http://schemas.openxmlformats.org/officeDocument/2006/relationships/notesSlide" Target="../notesSlides/notesSlide26.xml"/><Relationship Id="rId7" Type="http://schemas.openxmlformats.org/officeDocument/2006/relationships/image" Target="../media/image29.png"/><Relationship Id="rId8" Type="http://schemas.openxmlformats.org/officeDocument/2006/relationships/image" Target="../media/image30.png"/><Relationship Id="rId1" Type="http://schemas.microsoft.com/office/2007/relationships/media" Target="../media/media11.mp4"/><Relationship Id="rId2" Type="http://schemas.openxmlformats.org/officeDocument/2006/relationships/video" Target="../media/media11.mp4"/></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31.png"/></Relationships>
</file>

<file path=ppt/slides/_rels/slide28.xml.rels><?xml version="1.0" encoding="UTF-8" standalone="yes"?>
<Relationships xmlns="http://schemas.openxmlformats.org/package/2006/relationships"><Relationship Id="rId3" Type="http://schemas.microsoft.com/office/2007/relationships/media" Target="../media/media14.mp4"/><Relationship Id="rId4" Type="http://schemas.openxmlformats.org/officeDocument/2006/relationships/video" Target="../media/media14.mp4"/><Relationship Id="rId5" Type="http://schemas.microsoft.com/office/2007/relationships/media" Target="../media/media15.mp4"/><Relationship Id="rId6" Type="http://schemas.openxmlformats.org/officeDocument/2006/relationships/video" Target="../media/media15.mp4"/><Relationship Id="rId7" Type="http://schemas.openxmlformats.org/officeDocument/2006/relationships/slideLayout" Target="../slideLayouts/slideLayout2.xml"/><Relationship Id="rId8" Type="http://schemas.openxmlformats.org/officeDocument/2006/relationships/notesSlide" Target="../notesSlides/notesSlide28.xml"/><Relationship Id="rId9" Type="http://schemas.openxmlformats.org/officeDocument/2006/relationships/image" Target="../media/image32.png"/><Relationship Id="rId10" Type="http://schemas.openxmlformats.org/officeDocument/2006/relationships/image" Target="../media/image33.png"/><Relationship Id="rId11" Type="http://schemas.openxmlformats.org/officeDocument/2006/relationships/image" Target="../media/image34.png"/><Relationship Id="rId1" Type="http://schemas.microsoft.com/office/2007/relationships/media" Target="../media/media13.mp4"/><Relationship Id="rId2" Type="http://schemas.openxmlformats.org/officeDocument/2006/relationships/video" Target="../media/media13.mp4"/></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9.xml"/><Relationship Id="rId5" Type="http://schemas.openxmlformats.org/officeDocument/2006/relationships/image" Target="../media/image35.png"/><Relationship Id="rId1" Type="http://schemas.microsoft.com/office/2007/relationships/media" Target="../media/media16.mp4"/><Relationship Id="rId2" Type="http://schemas.openxmlformats.org/officeDocument/2006/relationships/video" Target="../media/media16.mp4"/></Relationships>
</file>

<file path=ppt/slides/_rels/slide3.xml.rels><?xml version="1.0" encoding="UTF-8" standalone="yes"?>
<Relationships xmlns="http://schemas.openxmlformats.org/package/2006/relationships"><Relationship Id="rId3" Type="http://schemas.openxmlformats.org/officeDocument/2006/relationships/image" Target="../media/image4.tiff"/><Relationship Id="rId4" Type="http://schemas.openxmlformats.org/officeDocument/2006/relationships/image" Target="../media/image5.tiff"/><Relationship Id="rId1" Type="http://schemas.openxmlformats.org/officeDocument/2006/relationships/slideLayout" Target="../slideLayouts/slideLayout1.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microsoft.com/office/2007/relationships/media" Target="../media/media18.mp4"/><Relationship Id="rId4" Type="http://schemas.openxmlformats.org/officeDocument/2006/relationships/video" Target="../media/media18.mp4"/><Relationship Id="rId5" Type="http://schemas.openxmlformats.org/officeDocument/2006/relationships/slideLayout" Target="../slideLayouts/slideLayout2.xml"/><Relationship Id="rId6" Type="http://schemas.openxmlformats.org/officeDocument/2006/relationships/notesSlide" Target="../notesSlides/notesSlide30.xml"/><Relationship Id="rId7" Type="http://schemas.openxmlformats.org/officeDocument/2006/relationships/image" Target="../media/image36.png"/><Relationship Id="rId8" Type="http://schemas.openxmlformats.org/officeDocument/2006/relationships/image" Target="../media/image37.png"/><Relationship Id="rId1" Type="http://schemas.microsoft.com/office/2007/relationships/media" Target="../media/media17.mp4"/><Relationship Id="rId2" Type="http://schemas.openxmlformats.org/officeDocument/2006/relationships/video" Target="../media/media17.mp4"/></Relationships>
</file>

<file path=ppt/slides/_rels/slide31.xml.rels><?xml version="1.0" encoding="UTF-8" standalone="yes"?>
<Relationships xmlns="http://schemas.openxmlformats.org/package/2006/relationships"><Relationship Id="rId3" Type="http://schemas.microsoft.com/office/2007/relationships/media" Target="../media/media20.mp4"/><Relationship Id="rId4" Type="http://schemas.openxmlformats.org/officeDocument/2006/relationships/video" Target="../media/media20.mp4"/><Relationship Id="rId5" Type="http://schemas.openxmlformats.org/officeDocument/2006/relationships/slideLayout" Target="../slideLayouts/slideLayout2.xml"/><Relationship Id="rId6" Type="http://schemas.openxmlformats.org/officeDocument/2006/relationships/notesSlide" Target="../notesSlides/notesSlide31.xml"/><Relationship Id="rId7" Type="http://schemas.openxmlformats.org/officeDocument/2006/relationships/image" Target="../media/image38.png"/><Relationship Id="rId8" Type="http://schemas.openxmlformats.org/officeDocument/2006/relationships/image" Target="../media/image39.png"/><Relationship Id="rId1" Type="http://schemas.microsoft.com/office/2007/relationships/media" Target="../media/media19.mp4"/><Relationship Id="rId2" Type="http://schemas.openxmlformats.org/officeDocument/2006/relationships/video" Target="../media/media19.mp4"/></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7.png"/><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microsoft.com/office/2007/relationships/media" Target="../media/media22.mp4"/><Relationship Id="rId4" Type="http://schemas.openxmlformats.org/officeDocument/2006/relationships/video" Target="../media/media22.mp4"/><Relationship Id="rId5" Type="http://schemas.microsoft.com/office/2007/relationships/media" Target="../media/media23.mp4"/><Relationship Id="rId6" Type="http://schemas.openxmlformats.org/officeDocument/2006/relationships/video" Target="../media/media23.mp4"/><Relationship Id="rId7" Type="http://schemas.openxmlformats.org/officeDocument/2006/relationships/slideLayout" Target="../slideLayouts/slideLayout1.xml"/><Relationship Id="rId8" Type="http://schemas.openxmlformats.org/officeDocument/2006/relationships/image" Target="../media/image42.png"/><Relationship Id="rId9" Type="http://schemas.openxmlformats.org/officeDocument/2006/relationships/image" Target="../media/image43.png"/><Relationship Id="rId10" Type="http://schemas.openxmlformats.org/officeDocument/2006/relationships/image" Target="../media/image44.png"/><Relationship Id="rId1" Type="http://schemas.microsoft.com/office/2007/relationships/media" Target="../media/media21.mp4"/><Relationship Id="rId2" Type="http://schemas.openxmlformats.org/officeDocument/2006/relationships/video" Target="../media/media21.mp4"/></Relationships>
</file>

<file path=ppt/slides/_rels/slide41.xml.rels><?xml version="1.0" encoding="UTF-8" standalone="yes"?>
<Relationships xmlns="http://schemas.openxmlformats.org/package/2006/relationships"><Relationship Id="rId3" Type="http://schemas.microsoft.com/office/2007/relationships/media" Target="../media/media25.mp4"/><Relationship Id="rId4" Type="http://schemas.openxmlformats.org/officeDocument/2006/relationships/video" Target="../media/media25.mp4"/><Relationship Id="rId5" Type="http://schemas.microsoft.com/office/2007/relationships/media" Target="../media/media26.mp4"/><Relationship Id="rId6" Type="http://schemas.openxmlformats.org/officeDocument/2006/relationships/video" Target="../media/media26.mp4"/><Relationship Id="rId7" Type="http://schemas.openxmlformats.org/officeDocument/2006/relationships/slideLayout" Target="../slideLayouts/slideLayout1.xml"/><Relationship Id="rId8" Type="http://schemas.openxmlformats.org/officeDocument/2006/relationships/image" Target="../media/image45.png"/><Relationship Id="rId9" Type="http://schemas.openxmlformats.org/officeDocument/2006/relationships/image" Target="../media/image46.png"/><Relationship Id="rId10" Type="http://schemas.openxmlformats.org/officeDocument/2006/relationships/image" Target="../media/image47.png"/><Relationship Id="rId1" Type="http://schemas.microsoft.com/office/2007/relationships/media" Target="../media/media24.mp4"/><Relationship Id="rId2" Type="http://schemas.openxmlformats.org/officeDocument/2006/relationships/video" Target="../media/media24.mp4"/></Relationships>
</file>

<file path=ppt/slides/_rels/slide42.xml.rels><?xml version="1.0" encoding="UTF-8" standalone="yes"?>
<Relationships xmlns="http://schemas.openxmlformats.org/package/2006/relationships"><Relationship Id="rId3" Type="http://schemas.microsoft.com/office/2007/relationships/media" Target="../media/media20.mp4"/><Relationship Id="rId4" Type="http://schemas.openxmlformats.org/officeDocument/2006/relationships/video" Target="../media/media20.mp4"/><Relationship Id="rId5" Type="http://schemas.microsoft.com/office/2007/relationships/media" Target="../media/media27.mp4"/><Relationship Id="rId6" Type="http://schemas.openxmlformats.org/officeDocument/2006/relationships/video" Target="../media/media27.mp4"/><Relationship Id="rId7" Type="http://schemas.openxmlformats.org/officeDocument/2006/relationships/slideLayout" Target="../slideLayouts/slideLayout1.xml"/><Relationship Id="rId8" Type="http://schemas.openxmlformats.org/officeDocument/2006/relationships/image" Target="../media/image38.png"/><Relationship Id="rId9" Type="http://schemas.openxmlformats.org/officeDocument/2006/relationships/image" Target="../media/image39.png"/><Relationship Id="rId10" Type="http://schemas.openxmlformats.org/officeDocument/2006/relationships/image" Target="../media/image48.png"/><Relationship Id="rId1" Type="http://schemas.microsoft.com/office/2007/relationships/media" Target="../media/media19.mp4"/><Relationship Id="rId2" Type="http://schemas.openxmlformats.org/officeDocument/2006/relationships/video" Target="../media/media19.mp4"/></Relationships>
</file>

<file path=ppt/slides/_rels/slide43.xml.rels><?xml version="1.0" encoding="UTF-8" standalone="yes"?>
<Relationships xmlns="http://schemas.openxmlformats.org/package/2006/relationships"><Relationship Id="rId3" Type="http://schemas.microsoft.com/office/2007/relationships/media" Target="../media/media29.mp4"/><Relationship Id="rId4" Type="http://schemas.openxmlformats.org/officeDocument/2006/relationships/video" Target="../media/media29.mp4"/><Relationship Id="rId5" Type="http://schemas.microsoft.com/office/2007/relationships/media" Target="../media/media30.mp4"/><Relationship Id="rId6" Type="http://schemas.openxmlformats.org/officeDocument/2006/relationships/video" Target="../media/media30.mp4"/><Relationship Id="rId7" Type="http://schemas.openxmlformats.org/officeDocument/2006/relationships/slideLayout" Target="../slideLayouts/slideLayout1.xml"/><Relationship Id="rId8" Type="http://schemas.openxmlformats.org/officeDocument/2006/relationships/image" Target="../media/image49.png"/><Relationship Id="rId9" Type="http://schemas.openxmlformats.org/officeDocument/2006/relationships/image" Target="../media/image50.png"/><Relationship Id="rId10" Type="http://schemas.openxmlformats.org/officeDocument/2006/relationships/image" Target="../media/image51.png"/><Relationship Id="rId1" Type="http://schemas.microsoft.com/office/2007/relationships/media" Target="../media/media28.mp4"/><Relationship Id="rId2" Type="http://schemas.openxmlformats.org/officeDocument/2006/relationships/video" Target="../media/media28.mp4"/></Relationships>
</file>

<file path=ppt/slides/_rels/slide44.xml.rels><?xml version="1.0" encoding="UTF-8" standalone="yes"?>
<Relationships xmlns="http://schemas.openxmlformats.org/package/2006/relationships"><Relationship Id="rId3" Type="http://schemas.microsoft.com/office/2007/relationships/media" Target="../media/media32.mp4"/><Relationship Id="rId4" Type="http://schemas.openxmlformats.org/officeDocument/2006/relationships/video" Target="../media/media32.mp4"/><Relationship Id="rId5" Type="http://schemas.microsoft.com/office/2007/relationships/media" Target="../media/media12.mp4"/><Relationship Id="rId6" Type="http://schemas.openxmlformats.org/officeDocument/2006/relationships/video" Target="../media/media12.mp4"/><Relationship Id="rId7" Type="http://schemas.openxmlformats.org/officeDocument/2006/relationships/slideLayout" Target="../slideLayouts/slideLayout1.xml"/><Relationship Id="rId8" Type="http://schemas.openxmlformats.org/officeDocument/2006/relationships/notesSlide" Target="../notesSlides/notesSlide35.xml"/><Relationship Id="rId9" Type="http://schemas.openxmlformats.org/officeDocument/2006/relationships/image" Target="../media/image52.png"/><Relationship Id="rId10" Type="http://schemas.openxmlformats.org/officeDocument/2006/relationships/image" Target="../media/image53.png"/><Relationship Id="rId11" Type="http://schemas.openxmlformats.org/officeDocument/2006/relationships/image" Target="../media/image30.png"/><Relationship Id="rId1" Type="http://schemas.microsoft.com/office/2007/relationships/media" Target="../media/media31.mp4"/><Relationship Id="rId2" Type="http://schemas.openxmlformats.org/officeDocument/2006/relationships/video" Target="../media/media31.mp4"/></Relationships>
</file>

<file path=ppt/slides/_rels/slide45.xml.rels><?xml version="1.0" encoding="UTF-8" standalone="yes"?>
<Relationships xmlns="http://schemas.openxmlformats.org/package/2006/relationships"><Relationship Id="rId3" Type="http://schemas.microsoft.com/office/2007/relationships/media" Target="../media/media34.mp4"/><Relationship Id="rId4" Type="http://schemas.openxmlformats.org/officeDocument/2006/relationships/video" Target="../media/media34.mp4"/><Relationship Id="rId5" Type="http://schemas.microsoft.com/office/2007/relationships/media" Target="../media/media35.mp4"/><Relationship Id="rId6" Type="http://schemas.openxmlformats.org/officeDocument/2006/relationships/video" Target="../media/media35.mp4"/><Relationship Id="rId7" Type="http://schemas.openxmlformats.org/officeDocument/2006/relationships/slideLayout" Target="../slideLayouts/slideLayout1.xml"/><Relationship Id="rId8" Type="http://schemas.openxmlformats.org/officeDocument/2006/relationships/image" Target="../media/image54.png"/><Relationship Id="rId9" Type="http://schemas.openxmlformats.org/officeDocument/2006/relationships/image" Target="../media/image55.png"/><Relationship Id="rId10" Type="http://schemas.openxmlformats.org/officeDocument/2006/relationships/image" Target="../media/image56.png"/><Relationship Id="rId1" Type="http://schemas.microsoft.com/office/2007/relationships/media" Target="../media/media33.mp4"/><Relationship Id="rId2" Type="http://schemas.openxmlformats.org/officeDocument/2006/relationships/video" Target="../media/media33.mp4"/></Relationships>
</file>

<file path=ppt/slides/_rels/slide46.xml.rels><?xml version="1.0" encoding="UTF-8" standalone="yes"?>
<Relationships xmlns="http://schemas.openxmlformats.org/package/2006/relationships"><Relationship Id="rId3" Type="http://schemas.microsoft.com/office/2007/relationships/media" Target="../media/media14.mp4"/><Relationship Id="rId4" Type="http://schemas.openxmlformats.org/officeDocument/2006/relationships/video" Target="../media/media14.mp4"/><Relationship Id="rId5" Type="http://schemas.microsoft.com/office/2007/relationships/media" Target="../media/media15.mp4"/><Relationship Id="rId6" Type="http://schemas.openxmlformats.org/officeDocument/2006/relationships/video" Target="../media/media15.mp4"/><Relationship Id="rId7" Type="http://schemas.openxmlformats.org/officeDocument/2006/relationships/slideLayout" Target="../slideLayouts/slideLayout1.xml"/><Relationship Id="rId8" Type="http://schemas.openxmlformats.org/officeDocument/2006/relationships/image" Target="../media/image32.png"/><Relationship Id="rId9" Type="http://schemas.openxmlformats.org/officeDocument/2006/relationships/image" Target="../media/image33.png"/><Relationship Id="rId10" Type="http://schemas.openxmlformats.org/officeDocument/2006/relationships/image" Target="../media/image34.png"/><Relationship Id="rId1" Type="http://schemas.microsoft.com/office/2007/relationships/media" Target="../media/media13.mp4"/><Relationship Id="rId2" Type="http://schemas.openxmlformats.org/officeDocument/2006/relationships/video" Target="../media/media13.mp4"/></Relationships>
</file>

<file path=ppt/slides/_rels/slide47.xml.rels><?xml version="1.0" encoding="UTF-8" standalone="yes"?>
<Relationships xmlns="http://schemas.openxmlformats.org/package/2006/relationships"><Relationship Id="rId3" Type="http://schemas.openxmlformats.org/officeDocument/2006/relationships/image" Target="../media/image57.tiff"/><Relationship Id="rId4" Type="http://schemas.openxmlformats.org/officeDocument/2006/relationships/image" Target="../media/image58.tiff"/><Relationship Id="rId5" Type="http://schemas.openxmlformats.org/officeDocument/2006/relationships/image" Target="../media/image3.tiff"/><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48.xml.rels><?xml version="1.0" encoding="UTF-8" standalone="yes"?>
<Relationships xmlns="http://schemas.openxmlformats.org/package/2006/relationships"><Relationship Id="rId3" Type="http://schemas.microsoft.com/office/2007/relationships/media" Target="../media/media37.mp4"/><Relationship Id="rId4" Type="http://schemas.openxmlformats.org/officeDocument/2006/relationships/video" Target="../media/media37.mp4"/><Relationship Id="rId5" Type="http://schemas.microsoft.com/office/2007/relationships/media" Target="../media/media11.mp4"/><Relationship Id="rId6" Type="http://schemas.openxmlformats.org/officeDocument/2006/relationships/video" Target="../media/media11.mp4"/><Relationship Id="rId7" Type="http://schemas.openxmlformats.org/officeDocument/2006/relationships/slideLayout" Target="../slideLayouts/slideLayout1.xml"/><Relationship Id="rId8" Type="http://schemas.openxmlformats.org/officeDocument/2006/relationships/notesSlide" Target="../notesSlides/notesSlide37.xml"/><Relationship Id="rId9" Type="http://schemas.openxmlformats.org/officeDocument/2006/relationships/image" Target="../media/image59.png"/><Relationship Id="rId10" Type="http://schemas.openxmlformats.org/officeDocument/2006/relationships/image" Target="../media/image60.png"/><Relationship Id="rId11" Type="http://schemas.openxmlformats.org/officeDocument/2006/relationships/image" Target="../media/image29.png"/><Relationship Id="rId1" Type="http://schemas.microsoft.com/office/2007/relationships/media" Target="../media/media36.mp4"/><Relationship Id="rId2" Type="http://schemas.openxmlformats.org/officeDocument/2006/relationships/video" Target="../media/media36.mp4"/></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27.jpg"/></Relationships>
</file>

<file path=ppt/slides/_rels/slide5.xml.rels><?xml version="1.0" encoding="UTF-8" standalone="yes"?>
<Relationships xmlns="http://schemas.openxmlformats.org/package/2006/relationships"><Relationship Id="rId3" Type="http://schemas.microsoft.com/office/2007/relationships/media" Target="../media/media2.mp4"/><Relationship Id="rId4" Type="http://schemas.openxmlformats.org/officeDocument/2006/relationships/video" Target="../media/media2.mp4"/><Relationship Id="rId5" Type="http://schemas.openxmlformats.org/officeDocument/2006/relationships/slideLayout" Target="../slideLayouts/slideLayout2.xml"/><Relationship Id="rId6" Type="http://schemas.openxmlformats.org/officeDocument/2006/relationships/notesSlide" Target="../notesSlides/notesSlide5.xml"/><Relationship Id="rId7" Type="http://schemas.openxmlformats.org/officeDocument/2006/relationships/image" Target="../media/image8.png"/><Relationship Id="rId8" Type="http://schemas.openxmlformats.org/officeDocument/2006/relationships/image" Target="../media/image9.png"/><Relationship Id="rId1" Type="http://schemas.microsoft.com/office/2007/relationships/media" Target="../media/media1.mp4"/><Relationship Id="rId2" Type="http://schemas.openxmlformats.org/officeDocument/2006/relationships/video" Target="../media/media1.mp4"/></Relationships>
</file>

<file path=ppt/slides/_rels/slide50.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39.xml"/><Relationship Id="rId5" Type="http://schemas.openxmlformats.org/officeDocument/2006/relationships/image" Target="../media/image35.png"/><Relationship Id="rId1" Type="http://schemas.microsoft.com/office/2007/relationships/media" Target="../media/media16.mp4"/><Relationship Id="rId2" Type="http://schemas.openxmlformats.org/officeDocument/2006/relationships/video" Target="../media/media16.mp4"/></Relationships>
</file>

<file path=ppt/slides/_rels/slide51.xml.rels><?xml version="1.0" encoding="UTF-8" standalone="yes"?>
<Relationships xmlns="http://schemas.openxmlformats.org/package/2006/relationships"><Relationship Id="rId3" Type="http://schemas.microsoft.com/office/2007/relationships/media" Target="../media/media12.mp4"/><Relationship Id="rId4" Type="http://schemas.openxmlformats.org/officeDocument/2006/relationships/video" Target="../media/media12.mp4"/><Relationship Id="rId5" Type="http://schemas.openxmlformats.org/officeDocument/2006/relationships/slideLayout" Target="../slideLayouts/slideLayout2.xml"/><Relationship Id="rId6" Type="http://schemas.openxmlformats.org/officeDocument/2006/relationships/notesSlide" Target="../notesSlides/notesSlide40.xml"/><Relationship Id="rId7" Type="http://schemas.openxmlformats.org/officeDocument/2006/relationships/image" Target="../media/image29.png"/><Relationship Id="rId8" Type="http://schemas.openxmlformats.org/officeDocument/2006/relationships/image" Target="../media/image30.png"/><Relationship Id="rId1" Type="http://schemas.microsoft.com/office/2007/relationships/media" Target="../media/media11.mp4"/><Relationship Id="rId2" Type="http://schemas.openxmlformats.org/officeDocument/2006/relationships/video" Target="../media/media11.mp4"/></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0.png"/></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12.png"/><Relationship Id="rId1" Type="http://schemas.openxmlformats.org/officeDocument/2006/relationships/slideLayout" Target="../slideLayouts/slideLayout1.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1863798" y="1602793"/>
            <a:ext cx="8497055" cy="1729528"/>
          </a:xfrm>
        </p:spPr>
        <p:txBody>
          <a:bodyPr>
            <a:normAutofit fontScale="90000"/>
          </a:bodyPr>
          <a:lstStyle/>
          <a:p>
            <a:r>
              <a:rPr lang="en-US" sz="4900" b="1"/>
              <a:t/>
            </a:r>
            <a:br>
              <a:rPr lang="en-US" sz="4900" b="1"/>
            </a:br>
            <a:r>
              <a:rPr lang="en-US" sz="4900" b="1"/>
              <a:t/>
            </a:r>
            <a:br>
              <a:rPr lang="en-US" sz="4900" b="1"/>
            </a:br>
            <a:r>
              <a:rPr lang="en-US" sz="4900" b="1"/>
              <a:t/>
            </a:r>
            <a:br>
              <a:rPr lang="en-US" sz="4900" b="1"/>
            </a:br>
            <a:r>
              <a:rPr lang="en-US" sz="4900" b="1"/>
              <a:t/>
            </a:r>
            <a:br>
              <a:rPr lang="en-US" sz="4900" b="1"/>
            </a:br>
            <a:r>
              <a:rPr lang="en-US" sz="4900" b="1"/>
              <a:t/>
            </a:r>
            <a:br>
              <a:rPr lang="en-US" sz="4900" b="1"/>
            </a:br>
            <a:r>
              <a:rPr lang="en-US" sz="4900" b="1"/>
              <a:t/>
            </a:r>
            <a:br>
              <a:rPr lang="en-US" sz="4900" b="1"/>
            </a:br>
            <a:r>
              <a:rPr lang="en-US" sz="4900" b="1"/>
              <a:t/>
            </a:r>
            <a:br>
              <a:rPr lang="en-US" sz="4900" b="1"/>
            </a:br>
            <a:r>
              <a:rPr lang="en-US" sz="4900" b="1"/>
              <a:t/>
            </a:r>
            <a:br>
              <a:rPr lang="en-US" sz="4900" b="1"/>
            </a:br>
            <a:r>
              <a:rPr lang="en-US" sz="4900" b="1"/>
              <a:t/>
            </a:r>
            <a:br>
              <a:rPr lang="en-US" sz="4900" b="1"/>
            </a:br>
            <a:r>
              <a:rPr lang="en-US" sz="4900" b="1"/>
              <a:t/>
            </a:r>
            <a:br>
              <a:rPr lang="en-US" sz="4900" b="1"/>
            </a:br>
            <a:r>
              <a:rPr lang="en-US" sz="4900" b="1"/>
              <a:t/>
            </a:r>
            <a:br>
              <a:rPr lang="en-US" sz="4900" b="1"/>
            </a:br>
            <a:r>
              <a:rPr lang="en-US" sz="4900" b="1"/>
              <a:t/>
            </a:r>
            <a:br>
              <a:rPr lang="en-US" sz="4900" b="1"/>
            </a:br>
            <a:r>
              <a:rPr lang="en-US" sz="4900" b="1"/>
              <a:t/>
            </a:r>
            <a:br>
              <a:rPr lang="en-US" sz="4900" b="1"/>
            </a:br>
            <a:r>
              <a:rPr lang="en-US" sz="4900" b="1"/>
              <a:t/>
            </a:r>
            <a:br>
              <a:rPr lang="en-US" sz="4900" b="1"/>
            </a:br>
            <a:r>
              <a:rPr lang="en-US" sz="4900" b="1"/>
              <a:t/>
            </a:r>
            <a:br>
              <a:rPr lang="en-US" sz="4900" b="1"/>
            </a:br>
            <a:r>
              <a:rPr lang="en-US" sz="4900" b="1"/>
              <a:t/>
            </a:r>
            <a:br>
              <a:rPr lang="en-US" sz="4900" b="1"/>
            </a:br>
            <a:r>
              <a:rPr lang="en-US" sz="4900" b="1"/>
              <a:t/>
            </a:r>
            <a:br>
              <a:rPr lang="en-US" sz="4900" b="1"/>
            </a:br>
            <a:r>
              <a:rPr lang="en-US" sz="4800" b="1"/>
              <a:t>Adult2Child: Dynamic Scaling Laws to Create Child-Like Motion</a:t>
            </a:r>
            <a:endParaRPr lang="en-US" sz="3600"/>
          </a:p>
        </p:txBody>
      </p:sp>
      <p:sp>
        <p:nvSpPr>
          <p:cNvPr id="3" name="Subtitle 2"/>
          <p:cNvSpPr>
            <a:spLocks noGrp="1"/>
          </p:cNvSpPr>
          <p:nvPr>
            <p:ph type="subTitle" idx="1"/>
          </p:nvPr>
        </p:nvSpPr>
        <p:spPr>
          <a:xfrm>
            <a:off x="2386690" y="3694418"/>
            <a:ext cx="7451272" cy="1655762"/>
          </a:xfrm>
        </p:spPr>
        <p:txBody>
          <a:bodyPr/>
          <a:lstStyle/>
          <a:p>
            <a:r>
              <a:rPr lang="en-US" b="1"/>
              <a:t> </a:t>
            </a:r>
            <a:r>
              <a:rPr lang="en-US" b="1" err="1"/>
              <a:t>Yuzhu</a:t>
            </a:r>
            <a:r>
              <a:rPr lang="en-US" b="1"/>
              <a:t> Dong, </a:t>
            </a:r>
            <a:r>
              <a:rPr lang="en-US" b="1" err="1"/>
              <a:t>Sachin</a:t>
            </a:r>
            <a:r>
              <a:rPr lang="en-US" b="1"/>
              <a:t> </a:t>
            </a:r>
            <a:r>
              <a:rPr lang="en-US" b="1" err="1"/>
              <a:t>Paryani</a:t>
            </a:r>
            <a:r>
              <a:rPr lang="en-US" b="1"/>
              <a:t>,  Neha Rana, </a:t>
            </a:r>
            <a:r>
              <a:rPr lang="en-US" b="1" err="1"/>
              <a:t>Aishat</a:t>
            </a:r>
            <a:r>
              <a:rPr lang="en-US" b="1"/>
              <a:t> </a:t>
            </a:r>
            <a:r>
              <a:rPr lang="en-US" b="1" err="1"/>
              <a:t>Aloba</a:t>
            </a:r>
            <a:r>
              <a:rPr lang="en-US" b="1"/>
              <a:t>, Lisa Anthony, </a:t>
            </a:r>
            <a:r>
              <a:rPr lang="en-US" b="1" err="1"/>
              <a:t>Eakta</a:t>
            </a:r>
            <a:r>
              <a:rPr lang="en-US" b="1"/>
              <a:t> Jain</a:t>
            </a:r>
          </a:p>
          <a:p>
            <a:r>
              <a:rPr lang="en-US" b="1"/>
              <a:t>University of Florida</a:t>
            </a:r>
            <a:endParaRPr lang="en-US"/>
          </a:p>
        </p:txBody>
      </p:sp>
      <p:sp>
        <p:nvSpPr>
          <p:cNvPr id="4" name="Slide Number Placeholder 3">
            <a:extLst>
              <a:ext uri="{FF2B5EF4-FFF2-40B4-BE49-F238E27FC236}">
                <a16:creationId xmlns="" xmlns:a16="http://schemas.microsoft.com/office/drawing/2014/main" id="{23F30627-63E4-4C1B-9C61-C8E7EFE8F7CD}"/>
              </a:ext>
            </a:extLst>
          </p:cNvPr>
          <p:cNvSpPr>
            <a:spLocks noGrp="1"/>
          </p:cNvSpPr>
          <p:nvPr>
            <p:ph type="sldNum" sz="quarter" idx="12"/>
          </p:nvPr>
        </p:nvSpPr>
        <p:spPr/>
        <p:txBody>
          <a:bodyPr/>
          <a:lstStyle/>
          <a:p>
            <a:fld id="{EE187D0B-F52B-47F2-BA65-6DA35A202230}" type="slidenum">
              <a:rPr lang="en-US" smtClean="0"/>
              <a:t>1</a:t>
            </a:fld>
            <a:endParaRPr lang="en-US"/>
          </a:p>
        </p:txBody>
      </p:sp>
    </p:spTree>
    <p:extLst>
      <p:ext uri="{BB962C8B-B14F-4D97-AF65-F5344CB8AC3E}">
        <p14:creationId xmlns:p14="http://schemas.microsoft.com/office/powerpoint/2010/main" val="3502566317"/>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830989" y="1102612"/>
            <a:ext cx="10034999" cy="1384995"/>
          </a:xfrm>
          <a:prstGeom prst="rect">
            <a:avLst/>
          </a:prstGeom>
          <a:noFill/>
        </p:spPr>
        <p:txBody>
          <a:bodyPr wrap="square" rtlCol="0">
            <a:spAutoFit/>
          </a:bodyPr>
          <a:lstStyle/>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smtClean="0"/>
              <a:t>How effective if dynamic </a:t>
            </a:r>
            <a:r>
              <a:rPr lang="en-US" sz="2800" dirty="0"/>
              <a:t>scaling laws be used to transform adult motion to appear more child-like? </a:t>
            </a:r>
          </a:p>
        </p:txBody>
      </p:sp>
      <p:sp>
        <p:nvSpPr>
          <p:cNvPr id="3" name="Title 1"/>
          <p:cNvSpPr txBox="1">
            <a:spLocks/>
          </p:cNvSpPr>
          <p:nvPr/>
        </p:nvSpPr>
        <p:spPr>
          <a:xfrm>
            <a:off x="830989" y="235876"/>
            <a:ext cx="10515600" cy="8667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a:t>Key Idea</a:t>
            </a:r>
          </a:p>
        </p:txBody>
      </p:sp>
      <p:sp>
        <p:nvSpPr>
          <p:cNvPr id="4" name="Slide Number Placeholder 3">
            <a:extLst>
              <a:ext uri="{FF2B5EF4-FFF2-40B4-BE49-F238E27FC236}">
                <a16:creationId xmlns="" xmlns:a16="http://schemas.microsoft.com/office/drawing/2014/main" id="{295024B1-BD76-4548-AC15-972AB8BEA3D8}"/>
              </a:ext>
            </a:extLst>
          </p:cNvPr>
          <p:cNvSpPr>
            <a:spLocks noGrp="1"/>
          </p:cNvSpPr>
          <p:nvPr>
            <p:ph type="sldNum" sz="quarter" idx="12"/>
          </p:nvPr>
        </p:nvSpPr>
        <p:spPr>
          <a:xfrm>
            <a:off x="8610600" y="6116329"/>
            <a:ext cx="2743200" cy="365125"/>
          </a:xfrm>
        </p:spPr>
        <p:txBody>
          <a:bodyPr/>
          <a:lstStyle/>
          <a:p>
            <a:fld id="{EE187D0B-F52B-47F2-BA65-6DA35A202230}" type="slidenum">
              <a:rPr lang="en-US" smtClean="0"/>
              <a:t>10</a:t>
            </a:fld>
            <a:endParaRPr lang="en-US"/>
          </a:p>
        </p:txBody>
      </p:sp>
      <p:sp>
        <p:nvSpPr>
          <p:cNvPr id="8" name="Right Arrow 7"/>
          <p:cNvSpPr/>
          <p:nvPr/>
        </p:nvSpPr>
        <p:spPr>
          <a:xfrm>
            <a:off x="5540149" y="3781431"/>
            <a:ext cx="1010281" cy="349993"/>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89848" y="2667340"/>
            <a:ext cx="1979706" cy="3600082"/>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28413" y="2560977"/>
            <a:ext cx="3116380" cy="3946066"/>
          </a:xfrm>
          <a:prstGeom prst="rect">
            <a:avLst/>
          </a:prstGeom>
        </p:spPr>
      </p:pic>
      <p:sp>
        <p:nvSpPr>
          <p:cNvPr id="15" name="TextBox 14"/>
          <p:cNvSpPr txBox="1"/>
          <p:nvPr/>
        </p:nvSpPr>
        <p:spPr>
          <a:xfrm>
            <a:off x="1462649" y="6447155"/>
            <a:ext cx="4961423" cy="369332"/>
          </a:xfrm>
          <a:prstGeom prst="rect">
            <a:avLst/>
          </a:prstGeom>
          <a:noFill/>
        </p:spPr>
        <p:txBody>
          <a:bodyPr wrap="none" rtlCol="0">
            <a:spAutoFit/>
          </a:bodyPr>
          <a:lstStyle/>
          <a:p>
            <a:r>
              <a:rPr lang="en-US" dirty="0"/>
              <a:t>https://</a:t>
            </a:r>
            <a:r>
              <a:rPr lang="en-US" dirty="0" err="1"/>
              <a:t>www.steelcityjump.com</a:t>
            </a:r>
            <a:r>
              <a:rPr lang="en-US" dirty="0"/>
              <a:t>/</a:t>
            </a:r>
            <a:r>
              <a:rPr lang="en-US" dirty="0" err="1"/>
              <a:t>summercamp.php</a:t>
            </a:r>
            <a:endParaRPr lang="en-US" dirty="0"/>
          </a:p>
        </p:txBody>
      </p:sp>
      <p:sp>
        <p:nvSpPr>
          <p:cNvPr id="16" name="TextBox 15"/>
          <p:cNvSpPr txBox="1"/>
          <p:nvPr/>
        </p:nvSpPr>
        <p:spPr>
          <a:xfrm>
            <a:off x="7069409" y="6447155"/>
            <a:ext cx="3082382" cy="369332"/>
          </a:xfrm>
          <a:prstGeom prst="rect">
            <a:avLst/>
          </a:prstGeom>
          <a:noFill/>
        </p:spPr>
        <p:txBody>
          <a:bodyPr wrap="none" rtlCol="0">
            <a:spAutoFit/>
          </a:bodyPr>
          <a:lstStyle/>
          <a:p>
            <a:r>
              <a:rPr lang="en-US"/>
              <a:t>http://</a:t>
            </a:r>
            <a:r>
              <a:rPr lang="en-US" dirty="0" err="1"/>
              <a:t>www.iswmenswear.com</a:t>
            </a:r>
            <a:endParaRPr lang="en-US" dirty="0"/>
          </a:p>
        </p:txBody>
      </p:sp>
    </p:spTree>
    <p:extLst>
      <p:ext uri="{BB962C8B-B14F-4D97-AF65-F5344CB8AC3E}">
        <p14:creationId xmlns:p14="http://schemas.microsoft.com/office/powerpoint/2010/main" val="186198153"/>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Contribution</a:t>
            </a:r>
          </a:p>
        </p:txBody>
      </p:sp>
      <p:sp>
        <p:nvSpPr>
          <p:cNvPr id="3" name="Content Placeholder 2"/>
          <p:cNvSpPr>
            <a:spLocks noGrp="1"/>
          </p:cNvSpPr>
          <p:nvPr>
            <p:ph idx="1"/>
          </p:nvPr>
        </p:nvSpPr>
        <p:spPr/>
        <p:txBody>
          <a:bodyPr/>
          <a:lstStyle/>
          <a:p>
            <a:r>
              <a:rPr lang="en-US" dirty="0"/>
              <a:t>The application of dynamic scaling laws to create child-like motion from adult motion capture data.</a:t>
            </a:r>
          </a:p>
          <a:p>
            <a:r>
              <a:rPr lang="en-US" dirty="0" smtClean="0"/>
              <a:t>The perception </a:t>
            </a:r>
            <a:r>
              <a:rPr lang="en-US" dirty="0"/>
              <a:t>study </a:t>
            </a:r>
            <a:r>
              <a:rPr lang="en-US" dirty="0" smtClean="0"/>
              <a:t>conducted to evaluate how </a:t>
            </a:r>
            <a:r>
              <a:rPr lang="en-US" dirty="0"/>
              <a:t>viewers perceive dynamically scaled adult </a:t>
            </a:r>
            <a:r>
              <a:rPr lang="en-US" dirty="0" smtClean="0"/>
              <a:t>motion.</a:t>
            </a:r>
            <a:endParaRPr lang="en-US" dirty="0"/>
          </a:p>
        </p:txBody>
      </p:sp>
      <p:sp>
        <p:nvSpPr>
          <p:cNvPr id="4" name="Slide Number Placeholder 3">
            <a:extLst>
              <a:ext uri="{FF2B5EF4-FFF2-40B4-BE49-F238E27FC236}">
                <a16:creationId xmlns="" xmlns:a16="http://schemas.microsoft.com/office/drawing/2014/main" id="{A80EA953-B6F8-463E-975C-6DE6A2078825}"/>
              </a:ext>
            </a:extLst>
          </p:cNvPr>
          <p:cNvSpPr>
            <a:spLocks noGrp="1"/>
          </p:cNvSpPr>
          <p:nvPr>
            <p:ph type="sldNum" sz="quarter" idx="12"/>
          </p:nvPr>
        </p:nvSpPr>
        <p:spPr/>
        <p:txBody>
          <a:bodyPr/>
          <a:lstStyle/>
          <a:p>
            <a:fld id="{EE187D0B-F52B-47F2-BA65-6DA35A202230}" type="slidenum">
              <a:rPr lang="en-US" smtClean="0"/>
              <a:t>11</a:t>
            </a:fld>
            <a:endParaRPr lang="en-US"/>
          </a:p>
        </p:txBody>
      </p:sp>
    </p:spTree>
    <p:extLst>
      <p:ext uri="{BB962C8B-B14F-4D97-AF65-F5344CB8AC3E}">
        <p14:creationId xmlns:p14="http://schemas.microsoft.com/office/powerpoint/2010/main" val="1769831632"/>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Dynamic Scaling </a:t>
            </a:r>
            <a:r>
              <a:rPr lang="en-US" dirty="0" smtClean="0"/>
              <a:t>Laws</a:t>
            </a:r>
            <a:endParaRPr lang="en-US" dirty="0"/>
          </a:p>
        </p:txBody>
      </p:sp>
      <p:sp>
        <p:nvSpPr>
          <p:cNvPr id="3" name="Content Placeholder 2"/>
          <p:cNvSpPr>
            <a:spLocks noGrp="1"/>
          </p:cNvSpPr>
          <p:nvPr>
            <p:ph idx="1"/>
          </p:nvPr>
        </p:nvSpPr>
        <p:spPr>
          <a:xfrm>
            <a:off x="838200" y="1690688"/>
            <a:ext cx="10515600" cy="4103946"/>
          </a:xfrm>
        </p:spPr>
        <p:txBody>
          <a:bodyPr vert="horz" lIns="91440" tIns="45720" rIns="91440" bIns="45720" rtlCol="0" anchor="t">
            <a:normAutofit/>
          </a:bodyPr>
          <a:lstStyle/>
          <a:p>
            <a:pPr marL="0" indent="0">
              <a:buNone/>
            </a:pPr>
            <a:r>
              <a:rPr lang="en-US" dirty="0"/>
              <a:t>When the body of a </a:t>
            </a:r>
            <a:r>
              <a:rPr lang="en-US" dirty="0" smtClean="0"/>
              <a:t>character </a:t>
            </a:r>
            <a:r>
              <a:rPr lang="en-US" dirty="0"/>
              <a:t>is scaled by a </a:t>
            </a:r>
            <a:r>
              <a:rPr lang="en-US" dirty="0" smtClean="0"/>
              <a:t>factor L, </a:t>
            </a:r>
            <a:r>
              <a:rPr lang="en-US" dirty="0"/>
              <a:t>its new motion can be found using </a:t>
            </a:r>
            <a:r>
              <a:rPr lang="en-US" dirty="0" smtClean="0"/>
              <a:t>the table below.</a:t>
            </a:r>
            <a:endParaRPr lang="en-US"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26977" y="2805795"/>
            <a:ext cx="5246864" cy="3269697"/>
          </a:xfrm>
          <a:prstGeom prst="rect">
            <a:avLst/>
          </a:prstGeom>
        </p:spPr>
      </p:pic>
      <p:sp>
        <p:nvSpPr>
          <p:cNvPr id="5" name="Slide Number Placeholder 4">
            <a:extLst>
              <a:ext uri="{FF2B5EF4-FFF2-40B4-BE49-F238E27FC236}">
                <a16:creationId xmlns="" xmlns:a16="http://schemas.microsoft.com/office/drawing/2014/main" id="{C49064C4-2B09-4224-B3B0-22476B58845D}"/>
              </a:ext>
            </a:extLst>
          </p:cNvPr>
          <p:cNvSpPr>
            <a:spLocks noGrp="1"/>
          </p:cNvSpPr>
          <p:nvPr>
            <p:ph type="sldNum" sz="quarter" idx="12"/>
          </p:nvPr>
        </p:nvSpPr>
        <p:spPr/>
        <p:txBody>
          <a:bodyPr/>
          <a:lstStyle/>
          <a:p>
            <a:fld id="{EE187D0B-F52B-47F2-BA65-6DA35A202230}" type="slidenum">
              <a:rPr lang="en-US" smtClean="0"/>
              <a:t>12</a:t>
            </a:fld>
            <a:endParaRPr lang="en-US"/>
          </a:p>
        </p:txBody>
      </p:sp>
      <p:sp>
        <p:nvSpPr>
          <p:cNvPr id="6" name="Rectangle 5"/>
          <p:cNvSpPr/>
          <p:nvPr/>
        </p:nvSpPr>
        <p:spPr>
          <a:xfrm>
            <a:off x="4964297" y="3825422"/>
            <a:ext cx="1511808" cy="256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964298" y="3588034"/>
            <a:ext cx="1511808" cy="22555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4946365" y="4357475"/>
            <a:ext cx="1511808" cy="256032"/>
          </a:xfrm>
          <a:prstGeom prst="rect">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4357418"/>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freefalling_square_2.5">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43463" t="57423" r="43063"/>
          <a:stretch/>
        </p:blipFill>
        <p:spPr>
          <a:xfrm>
            <a:off x="6636252" y="3781522"/>
            <a:ext cx="1232067" cy="2919878"/>
          </a:xfrm>
          <a:prstGeom prst="rect">
            <a:avLst/>
          </a:prstGeom>
        </p:spPr>
      </p:pic>
      <p:pic>
        <p:nvPicPr>
          <p:cNvPr id="3" name="freefalling_square_5">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42392" t="32657" r="38732" b="1"/>
          <a:stretch/>
        </p:blipFill>
        <p:spPr>
          <a:xfrm>
            <a:off x="3114952" y="2047214"/>
            <a:ext cx="1725991" cy="4618326"/>
          </a:xfrm>
          <a:prstGeom prst="rect">
            <a:avLst/>
          </a:prstGeom>
        </p:spPr>
      </p:pic>
      <p:sp>
        <p:nvSpPr>
          <p:cNvPr id="4" name="Slide Number Placeholder 3"/>
          <p:cNvSpPr>
            <a:spLocks noGrp="1"/>
          </p:cNvSpPr>
          <p:nvPr>
            <p:ph type="sldNum" sz="quarter" idx="12"/>
          </p:nvPr>
        </p:nvSpPr>
        <p:spPr>
          <a:xfrm>
            <a:off x="8610600" y="6173470"/>
            <a:ext cx="2743200" cy="365125"/>
          </a:xfrm>
        </p:spPr>
        <p:txBody>
          <a:bodyPr/>
          <a:lstStyle/>
          <a:p>
            <a:fld id="{EE187D0B-F52B-47F2-BA65-6DA35A202230}" type="slidenum">
              <a:rPr lang="en-US" smtClean="0"/>
              <a:t>13</a:t>
            </a:fld>
            <a:endParaRPr lang="en-US"/>
          </a:p>
        </p:txBody>
      </p:sp>
      <p:cxnSp>
        <p:nvCxnSpPr>
          <p:cNvPr id="11" name="Straight Connector 10"/>
          <p:cNvCxnSpPr/>
          <p:nvPr/>
        </p:nvCxnSpPr>
        <p:spPr>
          <a:xfrm>
            <a:off x="1911927" y="6228771"/>
            <a:ext cx="8262851" cy="0"/>
          </a:xfrm>
          <a:prstGeom prst="line">
            <a:avLst/>
          </a:prstGeom>
          <a:ln w="50800"/>
        </p:spPr>
        <p:style>
          <a:lnRef idx="1">
            <a:schemeClr val="accent1"/>
          </a:lnRef>
          <a:fillRef idx="0">
            <a:schemeClr val="accent1"/>
          </a:fillRef>
          <a:effectRef idx="0">
            <a:schemeClr val="accent1"/>
          </a:effectRef>
          <a:fontRef idx="minor">
            <a:schemeClr val="tx1"/>
          </a:fontRef>
        </p:style>
      </p:cxnSp>
      <p:sp>
        <p:nvSpPr>
          <p:cNvPr id="12" name="Title 1"/>
          <p:cNvSpPr>
            <a:spLocks noGrp="1"/>
          </p:cNvSpPr>
          <p:nvPr>
            <p:ph type="title"/>
          </p:nvPr>
        </p:nvSpPr>
        <p:spPr>
          <a:xfrm>
            <a:off x="838200" y="182245"/>
            <a:ext cx="10797988" cy="1325563"/>
          </a:xfrm>
        </p:spPr>
        <p:txBody>
          <a:bodyPr/>
          <a:lstStyle/>
          <a:p>
            <a:r>
              <a:rPr lang="en-US" dirty="0" smtClean="0"/>
              <a:t>This procedure preserves the gravity in a jump</a:t>
            </a:r>
            <a:endParaRPr lang="en-US" dirty="0"/>
          </a:p>
        </p:txBody>
      </p:sp>
      <p:cxnSp>
        <p:nvCxnSpPr>
          <p:cNvPr id="14" name="Straight Arrow Connector 13"/>
          <p:cNvCxnSpPr/>
          <p:nvPr/>
        </p:nvCxnSpPr>
        <p:spPr>
          <a:xfrm flipH="1">
            <a:off x="3077480" y="2372403"/>
            <a:ext cx="0" cy="3850942"/>
          </a:xfrm>
          <a:prstGeom prst="straightConnector1">
            <a:avLst/>
          </a:prstGeom>
          <a:ln>
            <a:headEnd type="stealth" w="lg" len="lg"/>
            <a:tailEnd type="triangle" w="lg" len="lg"/>
          </a:ln>
        </p:spPr>
        <p:style>
          <a:lnRef idx="1">
            <a:schemeClr val="accent1"/>
          </a:lnRef>
          <a:fillRef idx="0">
            <a:schemeClr val="accent1"/>
          </a:fillRef>
          <a:effectRef idx="0">
            <a:schemeClr val="accent1"/>
          </a:effectRef>
          <a:fontRef idx="minor">
            <a:schemeClr val="tx1"/>
          </a:fontRef>
        </p:style>
      </p:cxnSp>
      <p:cxnSp>
        <p:nvCxnSpPr>
          <p:cNvPr id="15" name="Straight Arrow Connector 14"/>
          <p:cNvCxnSpPr/>
          <p:nvPr/>
        </p:nvCxnSpPr>
        <p:spPr>
          <a:xfrm>
            <a:off x="8211671" y="4105835"/>
            <a:ext cx="0" cy="2117510"/>
          </a:xfrm>
          <a:prstGeom prst="straightConnector1">
            <a:avLst/>
          </a:prstGeom>
          <a:ln>
            <a:headEnd type="stealth" w="lg" len="lg"/>
            <a:tailEnd type="triangle" w="lg" len="lg"/>
          </a:ln>
        </p:spPr>
        <p:style>
          <a:lnRef idx="1">
            <a:schemeClr val="accent1"/>
          </a:lnRef>
          <a:fillRef idx="0">
            <a:schemeClr val="accent1"/>
          </a:fillRef>
          <a:effectRef idx="0">
            <a:schemeClr val="accent1"/>
          </a:effectRef>
          <a:fontRef idx="minor">
            <a:schemeClr val="tx1"/>
          </a:fontRef>
        </p:style>
      </p:cxnSp>
      <p:sp>
        <p:nvSpPr>
          <p:cNvPr id="18" name="TextBox 17"/>
          <p:cNvSpPr txBox="1"/>
          <p:nvPr/>
        </p:nvSpPr>
        <p:spPr>
          <a:xfrm>
            <a:off x="2295978" y="3590272"/>
            <a:ext cx="894446" cy="646331"/>
          </a:xfrm>
          <a:prstGeom prst="rect">
            <a:avLst/>
          </a:prstGeom>
          <a:noFill/>
        </p:spPr>
        <p:txBody>
          <a:bodyPr wrap="square" rtlCol="0">
            <a:spAutoFit/>
          </a:bodyPr>
          <a:lstStyle/>
          <a:p>
            <a:r>
              <a:rPr lang="en-US" sz="3600" i="1" dirty="0">
                <a:solidFill>
                  <a:schemeClr val="accent1"/>
                </a:solidFill>
                <a:latin typeface="Cambria Math" charset="0"/>
                <a:ea typeface="Cambria Math" charset="0"/>
                <a:cs typeface="Cambria Math" charset="0"/>
              </a:rPr>
              <a:t>H</a:t>
            </a:r>
          </a:p>
        </p:txBody>
      </p:sp>
      <p:sp>
        <p:nvSpPr>
          <p:cNvPr id="19" name="TextBox 18"/>
          <p:cNvSpPr txBox="1"/>
          <p:nvPr/>
        </p:nvSpPr>
        <p:spPr>
          <a:xfrm>
            <a:off x="8610600" y="4586356"/>
            <a:ext cx="1435188" cy="646331"/>
          </a:xfrm>
          <a:prstGeom prst="rect">
            <a:avLst/>
          </a:prstGeom>
          <a:noFill/>
        </p:spPr>
        <p:txBody>
          <a:bodyPr wrap="square" rtlCol="0">
            <a:spAutoFit/>
          </a:bodyPr>
          <a:lstStyle/>
          <a:p>
            <a:r>
              <a:rPr lang="en-US" sz="3600" i="1" dirty="0" smtClean="0">
                <a:solidFill>
                  <a:schemeClr val="accent1"/>
                </a:solidFill>
                <a:latin typeface="Cambria Math" charset="0"/>
                <a:ea typeface="Cambria Math" charset="0"/>
                <a:cs typeface="Cambria Math" charset="0"/>
              </a:rPr>
              <a:t>0.5*H</a:t>
            </a:r>
            <a:endParaRPr lang="en-US" sz="3600" i="1" dirty="0">
              <a:solidFill>
                <a:schemeClr val="accent1"/>
              </a:solidFill>
              <a:latin typeface="Cambria Math" charset="0"/>
              <a:ea typeface="Cambria Math" charset="0"/>
              <a:cs typeface="Cambria Math" charset="0"/>
            </a:endParaRPr>
          </a:p>
        </p:txBody>
      </p:sp>
      <mc:AlternateContent xmlns:mc="http://schemas.openxmlformats.org/markup-compatibility/2006" xmlns:a14="http://schemas.microsoft.com/office/drawing/2010/main">
        <mc:Choice Requires="a14">
          <p:sp>
            <p:nvSpPr>
              <p:cNvPr id="2" name="TextBox 1"/>
              <p:cNvSpPr txBox="1"/>
              <p:nvPr/>
            </p:nvSpPr>
            <p:spPr>
              <a:xfrm>
                <a:off x="8714159" y="1507808"/>
                <a:ext cx="2118360" cy="17291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3600" b="0" i="1" smtClean="0">
                          <a:solidFill>
                            <a:schemeClr val="accent1"/>
                          </a:solidFill>
                          <a:latin typeface="Cambria Math" charset="0"/>
                        </a:rPr>
                        <m:t>𝑔</m:t>
                      </m:r>
                      <m:r>
                        <a:rPr lang="en-US" sz="3600" b="0" i="1" smtClean="0">
                          <a:solidFill>
                            <a:schemeClr val="accent1"/>
                          </a:solidFill>
                          <a:latin typeface="Cambria Math" charset="0"/>
                        </a:rPr>
                        <m:t>=</m:t>
                      </m:r>
                      <m:rad>
                        <m:radPr>
                          <m:degHide m:val="on"/>
                          <m:ctrlPr>
                            <a:rPr lang="en-US" sz="3600" b="0" i="1" smtClean="0">
                              <a:solidFill>
                                <a:schemeClr val="accent1"/>
                              </a:solidFill>
                              <a:latin typeface="Cambria Math" charset="0"/>
                            </a:rPr>
                          </m:ctrlPr>
                        </m:radPr>
                        <m:deg/>
                        <m:e>
                          <m:f>
                            <m:fPr>
                              <m:ctrlPr>
                                <a:rPr lang="mr-IN" sz="3600" b="0" i="1" smtClean="0">
                                  <a:solidFill>
                                    <a:schemeClr val="accent1"/>
                                  </a:solidFill>
                                  <a:latin typeface="Cambria Math" charset="0"/>
                                </a:rPr>
                              </m:ctrlPr>
                            </m:fPr>
                            <m:num>
                              <m:r>
                                <a:rPr lang="en-US" sz="3600" b="0" i="1" smtClean="0">
                                  <a:solidFill>
                                    <a:schemeClr val="accent1"/>
                                  </a:solidFill>
                                  <a:latin typeface="Cambria Math" charset="0"/>
                                </a:rPr>
                                <m:t>𝐻</m:t>
                              </m:r>
                            </m:num>
                            <m:den>
                              <m:sSup>
                                <m:sSupPr>
                                  <m:ctrlPr>
                                    <a:rPr lang="mr-IN" sz="3600" b="0" i="1" smtClean="0">
                                      <a:solidFill>
                                        <a:schemeClr val="accent1"/>
                                      </a:solidFill>
                                      <a:latin typeface="Cambria Math" charset="0"/>
                                    </a:rPr>
                                  </m:ctrlPr>
                                </m:sSupPr>
                                <m:e>
                                  <m:r>
                                    <a:rPr lang="en-US" sz="3600" b="0" i="1" smtClean="0">
                                      <a:solidFill>
                                        <a:schemeClr val="accent1"/>
                                      </a:solidFill>
                                      <a:latin typeface="Cambria Math" charset="0"/>
                                    </a:rPr>
                                    <m:t>𝑇</m:t>
                                  </m:r>
                                </m:e>
                                <m:sup>
                                  <m:r>
                                    <a:rPr lang="en-US" sz="3600" b="0" i="1" smtClean="0">
                                      <a:solidFill>
                                        <a:schemeClr val="accent1"/>
                                      </a:solidFill>
                                      <a:latin typeface="Cambria Math" charset="0"/>
                                    </a:rPr>
                                    <m:t>2</m:t>
                                  </m:r>
                                </m:sup>
                              </m:sSup>
                            </m:den>
                          </m:f>
                        </m:e>
                      </m:rad>
                    </m:oMath>
                  </m:oMathPara>
                </a14:m>
                <a:endParaRPr lang="en-US" sz="3600" dirty="0"/>
              </a:p>
            </p:txBody>
          </p:sp>
        </mc:Choice>
        <mc:Fallback xmlns="">
          <p:sp>
            <p:nvSpPr>
              <p:cNvPr id="2" name="TextBox 1"/>
              <p:cNvSpPr txBox="1">
                <a:spLocks noRot="1" noChangeAspect="1" noMove="1" noResize="1" noEditPoints="1" noAdjustHandles="1" noChangeArrowheads="1" noChangeShapeType="1" noTextEdit="1"/>
              </p:cNvSpPr>
              <p:nvPr/>
            </p:nvSpPr>
            <p:spPr>
              <a:xfrm>
                <a:off x="8714159" y="1507808"/>
                <a:ext cx="2118360" cy="1729191"/>
              </a:xfrm>
              <a:prstGeom prst="rect">
                <a:avLst/>
              </a:prstGeom>
              <a:blipFill rotWithShape="0">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729460389"/>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33"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83" fill="hold"/>
                                        <p:tgtEl>
                                          <p:spTgt spid="7"/>
                                        </p:tgtEl>
                                      </p:cBhvr>
                                    </p:cmd>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
                                        </p:tgtEl>
                                      </p:cBhvr>
                                    </p:cmd>
                                  </p:childTnLst>
                                </p:cTn>
                              </p:par>
                            </p:childTnLst>
                          </p:cTn>
                        </p:par>
                      </p:childTnLst>
                    </p:cTn>
                  </p:par>
                </p:childTnLst>
              </p:cTn>
              <p:nextCondLst>
                <p:cond evt="onClick" delay="0">
                  <p:tgtEl>
                    <p:spTgt spid="3"/>
                  </p:tgtEl>
                </p:cond>
              </p:nextCondLst>
            </p:seq>
            <p:video>
              <p:cMediaNode vol="80000">
                <p:cTn id="20" fill="hold" display="0">
                  <p:stCondLst>
                    <p:cond delay="indefinite"/>
                  </p:stCondLst>
                </p:cTn>
                <p:tgtEl>
                  <p:spTgt spid="3"/>
                </p:tgtEl>
              </p:cMediaNode>
            </p:video>
            <p:seq concurrent="1" nextAc="seek">
              <p:cTn id="21" restart="whenNotActive" fill="hold" evtFilter="cancelBubble" nodeType="interactiveSeq">
                <p:stCondLst>
                  <p:cond evt="onClick" delay="0">
                    <p:tgtEl>
                      <p:spTgt spid="7"/>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7"/>
                                        </p:tgtEl>
                                      </p:cBhvr>
                                    </p:cmd>
                                  </p:childTnLst>
                                </p:cTn>
                              </p:par>
                            </p:childTnLst>
                          </p:cTn>
                        </p:par>
                      </p:childTnLst>
                    </p:cTn>
                  </p:par>
                </p:childTnLst>
              </p:cTn>
              <p:nextCondLst>
                <p:cond evt="onClick" delay="0">
                  <p:tgtEl>
                    <p:spTgt spid="7"/>
                  </p:tgtEl>
                </p:cond>
              </p:nextCondLst>
            </p:seq>
            <p:video>
              <p:cMediaNode vol="80000">
                <p:cTn id="26" fill="hold" display="0">
                  <p:stCondLst>
                    <p:cond delay="indefinite"/>
                  </p:stCondLst>
                </p:cTn>
                <p:tgtEl>
                  <p:spTgt spid="7"/>
                </p:tgtEl>
              </p:cMediaNode>
            </p:video>
          </p:childTnLst>
        </p:cTn>
      </p:par>
    </p:tnLst>
    <p:bldLst>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296561" y="407552"/>
            <a:ext cx="11598876" cy="646331"/>
          </a:xfrm>
          <a:prstGeom prst="rect">
            <a:avLst/>
          </a:prstGeom>
          <a:noFill/>
        </p:spPr>
        <p:txBody>
          <a:bodyPr wrap="square" rtlCol="0" anchor="t">
            <a:spAutoFit/>
          </a:bodyPr>
          <a:lstStyle/>
          <a:p>
            <a:pPr algn="ctr"/>
            <a:r>
              <a:rPr lang="en-US" sz="3600" dirty="0"/>
              <a:t>Run Fast (showing dynamic scaling procedure)</a:t>
            </a:r>
          </a:p>
        </p:txBody>
      </p:sp>
      <p:sp>
        <p:nvSpPr>
          <p:cNvPr id="8" name="TextBox 7"/>
          <p:cNvSpPr txBox="1"/>
          <p:nvPr/>
        </p:nvSpPr>
        <p:spPr>
          <a:xfrm>
            <a:off x="1063078" y="5760865"/>
            <a:ext cx="1935892" cy="523220"/>
          </a:xfrm>
          <a:prstGeom prst="rect">
            <a:avLst/>
          </a:prstGeom>
          <a:noFill/>
        </p:spPr>
        <p:txBody>
          <a:bodyPr wrap="square" rtlCol="0">
            <a:spAutoFit/>
          </a:bodyPr>
          <a:lstStyle/>
          <a:p>
            <a:pPr algn="ctr"/>
            <a:r>
              <a:rPr lang="en-US" sz="2800"/>
              <a:t>Actor 921 </a:t>
            </a:r>
          </a:p>
        </p:txBody>
      </p:sp>
      <p:sp>
        <p:nvSpPr>
          <p:cNvPr id="9" name="TextBox 8"/>
          <p:cNvSpPr txBox="1"/>
          <p:nvPr/>
        </p:nvSpPr>
        <p:spPr>
          <a:xfrm>
            <a:off x="8240861" y="5760865"/>
            <a:ext cx="3710103" cy="523220"/>
          </a:xfrm>
          <a:prstGeom prst="rect">
            <a:avLst/>
          </a:prstGeom>
          <a:noFill/>
        </p:spPr>
        <p:txBody>
          <a:bodyPr wrap="square" rtlCol="0">
            <a:spAutoFit/>
          </a:bodyPr>
          <a:lstStyle/>
          <a:p>
            <a:pPr algn="ctr"/>
            <a:r>
              <a:rPr lang="en-US" sz="2800"/>
              <a:t>Length and time scaled </a:t>
            </a:r>
          </a:p>
        </p:txBody>
      </p:sp>
      <p:sp>
        <p:nvSpPr>
          <p:cNvPr id="10" name="TextBox 9"/>
          <p:cNvSpPr txBox="1"/>
          <p:nvPr/>
        </p:nvSpPr>
        <p:spPr>
          <a:xfrm>
            <a:off x="4678170" y="5760865"/>
            <a:ext cx="2835657" cy="523220"/>
          </a:xfrm>
          <a:prstGeom prst="rect">
            <a:avLst/>
          </a:prstGeom>
          <a:noFill/>
        </p:spPr>
        <p:txBody>
          <a:bodyPr wrap="square" rtlCol="0">
            <a:spAutoFit/>
          </a:bodyPr>
          <a:lstStyle/>
          <a:p>
            <a:pPr algn="ctr"/>
            <a:r>
              <a:rPr lang="en-US" sz="2800"/>
              <a:t>Length scaled </a:t>
            </a:r>
          </a:p>
        </p:txBody>
      </p:sp>
      <p:sp>
        <p:nvSpPr>
          <p:cNvPr id="6" name="Slide Number Placeholder 5">
            <a:extLst>
              <a:ext uri="{FF2B5EF4-FFF2-40B4-BE49-F238E27FC236}">
                <a16:creationId xmlns="" xmlns:a16="http://schemas.microsoft.com/office/drawing/2014/main" id="{3E2440D2-CA83-43AD-AAF0-495CAE7F31AC}"/>
              </a:ext>
            </a:extLst>
          </p:cNvPr>
          <p:cNvSpPr>
            <a:spLocks noGrp="1"/>
          </p:cNvSpPr>
          <p:nvPr>
            <p:ph type="sldNum" sz="quarter" idx="12"/>
          </p:nvPr>
        </p:nvSpPr>
        <p:spPr>
          <a:xfrm>
            <a:off x="8610600" y="6191758"/>
            <a:ext cx="2743200" cy="365125"/>
          </a:xfrm>
        </p:spPr>
        <p:txBody>
          <a:bodyPr/>
          <a:lstStyle/>
          <a:p>
            <a:fld id="{EE187D0B-F52B-47F2-BA65-6DA35A202230}" type="slidenum">
              <a:rPr lang="en-US" smtClean="0"/>
              <a:t>14</a:t>
            </a:fld>
            <a:endParaRPr lang="en-US"/>
          </a:p>
        </p:txBody>
      </p:sp>
      <p:sp>
        <p:nvSpPr>
          <p:cNvPr id="7" name="Curved Down Arrow 6"/>
          <p:cNvSpPr/>
          <p:nvPr/>
        </p:nvSpPr>
        <p:spPr>
          <a:xfrm flipV="1">
            <a:off x="3100850" y="5326656"/>
            <a:ext cx="1882129" cy="536264"/>
          </a:xfrm>
          <a:prstGeom prst="curvedDownArrow">
            <a:avLst>
              <a:gd name="adj1" fmla="val 25000"/>
              <a:gd name="adj2" fmla="val 66851"/>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12" name="TextBox 11"/>
          <p:cNvSpPr txBox="1"/>
          <p:nvPr/>
        </p:nvSpPr>
        <p:spPr>
          <a:xfrm>
            <a:off x="2031023" y="1358935"/>
            <a:ext cx="4387705" cy="830997"/>
          </a:xfrm>
          <a:prstGeom prst="rect">
            <a:avLst/>
          </a:prstGeom>
          <a:noFill/>
        </p:spPr>
        <p:txBody>
          <a:bodyPr wrap="square" rtlCol="0">
            <a:spAutoFit/>
          </a:bodyPr>
          <a:lstStyle/>
          <a:p>
            <a:r>
              <a:rPr lang="en-US" sz="2400" dirty="0" smtClean="0">
                <a:solidFill>
                  <a:schemeClr val="accent1"/>
                </a:solidFill>
                <a:latin typeface="Cambria Math" charset="0"/>
                <a:ea typeface="Cambria Math" charset="0"/>
                <a:cs typeface="Cambria Math" charset="0"/>
              </a:rPr>
              <a:t>Height of character, limb length, displacement scaled by L </a:t>
            </a:r>
            <a:endParaRPr lang="en-US" sz="2400" i="1" dirty="0">
              <a:solidFill>
                <a:schemeClr val="accent1"/>
              </a:solidFill>
              <a:latin typeface="Cambria Math" charset="0"/>
              <a:ea typeface="Cambria Math" charset="0"/>
              <a:cs typeface="Cambria Math" charset="0"/>
            </a:endParaRPr>
          </a:p>
        </p:txBody>
      </p:sp>
      <p:sp>
        <p:nvSpPr>
          <p:cNvPr id="18" name="Curved Down Arrow 17"/>
          <p:cNvSpPr/>
          <p:nvPr/>
        </p:nvSpPr>
        <p:spPr>
          <a:xfrm flipV="1">
            <a:off x="7036369" y="5263906"/>
            <a:ext cx="1882129" cy="536264"/>
          </a:xfrm>
          <a:prstGeom prst="curvedDownArrow">
            <a:avLst>
              <a:gd name="adj1" fmla="val 25000"/>
              <a:gd name="adj2" fmla="val 66851"/>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mc:AlternateContent xmlns:mc="http://schemas.openxmlformats.org/markup-compatibility/2006" xmlns:a14="http://schemas.microsoft.com/office/drawing/2010/main">
        <mc:Choice Requires="a14">
          <p:sp>
            <p:nvSpPr>
              <p:cNvPr id="13" name="TextBox 12"/>
              <p:cNvSpPr txBox="1"/>
              <p:nvPr/>
            </p:nvSpPr>
            <p:spPr>
              <a:xfrm>
                <a:off x="5636172" y="2807208"/>
                <a:ext cx="435953" cy="3481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ad>
                        <m:radPr>
                          <m:degHide m:val="on"/>
                          <m:ctrlPr>
                            <a:rPr lang="en-US" i="1" smtClean="0">
                              <a:latin typeface="Cambria Math" charset="0"/>
                            </a:rPr>
                          </m:ctrlPr>
                        </m:radPr>
                        <m:deg/>
                        <m:e/>
                      </m:rad>
                    </m:oMath>
                  </m:oMathPara>
                </a14:m>
                <a:endParaRPr lang="en-US" dirty="0"/>
              </a:p>
            </p:txBody>
          </p:sp>
        </mc:Choice>
        <mc:Fallback xmlns="">
          <p:sp>
            <p:nvSpPr>
              <p:cNvPr id="13" name="TextBox 12"/>
              <p:cNvSpPr txBox="1">
                <a:spLocks noRot="1" noChangeAspect="1" noMove="1" noResize="1" noEditPoints="1" noAdjustHandles="1" noChangeArrowheads="1" noChangeShapeType="1" noTextEdit="1"/>
              </p:cNvSpPr>
              <p:nvPr/>
            </p:nvSpPr>
            <p:spPr>
              <a:xfrm>
                <a:off x="5636172" y="2807208"/>
                <a:ext cx="435953" cy="348172"/>
              </a:xfrm>
              <a:prstGeom prst="rect">
                <a:avLst/>
              </a:prstGeom>
              <a:blipFill rotWithShape="0">
                <a:blip r:embed="rId9"/>
                <a:stretch>
                  <a:fillRect l="-7042" t="-66667" b="-385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7129441" y="1441519"/>
                <a:ext cx="2222840" cy="563744"/>
              </a:xfrm>
              <a:prstGeom prst="rect">
                <a:avLst/>
              </a:prstGeom>
              <a:noFill/>
            </p:spPr>
            <p:txBody>
              <a:bodyPr wrap="square" rtlCol="0">
                <a:spAutoFit/>
              </a:bodyPr>
              <a:lstStyle/>
              <a:p>
                <a:r>
                  <a:rPr lang="en-US" sz="2800" dirty="0">
                    <a:solidFill>
                      <a:schemeClr val="accent1"/>
                    </a:solidFill>
                    <a:latin typeface="Cambria Math" charset="0"/>
                    <a:ea typeface="Cambria Math" charset="0"/>
                    <a:cs typeface="Cambria Math" charset="0"/>
                  </a:rPr>
                  <a:t>F</a:t>
                </a:r>
                <a:r>
                  <a:rPr lang="en-US" sz="2800" dirty="0" smtClean="0">
                    <a:solidFill>
                      <a:schemeClr val="accent1"/>
                    </a:solidFill>
                    <a:latin typeface="Cambria Math" charset="0"/>
                    <a:ea typeface="Cambria Math" charset="0"/>
                    <a:cs typeface="Cambria Math" charset="0"/>
                  </a:rPr>
                  <a:t>aster by </a:t>
                </a:r>
                <a14:m>
                  <m:oMath xmlns:m="http://schemas.openxmlformats.org/officeDocument/2006/math">
                    <m:rad>
                      <m:radPr>
                        <m:degHide m:val="on"/>
                        <m:ctrlPr>
                          <a:rPr lang="en-US" sz="2800" i="1" smtClean="0">
                            <a:solidFill>
                              <a:schemeClr val="accent1"/>
                            </a:solidFill>
                            <a:latin typeface="Cambria Math" charset="0"/>
                            <a:ea typeface="Cambria Math" charset="0"/>
                            <a:cs typeface="Cambria Math" charset="0"/>
                          </a:rPr>
                        </m:ctrlPr>
                      </m:radPr>
                      <m:deg/>
                      <m:e>
                        <m:r>
                          <a:rPr lang="en-US" sz="2800" b="0" i="1" smtClean="0">
                            <a:solidFill>
                              <a:schemeClr val="accent1"/>
                            </a:solidFill>
                            <a:latin typeface="Cambria Math" charset="0"/>
                            <a:ea typeface="Cambria Math" charset="0"/>
                            <a:cs typeface="Cambria Math" charset="0"/>
                          </a:rPr>
                          <m:t>𝐿</m:t>
                        </m:r>
                      </m:e>
                    </m:rad>
                  </m:oMath>
                </a14:m>
                <a:endParaRPr lang="en-US" sz="2800" dirty="0">
                  <a:latin typeface="Cambria Math" charset="0"/>
                  <a:ea typeface="Cambria Math" charset="0"/>
                  <a:cs typeface="Cambria Math" charset="0"/>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7129441" y="1441519"/>
                <a:ext cx="2222840" cy="563744"/>
              </a:xfrm>
              <a:prstGeom prst="rect">
                <a:avLst/>
              </a:prstGeom>
              <a:blipFill rotWithShape="0">
                <a:blip r:embed="rId10"/>
                <a:stretch>
                  <a:fillRect l="-5769" t="-4301" b="-27957"/>
                </a:stretch>
              </a:blipFill>
            </p:spPr>
            <p:txBody>
              <a:bodyPr/>
              <a:lstStyle/>
              <a:p>
                <a:r>
                  <a:rPr lang="en-US">
                    <a:noFill/>
                  </a:rPr>
                  <a:t> </a:t>
                </a:r>
              </a:p>
            </p:txBody>
          </p:sp>
        </mc:Fallback>
      </mc:AlternateContent>
      <p:pic>
        <p:nvPicPr>
          <p:cNvPr id="15" name="Adult921_runfast_TCmPI0.mp4"/>
          <p:cNvPicPr>
            <a:picLocks noChangeAspect="1"/>
          </p:cNvPicPr>
          <p:nvPr>
            <a:videoFile r:link="rId2"/>
            <p:extLst>
              <p:ext uri="{DAA4B4D4-6D71-4841-9C94-3DE7FCFB9230}">
                <p14:media xmlns:p14="http://schemas.microsoft.com/office/powerpoint/2010/main" r:embed="rId1"/>
              </p:ext>
            </p:extLst>
          </p:nvPr>
        </p:nvPicPr>
        <p:blipFill>
          <a:blip r:embed="rId11"/>
          <a:stretch>
            <a:fillRect/>
          </a:stretch>
        </p:blipFill>
        <p:spPr>
          <a:xfrm>
            <a:off x="177124" y="2374601"/>
            <a:ext cx="3921370" cy="2941028"/>
          </a:xfrm>
          <a:prstGeom prst="rect">
            <a:avLst/>
          </a:prstGeom>
        </p:spPr>
      </p:pic>
      <p:pic>
        <p:nvPicPr>
          <p:cNvPr id="16" name="Adult921_runfast_space_MTmo9q.mp4"/>
          <p:cNvPicPr>
            <a:picLocks noChangeAspect="1"/>
          </p:cNvPicPr>
          <p:nvPr>
            <a:videoFile r:link="rId4"/>
            <p:extLst>
              <p:ext uri="{DAA4B4D4-6D71-4841-9C94-3DE7FCFB9230}">
                <p14:media xmlns:p14="http://schemas.microsoft.com/office/powerpoint/2010/main" r:embed="rId3"/>
              </p:ext>
            </p:extLst>
          </p:nvPr>
        </p:nvPicPr>
        <p:blipFill>
          <a:blip r:embed="rId12"/>
          <a:stretch>
            <a:fillRect/>
          </a:stretch>
        </p:blipFill>
        <p:spPr>
          <a:xfrm>
            <a:off x="4145306" y="2374601"/>
            <a:ext cx="3921370" cy="2941028"/>
          </a:xfrm>
          <a:prstGeom prst="rect">
            <a:avLst/>
          </a:prstGeom>
        </p:spPr>
      </p:pic>
      <p:pic>
        <p:nvPicPr>
          <p:cNvPr id="17" name="Adult921_runfast_space+time_mCxhhW.mp4"/>
          <p:cNvPicPr>
            <a:picLocks noChangeAspect="1"/>
          </p:cNvPicPr>
          <p:nvPr>
            <a:videoFile r:link="rId6"/>
            <p:extLst>
              <p:ext uri="{DAA4B4D4-6D71-4841-9C94-3DE7FCFB9230}">
                <p14:media xmlns:p14="http://schemas.microsoft.com/office/powerpoint/2010/main" r:embed="rId5"/>
              </p:ext>
            </p:extLst>
          </p:nvPr>
        </p:nvPicPr>
        <p:blipFill>
          <a:blip r:embed="rId12"/>
          <a:stretch>
            <a:fillRect/>
          </a:stretch>
        </p:blipFill>
        <p:spPr>
          <a:xfrm>
            <a:off x="8126434" y="2361411"/>
            <a:ext cx="3938958" cy="2954218"/>
          </a:xfrm>
          <a:prstGeom prst="rect">
            <a:avLst/>
          </a:prstGeom>
        </p:spPr>
      </p:pic>
    </p:spTree>
    <p:extLst>
      <p:ext uri="{BB962C8B-B14F-4D97-AF65-F5344CB8AC3E}">
        <p14:creationId xmlns:p14="http://schemas.microsoft.com/office/powerpoint/2010/main" val="115862256"/>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5266" fill="hold"/>
                                        <p:tgtEl>
                                          <p:spTgt spid="15"/>
                                        </p:tgtEl>
                                      </p:cBhvr>
                                    </p:cmd>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5266" fill="hold"/>
                                        <p:tgtEl>
                                          <p:spTgt spid="16"/>
                                        </p:tgtEl>
                                      </p:cBhvr>
                                    </p:cmd>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4533"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27" restart="whenNotActive" fill="hold" evtFilter="cancelBubble" nodeType="interactiveSeq">
                <p:stCondLst>
                  <p:cond evt="onClick" delay="0">
                    <p:tgtEl>
                      <p:spTgt spid="15"/>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15"/>
                                        </p:tgtEl>
                                      </p:cBhvr>
                                    </p:cmd>
                                  </p:childTnLst>
                                </p:cTn>
                              </p:par>
                            </p:childTnLst>
                          </p:cTn>
                        </p:par>
                      </p:childTnLst>
                    </p:cTn>
                  </p:par>
                </p:childTnLst>
              </p:cTn>
              <p:nextCondLst>
                <p:cond evt="onClick" delay="0">
                  <p:tgtEl>
                    <p:spTgt spid="15"/>
                  </p:tgtEl>
                </p:cond>
              </p:nextCondLst>
            </p:seq>
            <p:video>
              <p:cMediaNode vol="80000">
                <p:cTn id="32" fill="hold" display="0">
                  <p:stCondLst>
                    <p:cond delay="indefinite"/>
                  </p:stCondLst>
                </p:cTn>
                <p:tgtEl>
                  <p:spTgt spid="15"/>
                </p:tgtEl>
              </p:cMediaNode>
            </p:video>
            <p:seq concurrent="1" nextAc="seek">
              <p:cTn id="33" restart="whenNotActive" fill="hold" evtFilter="cancelBubble" nodeType="interactiveSeq">
                <p:stCondLst>
                  <p:cond evt="onClick" delay="0">
                    <p:tgtEl>
                      <p:spTgt spid="16"/>
                    </p:tgtEl>
                  </p:cond>
                </p:stCondLst>
                <p:endSync evt="end" delay="0">
                  <p:rtn val="all"/>
                </p:endSync>
                <p:childTnLst>
                  <p:par>
                    <p:cTn id="34" fill="hold">
                      <p:stCondLst>
                        <p:cond delay="0"/>
                      </p:stCondLst>
                      <p:childTnLst>
                        <p:par>
                          <p:cTn id="35" fill="hold">
                            <p:stCondLst>
                              <p:cond delay="0"/>
                            </p:stCondLst>
                            <p:childTnLst>
                              <p:par>
                                <p:cTn id="36" presetID="2" presetClass="mediacall" presetSubtype="0" fill="hold" nodeType="clickEffect">
                                  <p:stCondLst>
                                    <p:cond delay="0"/>
                                  </p:stCondLst>
                                  <p:childTnLst>
                                    <p:cmd type="call" cmd="togglePause">
                                      <p:cBhvr>
                                        <p:cTn id="37" dur="1" fill="hold"/>
                                        <p:tgtEl>
                                          <p:spTgt spid="16"/>
                                        </p:tgtEl>
                                      </p:cBhvr>
                                    </p:cmd>
                                  </p:childTnLst>
                                </p:cTn>
                              </p:par>
                            </p:childTnLst>
                          </p:cTn>
                        </p:par>
                      </p:childTnLst>
                    </p:cTn>
                  </p:par>
                </p:childTnLst>
              </p:cTn>
              <p:nextCondLst>
                <p:cond evt="onClick" delay="0">
                  <p:tgtEl>
                    <p:spTgt spid="16"/>
                  </p:tgtEl>
                </p:cond>
              </p:nextCondLst>
            </p:seq>
            <p:video>
              <p:cMediaNode vol="80000">
                <p:cTn id="38" fill="hold" display="0">
                  <p:stCondLst>
                    <p:cond delay="indefinite"/>
                  </p:stCondLst>
                </p:cTn>
                <p:tgtEl>
                  <p:spTgt spid="16"/>
                </p:tgtEl>
              </p:cMediaNode>
            </p:video>
            <p:seq concurrent="1" nextAc="seek">
              <p:cTn id="39" restart="whenNotActive" fill="hold" evtFilter="cancelBubble" nodeType="interactiveSeq">
                <p:stCondLst>
                  <p:cond evt="onClick" delay="0">
                    <p:tgtEl>
                      <p:spTgt spid="17"/>
                    </p:tgtEl>
                  </p:cond>
                </p:stCondLst>
                <p:endSync evt="end" delay="0">
                  <p:rtn val="all"/>
                </p:endSync>
                <p:childTnLst>
                  <p:par>
                    <p:cTn id="40" fill="hold">
                      <p:stCondLst>
                        <p:cond delay="0"/>
                      </p:stCondLst>
                      <p:childTnLst>
                        <p:par>
                          <p:cTn id="41" fill="hold">
                            <p:stCondLst>
                              <p:cond delay="0"/>
                            </p:stCondLst>
                            <p:childTnLst>
                              <p:par>
                                <p:cTn id="42" presetID="2" presetClass="mediacall" presetSubtype="0" fill="hold" nodeType="clickEffect">
                                  <p:stCondLst>
                                    <p:cond delay="0"/>
                                  </p:stCondLst>
                                  <p:childTnLst>
                                    <p:cmd type="call" cmd="togglePause">
                                      <p:cBhvr>
                                        <p:cTn id="43" dur="1" fill="hold"/>
                                        <p:tgtEl>
                                          <p:spTgt spid="17"/>
                                        </p:tgtEl>
                                      </p:cBhvr>
                                    </p:cmd>
                                  </p:childTnLst>
                                </p:cTn>
                              </p:par>
                            </p:childTnLst>
                          </p:cTn>
                        </p:par>
                      </p:childTnLst>
                    </p:cTn>
                  </p:par>
                </p:childTnLst>
              </p:cTn>
              <p:nextCondLst>
                <p:cond evt="onClick" delay="0">
                  <p:tgtEl>
                    <p:spTgt spid="17"/>
                  </p:tgtEl>
                </p:cond>
              </p:nextCondLst>
            </p:seq>
            <p:video>
              <p:cMediaNode vol="80000">
                <p:cTn id="44" fill="hold" display="0">
                  <p:stCondLst>
                    <p:cond delay="indefinite"/>
                  </p:stCondLst>
                </p:cTn>
                <p:tgtEl>
                  <p:spTgt spid="17"/>
                </p:tgtEl>
              </p:cMediaNode>
            </p:video>
          </p:childTnLst>
        </p:cTn>
      </p:par>
    </p:tnLst>
    <p:bldLst>
      <p:bldP spid="7" grpId="0" animBg="1"/>
      <p:bldP spid="12" grpId="0"/>
      <p:bldP spid="18" grpId="0" animBg="1"/>
      <p:bldP spid="14" grpId="0"/>
    </p:bldLst>
  </p:timing>
  <p:extLst mod="1">
    <p:ext uri="{E180D4A7-C9FB-4DFB-919C-405C955672EB}">
      <p14:showEvtLst xmlns:p14="http://schemas.microsoft.com/office/powerpoint/2010/main">
        <p14:playEvt time="29" objId="3"/>
        <p14:playEvt time="5296" objId="5"/>
        <p14:stopEvt time="5338" objId="3"/>
        <p14:playEvt time="10562" objId="4"/>
        <p14:stopEvt time="10616" objId="5"/>
        <p14:stopEvt time="15097" objId="4"/>
      </p14:showEvtLst>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561" y="389264"/>
            <a:ext cx="11598876" cy="646331"/>
          </a:xfrm>
          <a:prstGeom prst="rect">
            <a:avLst/>
          </a:prstGeom>
          <a:noFill/>
        </p:spPr>
        <p:txBody>
          <a:bodyPr wrap="square" rtlCol="0" anchor="t">
            <a:spAutoFit/>
          </a:bodyPr>
          <a:lstStyle/>
          <a:p>
            <a:pPr algn="ctr"/>
            <a:r>
              <a:rPr lang="en-US" sz="3600" dirty="0"/>
              <a:t>Run Fast (showing dynamic scaling procedure)</a:t>
            </a:r>
          </a:p>
        </p:txBody>
      </p:sp>
      <p:sp>
        <p:nvSpPr>
          <p:cNvPr id="8" name="TextBox 7"/>
          <p:cNvSpPr txBox="1"/>
          <p:nvPr/>
        </p:nvSpPr>
        <p:spPr>
          <a:xfrm>
            <a:off x="1063078" y="5742577"/>
            <a:ext cx="1935892" cy="523220"/>
          </a:xfrm>
          <a:prstGeom prst="rect">
            <a:avLst/>
          </a:prstGeom>
          <a:noFill/>
        </p:spPr>
        <p:txBody>
          <a:bodyPr wrap="square" rtlCol="0">
            <a:spAutoFit/>
          </a:bodyPr>
          <a:lstStyle/>
          <a:p>
            <a:pPr algn="ctr"/>
            <a:r>
              <a:rPr lang="en-US" sz="2800"/>
              <a:t>Actor 921 </a:t>
            </a:r>
          </a:p>
        </p:txBody>
      </p:sp>
      <p:sp>
        <p:nvSpPr>
          <p:cNvPr id="9" name="TextBox 8"/>
          <p:cNvSpPr txBox="1"/>
          <p:nvPr/>
        </p:nvSpPr>
        <p:spPr>
          <a:xfrm>
            <a:off x="8240861" y="5742577"/>
            <a:ext cx="3710103" cy="523220"/>
          </a:xfrm>
          <a:prstGeom prst="rect">
            <a:avLst/>
          </a:prstGeom>
          <a:noFill/>
        </p:spPr>
        <p:txBody>
          <a:bodyPr wrap="square" rtlCol="0">
            <a:spAutoFit/>
          </a:bodyPr>
          <a:lstStyle/>
          <a:p>
            <a:pPr algn="ctr"/>
            <a:r>
              <a:rPr lang="en-US" sz="2800"/>
              <a:t>Length and time scaled </a:t>
            </a:r>
          </a:p>
        </p:txBody>
      </p:sp>
      <p:sp>
        <p:nvSpPr>
          <p:cNvPr id="10" name="TextBox 9"/>
          <p:cNvSpPr txBox="1"/>
          <p:nvPr/>
        </p:nvSpPr>
        <p:spPr>
          <a:xfrm>
            <a:off x="4678170" y="5742577"/>
            <a:ext cx="2835657" cy="523220"/>
          </a:xfrm>
          <a:prstGeom prst="rect">
            <a:avLst/>
          </a:prstGeom>
          <a:noFill/>
        </p:spPr>
        <p:txBody>
          <a:bodyPr wrap="square" rtlCol="0">
            <a:spAutoFit/>
          </a:bodyPr>
          <a:lstStyle/>
          <a:p>
            <a:pPr algn="ctr"/>
            <a:r>
              <a:rPr lang="en-US" sz="2800"/>
              <a:t>Length scaled </a:t>
            </a:r>
          </a:p>
        </p:txBody>
      </p:sp>
      <p:sp>
        <p:nvSpPr>
          <p:cNvPr id="6" name="Slide Number Placeholder 5">
            <a:extLst>
              <a:ext uri="{FF2B5EF4-FFF2-40B4-BE49-F238E27FC236}">
                <a16:creationId xmlns="" xmlns:a16="http://schemas.microsoft.com/office/drawing/2014/main" id="{3AC69D43-69CE-4EA5-A3BE-BAC7B7CBB9D4}"/>
              </a:ext>
            </a:extLst>
          </p:cNvPr>
          <p:cNvSpPr>
            <a:spLocks noGrp="1"/>
          </p:cNvSpPr>
          <p:nvPr>
            <p:ph type="sldNum" sz="quarter" idx="12"/>
          </p:nvPr>
        </p:nvSpPr>
        <p:spPr>
          <a:xfrm>
            <a:off x="8610600" y="6173470"/>
            <a:ext cx="2743200" cy="365125"/>
          </a:xfrm>
        </p:spPr>
        <p:txBody>
          <a:bodyPr/>
          <a:lstStyle/>
          <a:p>
            <a:fld id="{EE187D0B-F52B-47F2-BA65-6DA35A202230}" type="slidenum">
              <a:rPr lang="en-US" smtClean="0"/>
              <a:t>15</a:t>
            </a:fld>
            <a:endParaRPr lang="en-US"/>
          </a:p>
        </p:txBody>
      </p:sp>
      <p:pic>
        <p:nvPicPr>
          <p:cNvPr id="11" name="Adult921_runfast_TCmPI0.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9"/>
          <a:stretch>
            <a:fillRect/>
          </a:stretch>
        </p:blipFill>
        <p:spPr>
          <a:xfrm>
            <a:off x="171140" y="2328989"/>
            <a:ext cx="3938956" cy="2954218"/>
          </a:xfrm>
          <a:prstGeom prst="rect">
            <a:avLst/>
          </a:prstGeom>
        </p:spPr>
      </p:pic>
      <p:pic>
        <p:nvPicPr>
          <p:cNvPr id="12" name="Adult921_runfast_space_MTmo9q.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10"/>
          <a:stretch>
            <a:fillRect/>
          </a:stretch>
        </p:blipFill>
        <p:spPr>
          <a:xfrm>
            <a:off x="4140319" y="2328989"/>
            <a:ext cx="3938957" cy="2954218"/>
          </a:xfrm>
          <a:prstGeom prst="rect">
            <a:avLst/>
          </a:prstGeom>
          <a:noFill/>
        </p:spPr>
      </p:pic>
      <p:pic>
        <p:nvPicPr>
          <p:cNvPr id="13" name="Adult921_runfast_space+time_mCxhhW.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a:blip r:embed="rId10"/>
          <a:stretch>
            <a:fillRect/>
          </a:stretch>
        </p:blipFill>
        <p:spPr>
          <a:xfrm>
            <a:off x="8090575" y="2328989"/>
            <a:ext cx="3938958" cy="2954218"/>
          </a:xfrm>
          <a:prstGeom prst="rect">
            <a:avLst/>
          </a:prstGeom>
        </p:spPr>
      </p:pic>
      <p:sp>
        <p:nvSpPr>
          <p:cNvPr id="18" name="TextBox 17"/>
          <p:cNvSpPr txBox="1"/>
          <p:nvPr/>
        </p:nvSpPr>
        <p:spPr>
          <a:xfrm>
            <a:off x="2031023" y="1358935"/>
            <a:ext cx="4387705" cy="830997"/>
          </a:xfrm>
          <a:prstGeom prst="rect">
            <a:avLst/>
          </a:prstGeom>
          <a:noFill/>
        </p:spPr>
        <p:txBody>
          <a:bodyPr wrap="square" rtlCol="0">
            <a:spAutoFit/>
          </a:bodyPr>
          <a:lstStyle/>
          <a:p>
            <a:r>
              <a:rPr lang="en-US" sz="2400" dirty="0" smtClean="0">
                <a:solidFill>
                  <a:schemeClr val="accent1"/>
                </a:solidFill>
                <a:latin typeface="Cambria Math" charset="0"/>
                <a:ea typeface="Cambria Math" charset="0"/>
                <a:cs typeface="Cambria Math" charset="0"/>
              </a:rPr>
              <a:t>Height of character, limb length, displacement scaled by L </a:t>
            </a:r>
            <a:endParaRPr lang="en-US" sz="2400" i="1" dirty="0">
              <a:solidFill>
                <a:schemeClr val="accent1"/>
              </a:solidFill>
              <a:latin typeface="Cambria Math" charset="0"/>
              <a:ea typeface="Cambria Math" charset="0"/>
              <a:cs typeface="Cambria Math" charset="0"/>
            </a:endParaRPr>
          </a:p>
        </p:txBody>
      </p:sp>
      <mc:AlternateContent xmlns:mc="http://schemas.openxmlformats.org/markup-compatibility/2006" xmlns:a14="http://schemas.microsoft.com/office/drawing/2010/main">
        <mc:Choice Requires="a14">
          <p:sp>
            <p:nvSpPr>
              <p:cNvPr id="19" name="TextBox 18"/>
              <p:cNvSpPr txBox="1"/>
              <p:nvPr/>
            </p:nvSpPr>
            <p:spPr>
              <a:xfrm>
                <a:off x="7129441" y="1441519"/>
                <a:ext cx="2222840" cy="563744"/>
              </a:xfrm>
              <a:prstGeom prst="rect">
                <a:avLst/>
              </a:prstGeom>
              <a:noFill/>
            </p:spPr>
            <p:txBody>
              <a:bodyPr wrap="square" rtlCol="0">
                <a:spAutoFit/>
              </a:bodyPr>
              <a:lstStyle/>
              <a:p>
                <a:r>
                  <a:rPr lang="en-US" sz="2800" dirty="0">
                    <a:solidFill>
                      <a:schemeClr val="accent1"/>
                    </a:solidFill>
                    <a:latin typeface="Cambria Math" charset="0"/>
                    <a:ea typeface="Cambria Math" charset="0"/>
                    <a:cs typeface="Cambria Math" charset="0"/>
                  </a:rPr>
                  <a:t>F</a:t>
                </a:r>
                <a:r>
                  <a:rPr lang="en-US" sz="2800" dirty="0" smtClean="0">
                    <a:solidFill>
                      <a:schemeClr val="accent1"/>
                    </a:solidFill>
                    <a:latin typeface="Cambria Math" charset="0"/>
                    <a:ea typeface="Cambria Math" charset="0"/>
                    <a:cs typeface="Cambria Math" charset="0"/>
                  </a:rPr>
                  <a:t>aster by </a:t>
                </a:r>
                <a14:m>
                  <m:oMath xmlns:m="http://schemas.openxmlformats.org/officeDocument/2006/math">
                    <m:rad>
                      <m:radPr>
                        <m:degHide m:val="on"/>
                        <m:ctrlPr>
                          <a:rPr lang="en-US" sz="2800" i="1" smtClean="0">
                            <a:solidFill>
                              <a:schemeClr val="accent1"/>
                            </a:solidFill>
                            <a:latin typeface="Cambria Math" charset="0"/>
                            <a:ea typeface="Cambria Math" charset="0"/>
                            <a:cs typeface="Cambria Math" charset="0"/>
                          </a:rPr>
                        </m:ctrlPr>
                      </m:radPr>
                      <m:deg/>
                      <m:e>
                        <m:r>
                          <a:rPr lang="en-US" sz="2800" b="0" i="1" smtClean="0">
                            <a:solidFill>
                              <a:schemeClr val="accent1"/>
                            </a:solidFill>
                            <a:latin typeface="Cambria Math" charset="0"/>
                            <a:ea typeface="Cambria Math" charset="0"/>
                            <a:cs typeface="Cambria Math" charset="0"/>
                          </a:rPr>
                          <m:t>𝐿</m:t>
                        </m:r>
                      </m:e>
                    </m:rad>
                  </m:oMath>
                </a14:m>
                <a:endParaRPr lang="en-US" sz="2800" dirty="0">
                  <a:latin typeface="Cambria Math" charset="0"/>
                  <a:ea typeface="Cambria Math" charset="0"/>
                  <a:cs typeface="Cambria Math" charset="0"/>
                </a:endParaRPr>
              </a:p>
            </p:txBody>
          </p:sp>
        </mc:Choice>
        <mc:Fallback xmlns="">
          <p:sp>
            <p:nvSpPr>
              <p:cNvPr id="19" name="TextBox 18"/>
              <p:cNvSpPr txBox="1">
                <a:spLocks noRot="1" noChangeAspect="1" noMove="1" noResize="1" noEditPoints="1" noAdjustHandles="1" noChangeArrowheads="1" noChangeShapeType="1" noTextEdit="1"/>
              </p:cNvSpPr>
              <p:nvPr/>
            </p:nvSpPr>
            <p:spPr>
              <a:xfrm>
                <a:off x="7129441" y="1441519"/>
                <a:ext cx="2222840" cy="563744"/>
              </a:xfrm>
              <a:prstGeom prst="rect">
                <a:avLst/>
              </a:prstGeom>
              <a:blipFill rotWithShape="0">
                <a:blip r:embed="rId11"/>
                <a:stretch>
                  <a:fillRect l="-5769" t="-4301" b="-27957"/>
                </a:stretch>
              </a:blipFill>
            </p:spPr>
            <p:txBody>
              <a:bodyPr/>
              <a:lstStyle/>
              <a:p>
                <a:r>
                  <a:rPr lang="en-US">
                    <a:noFill/>
                  </a:rPr>
                  <a:t> </a:t>
                </a:r>
              </a:p>
            </p:txBody>
          </p:sp>
        </mc:Fallback>
      </mc:AlternateContent>
      <p:sp>
        <p:nvSpPr>
          <p:cNvPr id="20" name="Curved Down Arrow 19"/>
          <p:cNvSpPr/>
          <p:nvPr/>
        </p:nvSpPr>
        <p:spPr>
          <a:xfrm flipV="1">
            <a:off x="3100850" y="5326656"/>
            <a:ext cx="1882129" cy="536264"/>
          </a:xfrm>
          <a:prstGeom prst="curvedDownArrow">
            <a:avLst>
              <a:gd name="adj1" fmla="val 25000"/>
              <a:gd name="adj2" fmla="val 66851"/>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
        <p:nvSpPr>
          <p:cNvPr id="21" name="Curved Down Arrow 20"/>
          <p:cNvSpPr/>
          <p:nvPr/>
        </p:nvSpPr>
        <p:spPr>
          <a:xfrm flipV="1">
            <a:off x="7036369" y="5263906"/>
            <a:ext cx="1882129" cy="536264"/>
          </a:xfrm>
          <a:prstGeom prst="curvedDownArrow">
            <a:avLst>
              <a:gd name="adj1" fmla="val 25000"/>
              <a:gd name="adj2" fmla="val 66851"/>
              <a:gd name="adj3" fmla="val 25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w="0"/>
              <a:solidFill>
                <a:schemeClr val="accent1"/>
              </a:solidFill>
              <a:effectLst>
                <a:outerShdw blurRad="38100" dist="25400" dir="5400000" algn="ctr" rotWithShape="0">
                  <a:srgbClr val="6E747A">
                    <a:alpha val="43000"/>
                  </a:srgbClr>
                </a:outerShdw>
              </a:effectLst>
            </a:endParaRPr>
          </a:p>
        </p:txBody>
      </p:sp>
    </p:spTree>
    <p:extLst>
      <p:ext uri="{BB962C8B-B14F-4D97-AF65-F5344CB8AC3E}">
        <p14:creationId xmlns:p14="http://schemas.microsoft.com/office/powerpoint/2010/main" val="255194939"/>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66" fill="hold"/>
                                        <p:tgtEl>
                                          <p:spTgt spid="11"/>
                                        </p:tgtEl>
                                      </p:cBhvr>
                                    </p:cmd>
                                  </p:childTnLst>
                                </p:cTn>
                              </p:par>
                              <p:par>
                                <p:cTn id="7" presetID="1" presetClass="mediacall" presetSubtype="0" fill="hold" nodeType="withEffect">
                                  <p:stCondLst>
                                    <p:cond delay="0"/>
                                  </p:stCondLst>
                                  <p:childTnLst>
                                    <p:cmd type="call" cmd="playFrom(0.0)">
                                      <p:cBhvr>
                                        <p:cTn id="8" dur="5266" fill="hold"/>
                                        <p:tgtEl>
                                          <p:spTgt spid="12"/>
                                        </p:tgtEl>
                                      </p:cBhvr>
                                    </p:cmd>
                                  </p:childTnLst>
                                </p:cTn>
                              </p:par>
                              <p:par>
                                <p:cTn id="9" presetID="1" presetClass="mediacall" presetSubtype="0" fill="hold" nodeType="withEffect">
                                  <p:stCondLst>
                                    <p:cond delay="0"/>
                                  </p:stCondLst>
                                  <p:childTnLst>
                                    <p:cmd type="call" cmd="playFrom(0.0)">
                                      <p:cBhvr>
                                        <p:cTn id="10" dur="453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11"/>
                </p:tgtEl>
              </p:cMediaNode>
            </p:video>
            <p:seq concurrent="1" nextAc="seek">
              <p:cTn id="12" restart="whenNotActive" fill="hold" evtFilter="cancelBubble" nodeType="interactiveSeq">
                <p:stCondLst>
                  <p:cond evt="onClick" delay="0">
                    <p:tgtEl>
                      <p:spTgt spid="12"/>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12"/>
                                        </p:tgtEl>
                                      </p:cBhvr>
                                    </p:cmd>
                                  </p:childTnLst>
                                </p:cTn>
                              </p:par>
                            </p:childTnLst>
                          </p:cTn>
                        </p:par>
                      </p:childTnLst>
                    </p:cTn>
                  </p:par>
                </p:childTnLst>
              </p:cTn>
              <p:nextCondLst>
                <p:cond evt="onClick" delay="0">
                  <p:tgtEl>
                    <p:spTgt spid="12"/>
                  </p:tgtEl>
                </p:cond>
              </p:nextCondLst>
            </p:seq>
            <p:video>
              <p:cMediaNode vol="80000">
                <p:cTn id="17" fill="hold" display="0">
                  <p:stCondLst>
                    <p:cond delay="indefinite"/>
                  </p:stCondLst>
                </p:cTn>
                <p:tgtEl>
                  <p:spTgt spid="12"/>
                </p:tgtEl>
              </p:cMediaNode>
            </p:video>
            <p:seq concurrent="1" nextAc="seek">
              <p:cTn id="18" restart="whenNotActive" fill="hold" evtFilter="cancelBubble" nodeType="interactiveSeq">
                <p:stCondLst>
                  <p:cond evt="onClick" delay="0">
                    <p:tgtEl>
                      <p:spTgt spid="13"/>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13"/>
                                        </p:tgtEl>
                                      </p:cBhvr>
                                    </p:cmd>
                                  </p:childTnLst>
                                </p:cTn>
                              </p:par>
                            </p:childTnLst>
                          </p:cTn>
                        </p:par>
                      </p:childTnLst>
                    </p:cTn>
                  </p:par>
                </p:childTnLst>
              </p:cTn>
              <p:nextCondLst>
                <p:cond evt="onClick" delay="0">
                  <p:tgtEl>
                    <p:spTgt spid="13"/>
                  </p:tgtEl>
                </p:cond>
              </p:nextCondLst>
            </p:seq>
            <p:video>
              <p:cMediaNode vol="80000">
                <p:cTn id="23" fill="hold" display="0">
                  <p:stCondLst>
                    <p:cond delay="indefinite"/>
                  </p:stCondLst>
                </p:cTn>
                <p:tgtEl>
                  <p:spTgt spid="13"/>
                </p:tgtEl>
              </p:cMediaNode>
            </p:video>
          </p:childTnLst>
        </p:cTn>
      </p:par>
    </p:tnLst>
  </p:timing>
  <p:extLst mod="1">
    <p:ext uri="{E180D4A7-C9FB-4DFB-919C-405C955672EB}">
      <p14:showEvtLst xmlns:p14="http://schemas.microsoft.com/office/powerpoint/2010/main">
        <p14:playEvt time="29" objId="3"/>
        <p14:playEvt time="5296" objId="5"/>
        <p14:stopEvt time="5338" objId="3"/>
        <p14:playEvt time="10562" objId="4"/>
        <p14:stopEvt time="10616" objId="5"/>
        <p14:stopEvt time="15097" objId="4"/>
      </p14:showEvtLst>
    </p:ext>
  </p:extLst>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0" name="TextBox 19"/>
          <p:cNvSpPr txBox="1"/>
          <p:nvPr/>
        </p:nvSpPr>
        <p:spPr>
          <a:xfrm>
            <a:off x="8016909" y="5805713"/>
            <a:ext cx="7605767" cy="369332"/>
          </a:xfrm>
          <a:prstGeom prst="rect">
            <a:avLst/>
          </a:prstGeom>
          <a:noFill/>
        </p:spPr>
        <p:txBody>
          <a:bodyPr wrap="square" rtlCol="0">
            <a:spAutoFit/>
          </a:bodyPr>
          <a:lstStyle/>
          <a:p>
            <a:r>
              <a:rPr lang="en-US" dirty="0"/>
              <a:t>1       2         3         4        5        6       7</a:t>
            </a:r>
          </a:p>
        </p:txBody>
      </p:sp>
      <p:sp>
        <p:nvSpPr>
          <p:cNvPr id="2" name="Title 1"/>
          <p:cNvSpPr>
            <a:spLocks noGrp="1"/>
          </p:cNvSpPr>
          <p:nvPr>
            <p:ph type="ctrTitle"/>
          </p:nvPr>
        </p:nvSpPr>
        <p:spPr>
          <a:xfrm>
            <a:off x="4327635" y="210063"/>
            <a:ext cx="9144000" cy="1667905"/>
          </a:xfrm>
        </p:spPr>
        <p:txBody>
          <a:bodyPr>
            <a:normAutofit fontScale="90000"/>
          </a:bodyPr>
          <a:lstStyle/>
          <a:p>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b="1" dirty="0"/>
              <a:t/>
            </a:r>
            <a:br>
              <a:rPr lang="en-US" b="1" dirty="0"/>
            </a:br>
            <a:r>
              <a:rPr lang="en-US" sz="3100" b="1" dirty="0">
                <a:latin typeface="+mn-lt"/>
              </a:rPr>
              <a:t>Online Experiment</a:t>
            </a:r>
            <a:r>
              <a:rPr lang="en-US" b="1" dirty="0"/>
              <a:t/>
            </a:r>
            <a:br>
              <a:rPr lang="en-US" b="1" dirty="0"/>
            </a:br>
            <a:endParaRPr lang="en-US" dirty="0"/>
          </a:p>
        </p:txBody>
      </p:sp>
      <p:sp>
        <p:nvSpPr>
          <p:cNvPr id="3" name="Subtitle 2"/>
          <p:cNvSpPr>
            <a:spLocks noGrp="1"/>
          </p:cNvSpPr>
          <p:nvPr>
            <p:ph type="subTitle" idx="1"/>
          </p:nvPr>
        </p:nvSpPr>
        <p:spPr>
          <a:xfrm>
            <a:off x="1540328" y="2728217"/>
            <a:ext cx="9144000" cy="1655762"/>
          </a:xfrm>
        </p:spPr>
        <p:txBody>
          <a:bodyPr/>
          <a:lstStyle/>
          <a:p>
            <a:endParaRPr lang="en-US"/>
          </a:p>
          <a:p>
            <a:endParaRPr lang="en-US"/>
          </a:p>
          <a:p>
            <a:endParaRPr lang="en-US"/>
          </a:p>
          <a:p>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40755" y="1096463"/>
            <a:ext cx="2319648" cy="2664233"/>
          </a:xfrm>
          <a:prstGeom prst="rect">
            <a:avLst/>
          </a:prstGeom>
        </p:spPr>
      </p:pic>
      <p:sp>
        <p:nvSpPr>
          <p:cNvPr id="7" name="TextBox 6"/>
          <p:cNvSpPr txBox="1"/>
          <p:nvPr/>
        </p:nvSpPr>
        <p:spPr>
          <a:xfrm>
            <a:off x="6473268" y="3684365"/>
            <a:ext cx="5840627" cy="1200329"/>
          </a:xfrm>
          <a:prstGeom prst="rect">
            <a:avLst/>
          </a:prstGeom>
          <a:noFill/>
        </p:spPr>
        <p:txBody>
          <a:bodyPr wrap="square" rtlCol="0">
            <a:spAutoFit/>
          </a:bodyPr>
          <a:lstStyle/>
          <a:p>
            <a:r>
              <a:rPr lang="en-US" dirty="0"/>
              <a:t>Does this motion belong to a Child or an Adult?</a:t>
            </a:r>
          </a:p>
          <a:p>
            <a:r>
              <a:rPr lang="en-US" dirty="0"/>
              <a:t>         Child</a:t>
            </a:r>
          </a:p>
          <a:p>
            <a:r>
              <a:rPr lang="en-US" dirty="0"/>
              <a:t>         Adult</a:t>
            </a:r>
          </a:p>
          <a:p>
            <a:r>
              <a:rPr lang="en-US" dirty="0"/>
              <a:t>What is the action being performed?</a:t>
            </a:r>
          </a:p>
        </p:txBody>
      </p:sp>
      <p:sp>
        <p:nvSpPr>
          <p:cNvPr id="8" name="Oval 7"/>
          <p:cNvSpPr/>
          <p:nvPr/>
        </p:nvSpPr>
        <p:spPr>
          <a:xfrm>
            <a:off x="6794543" y="4112714"/>
            <a:ext cx="90617" cy="9061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6794542" y="4354090"/>
            <a:ext cx="90617" cy="9061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6794542" y="4920532"/>
            <a:ext cx="2825579" cy="227342"/>
          </a:xfrm>
          <a:prstGeom prst="rect">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6473268" y="5229215"/>
            <a:ext cx="5144396" cy="923330"/>
          </a:xfrm>
          <a:prstGeom prst="rect">
            <a:avLst/>
          </a:prstGeom>
          <a:noFill/>
        </p:spPr>
        <p:txBody>
          <a:bodyPr wrap="square" rtlCol="0">
            <a:spAutoFit/>
          </a:bodyPr>
          <a:lstStyle/>
          <a:p>
            <a:r>
              <a:rPr lang="en-US" dirty="0" smtClean="0"/>
              <a:t>Indicate </a:t>
            </a:r>
            <a:r>
              <a:rPr lang="en-US" dirty="0"/>
              <a:t>your confidence level in the answer on a scale of 1 (Really not confident) to 7 (Really confident).</a:t>
            </a:r>
          </a:p>
        </p:txBody>
      </p:sp>
      <p:sp>
        <p:nvSpPr>
          <p:cNvPr id="13" name="Oval 12"/>
          <p:cNvSpPr/>
          <p:nvPr/>
        </p:nvSpPr>
        <p:spPr>
          <a:xfrm>
            <a:off x="11129386" y="5933332"/>
            <a:ext cx="90617" cy="9061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7853118" y="5953890"/>
            <a:ext cx="90617" cy="9061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8421144" y="5953886"/>
            <a:ext cx="90617" cy="9061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10569989" y="5934822"/>
            <a:ext cx="90617" cy="9061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p:cNvSpPr/>
          <p:nvPr/>
        </p:nvSpPr>
        <p:spPr>
          <a:xfrm>
            <a:off x="10046001" y="5950947"/>
            <a:ext cx="90617" cy="9061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p:cNvSpPr/>
          <p:nvPr/>
        </p:nvSpPr>
        <p:spPr>
          <a:xfrm>
            <a:off x="8975317" y="5953883"/>
            <a:ext cx="90617" cy="9061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9529504" y="5937092"/>
            <a:ext cx="90617" cy="90617"/>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p:cNvSpPr txBox="1"/>
          <p:nvPr/>
        </p:nvSpPr>
        <p:spPr>
          <a:xfrm>
            <a:off x="422390" y="1751662"/>
            <a:ext cx="5748673" cy="5386090"/>
          </a:xfrm>
          <a:prstGeom prst="rect">
            <a:avLst/>
          </a:prstGeom>
          <a:noFill/>
        </p:spPr>
        <p:txBody>
          <a:bodyPr wrap="square" rtlCol="0">
            <a:spAutoFit/>
          </a:bodyPr>
          <a:lstStyle/>
          <a:p>
            <a:pPr marL="457200" indent="-457200">
              <a:buFont typeface="Arial" charset="0"/>
              <a:buChar char="•"/>
            </a:pPr>
            <a:r>
              <a:rPr lang="en-US" sz="2800" dirty="0"/>
              <a:t>A</a:t>
            </a:r>
            <a:r>
              <a:rPr lang="en-US" sz="2800" dirty="0" smtClean="0"/>
              <a:t>ctor Type: Adult, Child, Dynamically </a:t>
            </a:r>
            <a:r>
              <a:rPr lang="en-US" sz="2800" dirty="0"/>
              <a:t>S</a:t>
            </a:r>
            <a:r>
              <a:rPr lang="en-US" sz="2800" dirty="0" smtClean="0"/>
              <a:t>caled (DS) adult.</a:t>
            </a:r>
          </a:p>
          <a:p>
            <a:pPr marL="457200" indent="-457200">
              <a:buFont typeface="Arial" charset="0"/>
              <a:buChar char="•"/>
            </a:pPr>
            <a:r>
              <a:rPr lang="en-US" sz="2800" dirty="0" smtClean="0"/>
              <a:t>Four actors per actor type.</a:t>
            </a:r>
          </a:p>
          <a:p>
            <a:pPr marL="457200" indent="-457200">
              <a:buFont typeface="Arial" charset="0"/>
              <a:buChar char="•"/>
            </a:pPr>
            <a:r>
              <a:rPr lang="en-US" sz="2800" dirty="0" smtClean="0"/>
              <a:t>Action: Walk</a:t>
            </a:r>
            <a:r>
              <a:rPr lang="en-US" sz="2800" dirty="0"/>
              <a:t>, </a:t>
            </a:r>
            <a:r>
              <a:rPr lang="en-US" sz="2800" dirty="0" smtClean="0"/>
              <a:t>Wave</a:t>
            </a:r>
            <a:r>
              <a:rPr lang="en-US" sz="2800" dirty="0"/>
              <a:t>, </a:t>
            </a:r>
            <a:r>
              <a:rPr lang="en-US" sz="2800" dirty="0" smtClean="0"/>
              <a:t>Fly Like </a:t>
            </a:r>
            <a:r>
              <a:rPr lang="en-US" sz="2800" dirty="0"/>
              <a:t>a </a:t>
            </a:r>
            <a:r>
              <a:rPr lang="en-US" sz="2800" dirty="0" smtClean="0"/>
              <a:t>Bird</a:t>
            </a:r>
            <a:r>
              <a:rPr lang="en-US" sz="2800" dirty="0"/>
              <a:t>, </a:t>
            </a:r>
            <a:r>
              <a:rPr lang="en-US" sz="2800" dirty="0" smtClean="0"/>
              <a:t>Jump </a:t>
            </a:r>
            <a:r>
              <a:rPr lang="en-US" sz="2800" dirty="0"/>
              <a:t>H</a:t>
            </a:r>
            <a:r>
              <a:rPr lang="en-US" sz="2800" dirty="0" smtClean="0"/>
              <a:t>igh, </a:t>
            </a:r>
            <a:r>
              <a:rPr lang="en-US" sz="2800" dirty="0"/>
              <a:t>R</a:t>
            </a:r>
            <a:r>
              <a:rPr lang="en-US" sz="2800" dirty="0" smtClean="0"/>
              <a:t>un Fast, Jumping Jacks</a:t>
            </a:r>
            <a:r>
              <a:rPr lang="en-US" sz="2800" dirty="0"/>
              <a:t>.</a:t>
            </a:r>
          </a:p>
          <a:p>
            <a:pPr marL="457200" indent="-457200">
              <a:buFont typeface="Arial" charset="0"/>
              <a:buChar char="•"/>
            </a:pPr>
            <a:r>
              <a:rPr lang="en-US" sz="2800" dirty="0" smtClean="0"/>
              <a:t>3*4*6=72 videos in total</a:t>
            </a:r>
          </a:p>
          <a:p>
            <a:pPr marL="457200" indent="-457200">
              <a:buFont typeface="Arial" charset="0"/>
              <a:buChar char="•"/>
            </a:pPr>
            <a:r>
              <a:rPr lang="en-US" sz="2800" dirty="0" smtClean="0"/>
              <a:t>Order of videos randomized</a:t>
            </a:r>
          </a:p>
          <a:p>
            <a:pPr marL="457200" indent="-457200">
              <a:buFont typeface="Arial" charset="0"/>
              <a:buChar char="•"/>
            </a:pPr>
            <a:r>
              <a:rPr lang="en-US" sz="2800" dirty="0"/>
              <a:t>24 </a:t>
            </a:r>
            <a:r>
              <a:rPr lang="en-US" sz="2800" dirty="0" smtClean="0"/>
              <a:t>participants: 11 male, 13 female</a:t>
            </a:r>
            <a:endParaRPr lang="en-US" sz="2800" dirty="0"/>
          </a:p>
          <a:p>
            <a:pPr marL="457200" indent="-457200">
              <a:buFont typeface="Arial" charset="0"/>
              <a:buChar char="•"/>
            </a:pPr>
            <a:endParaRPr lang="en-US" sz="2800" dirty="0" smtClean="0"/>
          </a:p>
          <a:p>
            <a:endParaRPr lang="en-US" sz="3200" dirty="0" smtClean="0"/>
          </a:p>
          <a:p>
            <a:endParaRPr lang="en-US" sz="3200" dirty="0"/>
          </a:p>
        </p:txBody>
      </p:sp>
      <p:sp>
        <p:nvSpPr>
          <p:cNvPr id="22" name="Title 1"/>
          <p:cNvSpPr txBox="1">
            <a:spLocks/>
          </p:cNvSpPr>
          <p:nvPr/>
        </p:nvSpPr>
        <p:spPr>
          <a:xfrm>
            <a:off x="729062" y="187815"/>
            <a:ext cx="10109350" cy="1163692"/>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t>Evaluation</a:t>
            </a:r>
          </a:p>
        </p:txBody>
      </p:sp>
      <p:sp>
        <p:nvSpPr>
          <p:cNvPr id="5" name="Rectangle 4"/>
          <p:cNvSpPr/>
          <p:nvPr/>
        </p:nvSpPr>
        <p:spPr>
          <a:xfrm>
            <a:off x="6243145" y="490741"/>
            <a:ext cx="5312980" cy="5838606"/>
          </a:xfrm>
          <a:prstGeom prst="rect">
            <a:avLst/>
          </a:prstGeom>
          <a:noFill/>
          <a:ln w="254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5">
            <a:extLst>
              <a:ext uri="{FF2B5EF4-FFF2-40B4-BE49-F238E27FC236}">
                <a16:creationId xmlns="" xmlns:a16="http://schemas.microsoft.com/office/drawing/2014/main" id="{5F890EA6-FCAE-413A-894B-8C8FBE3375B9}"/>
              </a:ext>
            </a:extLst>
          </p:cNvPr>
          <p:cNvSpPr>
            <a:spLocks noGrp="1"/>
          </p:cNvSpPr>
          <p:nvPr>
            <p:ph type="sldNum" sz="quarter" idx="12"/>
          </p:nvPr>
        </p:nvSpPr>
        <p:spPr>
          <a:xfrm>
            <a:off x="8789893" y="6352404"/>
            <a:ext cx="2743200" cy="365125"/>
          </a:xfrm>
        </p:spPr>
        <p:txBody>
          <a:bodyPr/>
          <a:lstStyle/>
          <a:p>
            <a:r>
              <a:rPr lang="en-US" dirty="0" smtClean="0"/>
              <a:t>16</a:t>
            </a:r>
            <a:endParaRPr lang="en-US" dirty="0"/>
          </a:p>
        </p:txBody>
      </p:sp>
    </p:spTree>
    <p:extLst>
      <p:ext uri="{BB962C8B-B14F-4D97-AF65-F5344CB8AC3E}">
        <p14:creationId xmlns:p14="http://schemas.microsoft.com/office/powerpoint/2010/main" val="4092034709"/>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p921-run-fas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36102" t="2901" r="33957"/>
          <a:stretch/>
        </p:blipFill>
        <p:spPr>
          <a:xfrm>
            <a:off x="991074" y="1209058"/>
            <a:ext cx="2925197" cy="5332008"/>
          </a:xfrm>
          <a:prstGeom prst="rect">
            <a:avLst/>
          </a:prstGeom>
        </p:spPr>
      </p:pic>
      <p:pic>
        <p:nvPicPr>
          <p:cNvPr id="16" name="POSE-p921_20-Run-in-place-as-fast-as-you-can-1455619306199_DSL.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42083" t="5758" r="36208"/>
          <a:stretch/>
        </p:blipFill>
        <p:spPr>
          <a:xfrm>
            <a:off x="5255578" y="1481407"/>
            <a:ext cx="2098465" cy="5120006"/>
          </a:xfrm>
          <a:prstGeom prst="rect">
            <a:avLst/>
          </a:prstGeom>
        </p:spPr>
      </p:pic>
      <p:pic>
        <p:nvPicPr>
          <p:cNvPr id="17" name="p290-run-fast.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1"/>
          <a:srcRect l="30662" t="-7481" r="33507" b="-1"/>
          <a:stretch/>
        </p:blipFill>
        <p:spPr>
          <a:xfrm>
            <a:off x="8120728" y="759334"/>
            <a:ext cx="3497854" cy="5897498"/>
          </a:xfrm>
          <a:prstGeom prst="rect">
            <a:avLst/>
          </a:prstGeom>
        </p:spPr>
      </p:pic>
      <p:sp>
        <p:nvSpPr>
          <p:cNvPr id="2" name="TextBox 1"/>
          <p:cNvSpPr txBox="1"/>
          <p:nvPr/>
        </p:nvSpPr>
        <p:spPr>
          <a:xfrm>
            <a:off x="296561" y="370976"/>
            <a:ext cx="11598876" cy="584775"/>
          </a:xfrm>
          <a:prstGeom prst="rect">
            <a:avLst/>
          </a:prstGeom>
          <a:noFill/>
        </p:spPr>
        <p:txBody>
          <a:bodyPr wrap="square" rtlCol="0">
            <a:spAutoFit/>
          </a:bodyPr>
          <a:lstStyle/>
          <a:p>
            <a:pPr algn="ctr"/>
            <a:r>
              <a:rPr lang="en-US" sz="3200" b="1"/>
              <a:t>Run fast</a:t>
            </a:r>
          </a:p>
        </p:txBody>
      </p:sp>
      <p:grpSp>
        <p:nvGrpSpPr>
          <p:cNvPr id="7" name="Group 6"/>
          <p:cNvGrpSpPr/>
          <p:nvPr/>
        </p:nvGrpSpPr>
        <p:grpSpPr>
          <a:xfrm>
            <a:off x="1489537" y="1061954"/>
            <a:ext cx="9212927" cy="954107"/>
            <a:chOff x="1476688" y="1775914"/>
            <a:chExt cx="9212927" cy="954107"/>
          </a:xfrm>
        </p:grpSpPr>
        <p:sp>
          <p:nvSpPr>
            <p:cNvPr id="8" name="TextBox 7"/>
            <p:cNvSpPr txBox="1"/>
            <p:nvPr/>
          </p:nvSpPr>
          <p:spPr>
            <a:xfrm>
              <a:off x="1476688" y="1991358"/>
              <a:ext cx="1935892" cy="523220"/>
            </a:xfrm>
            <a:prstGeom prst="rect">
              <a:avLst/>
            </a:prstGeom>
            <a:noFill/>
          </p:spPr>
          <p:txBody>
            <a:bodyPr wrap="square" rtlCol="0">
              <a:spAutoFit/>
            </a:bodyPr>
            <a:lstStyle/>
            <a:p>
              <a:pPr algn="ctr"/>
              <a:r>
                <a:rPr lang="en-US" sz="2800" dirty="0"/>
                <a:t>Adult</a:t>
              </a:r>
            </a:p>
          </p:txBody>
        </p:sp>
        <p:sp>
          <p:nvSpPr>
            <p:cNvPr id="9" name="TextBox 8"/>
            <p:cNvSpPr txBox="1"/>
            <p:nvPr/>
          </p:nvSpPr>
          <p:spPr>
            <a:xfrm>
              <a:off x="8753723" y="1991358"/>
              <a:ext cx="1935892" cy="523220"/>
            </a:xfrm>
            <a:prstGeom prst="rect">
              <a:avLst/>
            </a:prstGeom>
            <a:noFill/>
          </p:spPr>
          <p:txBody>
            <a:bodyPr wrap="square" rtlCol="0">
              <a:spAutoFit/>
            </a:bodyPr>
            <a:lstStyle/>
            <a:p>
              <a:pPr algn="ctr"/>
              <a:r>
                <a:rPr lang="en-US" sz="2800" dirty="0"/>
                <a:t>Child</a:t>
              </a:r>
            </a:p>
          </p:txBody>
        </p:sp>
        <p:sp>
          <p:nvSpPr>
            <p:cNvPr id="10" name="TextBox 9"/>
            <p:cNvSpPr txBox="1"/>
            <p:nvPr/>
          </p:nvSpPr>
          <p:spPr>
            <a:xfrm>
              <a:off x="4542212" y="1775914"/>
              <a:ext cx="3081883" cy="954107"/>
            </a:xfrm>
            <a:prstGeom prst="rect">
              <a:avLst/>
            </a:prstGeom>
            <a:noFill/>
          </p:spPr>
          <p:txBody>
            <a:bodyPr wrap="square" rtlCol="0">
              <a:spAutoFit/>
            </a:bodyPr>
            <a:lstStyle/>
            <a:p>
              <a:pPr algn="ctr"/>
              <a:r>
                <a:rPr lang="en-US" sz="2800" dirty="0"/>
                <a:t>Our result (Dynamic Scaling Procedure)</a:t>
              </a:r>
            </a:p>
          </p:txBody>
        </p:sp>
      </p:grpSp>
      <p:sp>
        <p:nvSpPr>
          <p:cNvPr id="11" name="TextBox 10"/>
          <p:cNvSpPr txBox="1"/>
          <p:nvPr/>
        </p:nvSpPr>
        <p:spPr>
          <a:xfrm>
            <a:off x="1575626" y="5880894"/>
            <a:ext cx="1935892" cy="523220"/>
          </a:xfrm>
          <a:prstGeom prst="rect">
            <a:avLst/>
          </a:prstGeom>
          <a:noFill/>
        </p:spPr>
        <p:txBody>
          <a:bodyPr wrap="square" rtlCol="0">
            <a:spAutoFit/>
          </a:bodyPr>
          <a:lstStyle/>
          <a:p>
            <a:pPr algn="ctr"/>
            <a:r>
              <a:rPr lang="en-US" sz="2800"/>
              <a:t>Actor 921 </a:t>
            </a:r>
          </a:p>
        </p:txBody>
      </p:sp>
      <p:sp>
        <p:nvSpPr>
          <p:cNvPr id="12" name="TextBox 11"/>
          <p:cNvSpPr txBox="1"/>
          <p:nvPr/>
        </p:nvSpPr>
        <p:spPr>
          <a:xfrm>
            <a:off x="8107654" y="5880894"/>
            <a:ext cx="3228031" cy="523220"/>
          </a:xfrm>
          <a:prstGeom prst="rect">
            <a:avLst/>
          </a:prstGeom>
          <a:noFill/>
        </p:spPr>
        <p:txBody>
          <a:bodyPr wrap="square" rtlCol="0">
            <a:spAutoFit/>
          </a:bodyPr>
          <a:lstStyle/>
          <a:p>
            <a:pPr algn="ctr"/>
            <a:r>
              <a:rPr lang="en-US" sz="2800"/>
              <a:t>Actor 290</a:t>
            </a:r>
          </a:p>
        </p:txBody>
      </p:sp>
      <p:sp>
        <p:nvSpPr>
          <p:cNvPr id="13" name="TextBox 12"/>
          <p:cNvSpPr txBox="1"/>
          <p:nvPr/>
        </p:nvSpPr>
        <p:spPr>
          <a:xfrm>
            <a:off x="3776636" y="5880894"/>
            <a:ext cx="4638726" cy="523220"/>
          </a:xfrm>
          <a:prstGeom prst="rect">
            <a:avLst/>
          </a:prstGeom>
          <a:noFill/>
        </p:spPr>
        <p:txBody>
          <a:bodyPr wrap="square" rtlCol="0">
            <a:spAutoFit/>
          </a:bodyPr>
          <a:lstStyle/>
          <a:p>
            <a:pPr algn="ctr"/>
            <a:r>
              <a:rPr lang="en-US" sz="2800"/>
              <a:t>Dynamically scaled actor 921</a:t>
            </a:r>
          </a:p>
        </p:txBody>
      </p:sp>
      <p:sp>
        <p:nvSpPr>
          <p:cNvPr id="6" name="Slide Number Placeholder 5">
            <a:extLst>
              <a:ext uri="{FF2B5EF4-FFF2-40B4-BE49-F238E27FC236}">
                <a16:creationId xmlns="" xmlns:a16="http://schemas.microsoft.com/office/drawing/2014/main" id="{5F890EA6-FCAE-413A-894B-8C8FBE3375B9}"/>
              </a:ext>
            </a:extLst>
          </p:cNvPr>
          <p:cNvSpPr>
            <a:spLocks noGrp="1"/>
          </p:cNvSpPr>
          <p:nvPr>
            <p:ph type="sldNum" sz="quarter" idx="12"/>
          </p:nvPr>
        </p:nvSpPr>
        <p:spPr>
          <a:xfrm>
            <a:off x="8610600" y="6155182"/>
            <a:ext cx="2743200" cy="365125"/>
          </a:xfrm>
        </p:spPr>
        <p:txBody>
          <a:bodyPr/>
          <a:lstStyle/>
          <a:p>
            <a:fld id="{EE187D0B-F52B-47F2-BA65-6DA35A202230}" type="slidenum">
              <a:rPr lang="en-US" smtClean="0"/>
              <a:t>17</a:t>
            </a:fld>
            <a:endParaRPr lang="en-US" dirty="0"/>
          </a:p>
        </p:txBody>
      </p:sp>
    </p:spTree>
    <p:extLst>
      <p:ext uri="{BB962C8B-B14F-4D97-AF65-F5344CB8AC3E}">
        <p14:creationId xmlns:p14="http://schemas.microsoft.com/office/powerpoint/2010/main" val="231151330"/>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991"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4543" fill="hold"/>
                                        <p:tgtEl>
                                          <p:spTgt spid="16"/>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218"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15"/>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15"/>
                                        </p:tgtEl>
                                      </p:cBhvr>
                                    </p:cmd>
                                  </p:childTnLst>
                                </p:cTn>
                              </p:par>
                            </p:childTnLst>
                          </p:cTn>
                        </p:par>
                      </p:childTnLst>
                    </p:cTn>
                  </p:par>
                </p:childTnLst>
              </p:cTn>
              <p:nextCondLst>
                <p:cond evt="onClick" delay="0">
                  <p:tgtEl>
                    <p:spTgt spid="15"/>
                  </p:tgtEl>
                </p:cond>
              </p:nextCondLst>
            </p:seq>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16"/>
                                        </p:tgtEl>
                                      </p:cBhvr>
                                    </p:cmd>
                                  </p:childTnLst>
                                </p:cTn>
                              </p:par>
                            </p:childTnLst>
                          </p:cTn>
                        </p:par>
                      </p:childTnLst>
                    </p:cTn>
                  </p:par>
                </p:childTnLst>
              </p:cTn>
              <p:nextCondLst>
                <p:cond evt="onClick" delay="0">
                  <p:tgtEl>
                    <p:spTgt spid="16"/>
                  </p:tgtEl>
                </p:cond>
              </p:nextCondLst>
            </p:seq>
            <p:seq concurrent="1" nextAc="seek">
              <p:cTn id="25" restart="whenNotActive" fill="hold" evtFilter="cancelBubble" nodeType="interactiveSeq">
                <p:stCondLst>
                  <p:cond evt="onClick" delay="0">
                    <p:tgtEl>
                      <p:spTgt spid="17"/>
                    </p:tgtEl>
                  </p:cond>
                </p:stCondLst>
                <p:endSync evt="end" delay="0">
                  <p:rtn val="all"/>
                </p:endSync>
                <p:childTnLst>
                  <p:par>
                    <p:cTn id="26" fill="hold">
                      <p:stCondLst>
                        <p:cond delay="0"/>
                      </p:stCondLst>
                      <p:childTnLst>
                        <p:par>
                          <p:cTn id="27" fill="hold">
                            <p:stCondLst>
                              <p:cond delay="0"/>
                            </p:stCondLst>
                            <p:childTnLst>
                              <p:par>
                                <p:cTn id="28" presetID="2" presetClass="mediacall" presetSubtype="0" fill="hold" nodeType="clickEffect">
                                  <p:stCondLst>
                                    <p:cond delay="0"/>
                                  </p:stCondLst>
                                  <p:childTnLst>
                                    <p:cmd type="call" cmd="togglePause">
                                      <p:cBhvr>
                                        <p:cTn id="29" dur="1" fill="hold"/>
                                        <p:tgtEl>
                                          <p:spTgt spid="17"/>
                                        </p:tgtEl>
                                      </p:cBhvr>
                                    </p:cmd>
                                  </p:childTnLst>
                                </p:cTn>
                              </p:par>
                            </p:childTnLst>
                          </p:cTn>
                        </p:par>
                      </p:childTnLst>
                    </p:cTn>
                  </p:par>
                </p:childTnLst>
              </p:cTn>
              <p:nextCondLst>
                <p:cond evt="onClick" delay="0">
                  <p:tgtEl>
                    <p:spTgt spid="17"/>
                  </p:tgtEl>
                </p:cond>
              </p:nextCondLst>
            </p:seq>
            <p:video>
              <p:cMediaNode vol="80000">
                <p:cTn id="30" fill="hold" display="0">
                  <p:stCondLst>
                    <p:cond delay="indefinite"/>
                  </p:stCondLst>
                </p:cTn>
                <p:tgtEl>
                  <p:spTgt spid="15"/>
                </p:tgtEl>
              </p:cMediaNode>
            </p:video>
            <p:video>
              <p:cMediaNode vol="80000">
                <p:cTn id="31" fill="hold" display="0">
                  <p:stCondLst>
                    <p:cond delay="indefinite"/>
                  </p:stCondLst>
                </p:cTn>
                <p:tgtEl>
                  <p:spTgt spid="16"/>
                </p:tgtEl>
              </p:cMediaNode>
            </p:video>
            <p:video>
              <p:cMediaNode vol="80000">
                <p:cTn id="32" fill="hold" display="0">
                  <p:stCondLst>
                    <p:cond delay="indefinite"/>
                  </p:stCondLst>
                </p:cTn>
                <p:tgtEl>
                  <p:spTgt spid="17"/>
                </p:tgtEl>
              </p:cMediaNode>
            </p:video>
          </p:childTnLst>
        </p:cTn>
      </p:par>
    </p:tnLst>
  </p:timing>
  <p:extLst mod="1">
    <p:ext uri="{E180D4A7-C9FB-4DFB-919C-405C955672EB}">
      <p14:showEvtLst xmlns:p14="http://schemas.microsoft.com/office/powerpoint/2010/main">
        <p14:playEvt time="34" objId="4"/>
        <p14:playEvt time="155" objId="5"/>
        <p14:playEvt time="176" objId="3"/>
        <p14:stopEvt time="2531" objId="4"/>
        <p14:stopEvt time="4888" objId="3"/>
        <p14:stopEvt time="5292" objId="5"/>
      </p14:showEvtLst>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8821"/>
            <a:ext cx="10515600" cy="1325563"/>
          </a:xfrm>
        </p:spPr>
        <p:txBody>
          <a:bodyPr/>
          <a:lstStyle/>
          <a:p>
            <a:r>
              <a:rPr lang="en-US" dirty="0" smtClean="0"/>
              <a:t>Analyze the Data</a:t>
            </a:r>
            <a:endParaRPr lang="en-US" dirty="0"/>
          </a:p>
        </p:txBody>
      </p:sp>
      <p:sp>
        <p:nvSpPr>
          <p:cNvPr id="3" name="Content Placeholder 2"/>
          <p:cNvSpPr>
            <a:spLocks noGrp="1"/>
          </p:cNvSpPr>
          <p:nvPr>
            <p:ph idx="1"/>
          </p:nvPr>
        </p:nvSpPr>
        <p:spPr>
          <a:xfrm>
            <a:off x="838200" y="1544384"/>
            <a:ext cx="10515600" cy="4351338"/>
          </a:xfrm>
        </p:spPr>
        <p:txBody>
          <a:bodyPr/>
          <a:lstStyle/>
          <a:p>
            <a:r>
              <a:rPr lang="en-US" dirty="0" smtClean="0"/>
              <a:t>Are participants able to identify Child and Adult videos correctly?</a:t>
            </a:r>
          </a:p>
        </p:txBody>
      </p:sp>
      <p:sp>
        <p:nvSpPr>
          <p:cNvPr id="4" name="Slide Number Placeholder 3"/>
          <p:cNvSpPr>
            <a:spLocks noGrp="1"/>
          </p:cNvSpPr>
          <p:nvPr>
            <p:ph type="sldNum" sz="quarter" idx="12"/>
          </p:nvPr>
        </p:nvSpPr>
        <p:spPr>
          <a:xfrm>
            <a:off x="8610600" y="6210046"/>
            <a:ext cx="2743200" cy="365125"/>
          </a:xfrm>
        </p:spPr>
        <p:txBody>
          <a:bodyPr/>
          <a:lstStyle/>
          <a:p>
            <a:fld id="{EE187D0B-F52B-47F2-BA65-6DA35A202230}" type="slidenum">
              <a:rPr lang="en-US" smtClean="0"/>
              <a:t>18</a:t>
            </a:fld>
            <a:endParaRPr lang="en-US"/>
          </a:p>
        </p:txBody>
      </p:sp>
      <p:sp>
        <p:nvSpPr>
          <p:cNvPr id="5" name="Content Placeholder 2"/>
          <p:cNvSpPr txBox="1">
            <a:spLocks/>
          </p:cNvSpPr>
          <p:nvPr/>
        </p:nvSpPr>
        <p:spPr>
          <a:xfrm>
            <a:off x="838200" y="2223833"/>
            <a:ext cx="10515600" cy="4351338"/>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mtClean="0"/>
              <a:t>Do </a:t>
            </a:r>
            <a:r>
              <a:rPr lang="en-US" dirty="0" smtClean="0"/>
              <a:t>participants attribute Dynamically Scaled(DS) videos to a Child actor?</a:t>
            </a:r>
            <a:endParaRPr lang="en-US" dirty="0"/>
          </a:p>
        </p:txBody>
      </p:sp>
    </p:spTree>
    <p:extLst>
      <p:ext uri="{BB962C8B-B14F-4D97-AF65-F5344CB8AC3E}">
        <p14:creationId xmlns:p14="http://schemas.microsoft.com/office/powerpoint/2010/main" val="4229689"/>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55026"/>
            <a:ext cx="10515600" cy="1325563"/>
          </a:xfrm>
        </p:spPr>
        <p:txBody>
          <a:bodyPr/>
          <a:lstStyle/>
          <a:p>
            <a:r>
              <a:rPr lang="en-US" dirty="0" smtClean="0"/>
              <a:t>Analyze the Data</a:t>
            </a:r>
            <a:endParaRPr lang="en-US" dirty="0"/>
          </a:p>
        </p:txBody>
      </p:sp>
      <p:sp>
        <p:nvSpPr>
          <p:cNvPr id="4" name="Slide Number Placeholder 3"/>
          <p:cNvSpPr>
            <a:spLocks noGrp="1"/>
          </p:cNvSpPr>
          <p:nvPr>
            <p:ph type="sldNum" sz="quarter" idx="12"/>
          </p:nvPr>
        </p:nvSpPr>
        <p:spPr>
          <a:xfrm>
            <a:off x="8610600" y="6155182"/>
            <a:ext cx="2743200" cy="365125"/>
          </a:xfrm>
        </p:spPr>
        <p:txBody>
          <a:bodyPr/>
          <a:lstStyle/>
          <a:p>
            <a:fld id="{EE187D0B-F52B-47F2-BA65-6DA35A202230}" type="slidenum">
              <a:rPr lang="en-US" smtClean="0"/>
              <a:t>19</a:t>
            </a:fld>
            <a:endParaRPr lang="en-US"/>
          </a:p>
        </p:txBody>
      </p:sp>
      <p:sp>
        <p:nvSpPr>
          <p:cNvPr id="11" name="Content Placeholder 2"/>
          <p:cNvSpPr txBox="1">
            <a:spLocks/>
          </p:cNvSpPr>
          <p:nvPr/>
        </p:nvSpPr>
        <p:spPr>
          <a:xfrm>
            <a:off x="838200" y="2016494"/>
            <a:ext cx="10515600" cy="4351338"/>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smtClean="0"/>
              <a:t>Only consider the Child videos and Adult videos and seen by the participant.</a:t>
            </a:r>
          </a:p>
          <a:p>
            <a:pPr lvl="1"/>
            <a:r>
              <a:rPr lang="en-US" dirty="0" smtClean="0"/>
              <a:t>For each video, match the response(Child/Adult) with the actual Actor Type.</a:t>
            </a:r>
          </a:p>
          <a:p>
            <a:pPr lvl="1"/>
            <a:r>
              <a:rPr lang="en-US" dirty="0" smtClean="0"/>
              <a:t>If it matches, it is a correct response. </a:t>
            </a:r>
          </a:p>
          <a:p>
            <a:pPr lvl="1"/>
            <a:r>
              <a:rPr lang="en-US" dirty="0" smtClean="0"/>
              <a:t>For each participant, compute the percentage of correct responses.</a:t>
            </a:r>
          </a:p>
        </p:txBody>
      </p:sp>
      <p:sp>
        <p:nvSpPr>
          <p:cNvPr id="12" name="Content Placeholder 2"/>
          <p:cNvSpPr txBox="1">
            <a:spLocks/>
          </p:cNvSpPr>
          <p:nvPr/>
        </p:nvSpPr>
        <p:spPr>
          <a:xfrm>
            <a:off x="838200" y="1480589"/>
            <a:ext cx="10515600" cy="4351338"/>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dirty="0" smtClean="0"/>
              <a:t>Are participants able to identify Child and Adult videos correctly?</a:t>
            </a:r>
          </a:p>
        </p:txBody>
      </p:sp>
    </p:spTree>
    <p:extLst>
      <p:ext uri="{BB962C8B-B14F-4D97-AF65-F5344CB8AC3E}">
        <p14:creationId xmlns:p14="http://schemas.microsoft.com/office/powerpoint/2010/main" val="556414471"/>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0533"/>
            <a:ext cx="10515600" cy="1325563"/>
          </a:xfrm>
        </p:spPr>
        <p:txBody>
          <a:bodyPr/>
          <a:lstStyle/>
          <a:p>
            <a:r>
              <a:rPr lang="en-US"/>
              <a:t>Motivation</a:t>
            </a:r>
          </a:p>
        </p:txBody>
      </p:sp>
      <p:sp>
        <p:nvSpPr>
          <p:cNvPr id="3" name="Content Placeholder 2"/>
          <p:cNvSpPr>
            <a:spLocks noGrp="1"/>
          </p:cNvSpPr>
          <p:nvPr>
            <p:ph idx="1"/>
          </p:nvPr>
        </p:nvSpPr>
        <p:spPr>
          <a:xfrm>
            <a:off x="822013" y="1451046"/>
            <a:ext cx="10515600" cy="4351338"/>
          </a:xfrm>
        </p:spPr>
        <p:txBody>
          <a:bodyPr/>
          <a:lstStyle/>
          <a:p>
            <a:r>
              <a:rPr lang="en-US" dirty="0" smtClean="0"/>
              <a:t>There </a:t>
            </a:r>
            <a:r>
              <a:rPr lang="en-US" dirty="0"/>
              <a:t>is a </a:t>
            </a:r>
            <a:r>
              <a:rPr lang="en-US" dirty="0" smtClean="0"/>
              <a:t>demand for creating </a:t>
            </a:r>
            <a:r>
              <a:rPr lang="en-US" dirty="0"/>
              <a:t>child motion for variety of </a:t>
            </a:r>
            <a:r>
              <a:rPr lang="en-US" dirty="0" smtClean="0"/>
              <a:t>applications </a:t>
            </a:r>
            <a:r>
              <a:rPr lang="en-US" dirty="0"/>
              <a:t>such as </a:t>
            </a:r>
            <a:r>
              <a:rPr lang="en-US" dirty="0" smtClean="0"/>
              <a:t>games, movies, </a:t>
            </a:r>
            <a:r>
              <a:rPr lang="en-US" dirty="0"/>
              <a:t>avatars in online </a:t>
            </a:r>
            <a:r>
              <a:rPr lang="en-US" dirty="0" smtClean="0"/>
              <a:t>education</a:t>
            </a:r>
            <a:r>
              <a:rPr lang="en-US" dirty="0"/>
              <a:t>.</a:t>
            </a:r>
          </a:p>
        </p:txBody>
      </p:sp>
      <p:sp>
        <p:nvSpPr>
          <p:cNvPr id="4" name="Slide Number Placeholder 3">
            <a:extLst>
              <a:ext uri="{FF2B5EF4-FFF2-40B4-BE49-F238E27FC236}">
                <a16:creationId xmlns="" xmlns:a16="http://schemas.microsoft.com/office/drawing/2014/main" id="{2934C870-C98C-4EE4-9DD4-95E8393E99A3}"/>
              </a:ext>
            </a:extLst>
          </p:cNvPr>
          <p:cNvSpPr>
            <a:spLocks noGrp="1"/>
          </p:cNvSpPr>
          <p:nvPr>
            <p:ph type="sldNum" sz="quarter" idx="12"/>
          </p:nvPr>
        </p:nvSpPr>
        <p:spPr>
          <a:xfrm>
            <a:off x="8610600" y="6191758"/>
            <a:ext cx="2743200" cy="365125"/>
          </a:xfrm>
        </p:spPr>
        <p:txBody>
          <a:bodyPr/>
          <a:lstStyle/>
          <a:p>
            <a:fld id="{EE187D0B-F52B-47F2-BA65-6DA35A202230}" type="slidenum">
              <a:rPr lang="en-US" smtClean="0"/>
              <a:t>2</a:t>
            </a:fld>
            <a:endParaRPr lang="en-US"/>
          </a:p>
        </p:txBody>
      </p:sp>
      <p:sp>
        <p:nvSpPr>
          <p:cNvPr id="7" name="TextBox 6"/>
          <p:cNvSpPr txBox="1"/>
          <p:nvPr/>
        </p:nvSpPr>
        <p:spPr>
          <a:xfrm>
            <a:off x="3696241" y="5710990"/>
            <a:ext cx="4799519" cy="923330"/>
          </a:xfrm>
          <a:prstGeom prst="rect">
            <a:avLst/>
          </a:prstGeom>
          <a:noFill/>
        </p:spPr>
        <p:txBody>
          <a:bodyPr wrap="none" rtlCol="0">
            <a:spAutoFit/>
          </a:bodyPr>
          <a:lstStyle/>
          <a:p>
            <a:pPr algn="ctr"/>
            <a:r>
              <a:rPr lang="en-US" dirty="0" smtClean="0"/>
              <a:t>8 years old </a:t>
            </a:r>
            <a:r>
              <a:rPr lang="en-US" dirty="0" err="1" smtClean="0"/>
              <a:t>Clemetine</a:t>
            </a:r>
            <a:r>
              <a:rPr lang="en-US" dirty="0" smtClean="0"/>
              <a:t> from game “Walking dead”</a:t>
            </a:r>
          </a:p>
          <a:p>
            <a:pPr algn="ctr"/>
            <a:endParaRPr lang="en-US" dirty="0" smtClean="0"/>
          </a:p>
          <a:p>
            <a:pPr algn="ctr"/>
            <a:endParaRPr lang="en-US" dirty="0"/>
          </a:p>
        </p:txBody>
      </p:sp>
      <p:pic>
        <p:nvPicPr>
          <p:cNvPr id="5" name="Picture 4"/>
          <p:cNvPicPr>
            <a:picLocks noChangeAspect="1"/>
          </p:cNvPicPr>
          <p:nvPr/>
        </p:nvPicPr>
        <p:blipFill>
          <a:blip r:embed="rId3"/>
          <a:stretch>
            <a:fillRect/>
          </a:stretch>
        </p:blipFill>
        <p:spPr>
          <a:xfrm>
            <a:off x="3645995" y="2776609"/>
            <a:ext cx="4900011" cy="2756256"/>
          </a:xfrm>
          <a:prstGeom prst="rect">
            <a:avLst/>
          </a:prstGeom>
        </p:spPr>
      </p:pic>
    </p:spTree>
    <p:extLst>
      <p:ext uri="{BB962C8B-B14F-4D97-AF65-F5344CB8AC3E}">
        <p14:creationId xmlns:p14="http://schemas.microsoft.com/office/powerpoint/2010/main" val="1349825135"/>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59100" y="2470557"/>
            <a:ext cx="6273800" cy="3594100"/>
          </a:xfrm>
          <a:prstGeom prst="rect">
            <a:avLst/>
          </a:prstGeom>
        </p:spPr>
      </p:pic>
      <p:sp>
        <p:nvSpPr>
          <p:cNvPr id="2" name="Title 1"/>
          <p:cNvSpPr>
            <a:spLocks noGrp="1"/>
          </p:cNvSpPr>
          <p:nvPr>
            <p:ph type="title"/>
          </p:nvPr>
        </p:nvSpPr>
        <p:spPr>
          <a:xfrm>
            <a:off x="838200" y="163957"/>
            <a:ext cx="10515600" cy="1325563"/>
          </a:xfrm>
        </p:spPr>
        <p:txBody>
          <a:bodyPr/>
          <a:lstStyle/>
          <a:p>
            <a:r>
              <a:rPr lang="en-US" dirty="0" smtClean="0"/>
              <a:t>Analyze the Data</a:t>
            </a:r>
            <a:endParaRPr lang="en-US" dirty="0"/>
          </a:p>
        </p:txBody>
      </p:sp>
      <p:sp>
        <p:nvSpPr>
          <p:cNvPr id="3" name="Content Placeholder 2"/>
          <p:cNvSpPr>
            <a:spLocks noGrp="1"/>
          </p:cNvSpPr>
          <p:nvPr>
            <p:ph idx="1"/>
          </p:nvPr>
        </p:nvSpPr>
        <p:spPr>
          <a:xfrm>
            <a:off x="838200" y="1441691"/>
            <a:ext cx="10515600" cy="4351338"/>
          </a:xfrm>
        </p:spPr>
        <p:txBody>
          <a:bodyPr/>
          <a:lstStyle/>
          <a:p>
            <a:r>
              <a:rPr lang="en-US" dirty="0" smtClean="0"/>
              <a:t>Are participants able to identify Child and Adult videos correctly?</a:t>
            </a:r>
          </a:p>
        </p:txBody>
      </p:sp>
      <p:sp>
        <p:nvSpPr>
          <p:cNvPr id="4" name="Slide Number Placeholder 3"/>
          <p:cNvSpPr>
            <a:spLocks noGrp="1"/>
          </p:cNvSpPr>
          <p:nvPr>
            <p:ph type="sldNum" sz="quarter" idx="12"/>
          </p:nvPr>
        </p:nvSpPr>
        <p:spPr>
          <a:xfrm>
            <a:off x="8610600" y="6155182"/>
            <a:ext cx="2743200" cy="365125"/>
          </a:xfrm>
        </p:spPr>
        <p:txBody>
          <a:bodyPr/>
          <a:lstStyle/>
          <a:p>
            <a:fld id="{EE187D0B-F52B-47F2-BA65-6DA35A202230}" type="slidenum">
              <a:rPr lang="en-US" smtClean="0"/>
              <a:t>20</a:t>
            </a:fld>
            <a:endParaRPr lang="en-US"/>
          </a:p>
        </p:txBody>
      </p:sp>
      <p:sp>
        <p:nvSpPr>
          <p:cNvPr id="9" name="Oval 8"/>
          <p:cNvSpPr/>
          <p:nvPr/>
        </p:nvSpPr>
        <p:spPr>
          <a:xfrm>
            <a:off x="7414032" y="3982498"/>
            <a:ext cx="256767" cy="296326"/>
          </a:xfrm>
          <a:prstGeom prst="ellipse">
            <a:avLst/>
          </a:prstGeom>
          <a:noFill/>
          <a:ln w="25400">
            <a:solidFill>
              <a:srgbClr val="FF000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10" name="TextBox 9"/>
          <p:cNvSpPr txBox="1"/>
          <p:nvPr/>
        </p:nvSpPr>
        <p:spPr>
          <a:xfrm>
            <a:off x="9367065" y="3344277"/>
            <a:ext cx="1986735" cy="923330"/>
          </a:xfrm>
          <a:prstGeom prst="rect">
            <a:avLst/>
          </a:prstGeom>
          <a:noFill/>
        </p:spPr>
        <p:txBody>
          <a:bodyPr wrap="square" rtlCol="0">
            <a:spAutoFit/>
          </a:bodyPr>
          <a:lstStyle/>
          <a:p>
            <a:r>
              <a:rPr lang="en-US" dirty="0" smtClean="0"/>
              <a:t>Removed from subsequence analysis</a:t>
            </a:r>
            <a:endParaRPr lang="en-US" dirty="0"/>
          </a:p>
        </p:txBody>
      </p:sp>
    </p:spTree>
    <p:extLst>
      <p:ext uri="{BB962C8B-B14F-4D97-AF65-F5344CB8AC3E}">
        <p14:creationId xmlns:p14="http://schemas.microsoft.com/office/powerpoint/2010/main" val="1657707760"/>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16270"/>
            <a:ext cx="10515600" cy="1325563"/>
          </a:xfrm>
        </p:spPr>
        <p:txBody>
          <a:bodyPr/>
          <a:lstStyle/>
          <a:p>
            <a:r>
              <a:rPr lang="en-US" dirty="0" smtClean="0"/>
              <a:t>Analyze the Data</a:t>
            </a:r>
            <a:endParaRPr lang="en-US" dirty="0"/>
          </a:p>
        </p:txBody>
      </p:sp>
      <p:sp>
        <p:nvSpPr>
          <p:cNvPr id="3" name="Content Placeholder 2"/>
          <p:cNvSpPr>
            <a:spLocks noGrp="1"/>
          </p:cNvSpPr>
          <p:nvPr>
            <p:ph idx="1"/>
          </p:nvPr>
        </p:nvSpPr>
        <p:spPr>
          <a:xfrm>
            <a:off x="838200" y="1676770"/>
            <a:ext cx="10515600" cy="4351338"/>
          </a:xfrm>
        </p:spPr>
        <p:txBody>
          <a:bodyPr/>
          <a:lstStyle/>
          <a:p>
            <a:r>
              <a:rPr lang="en-US" dirty="0" smtClean="0"/>
              <a:t>Are participants able to identify Child and Adult videos correctly?</a:t>
            </a:r>
          </a:p>
          <a:p>
            <a:r>
              <a:rPr lang="en-US" dirty="0" smtClean="0"/>
              <a:t>Do participants attribute Dynamically Scaled(DS) videos to a </a:t>
            </a:r>
            <a:r>
              <a:rPr lang="en-US" dirty="0"/>
              <a:t>C</a:t>
            </a:r>
            <a:r>
              <a:rPr lang="en-US" dirty="0" smtClean="0"/>
              <a:t>hild actor?</a:t>
            </a:r>
            <a:endParaRPr lang="en-US" dirty="0"/>
          </a:p>
        </p:txBody>
      </p:sp>
      <p:sp>
        <p:nvSpPr>
          <p:cNvPr id="4" name="Slide Number Placeholder 3"/>
          <p:cNvSpPr>
            <a:spLocks noGrp="1"/>
          </p:cNvSpPr>
          <p:nvPr>
            <p:ph type="sldNum" sz="quarter" idx="12"/>
          </p:nvPr>
        </p:nvSpPr>
        <p:spPr>
          <a:xfrm>
            <a:off x="8610600" y="6207495"/>
            <a:ext cx="2743200" cy="365125"/>
          </a:xfrm>
        </p:spPr>
        <p:txBody>
          <a:bodyPr/>
          <a:lstStyle/>
          <a:p>
            <a:fld id="{EE187D0B-F52B-47F2-BA65-6DA35A202230}" type="slidenum">
              <a:rPr lang="en-US" smtClean="0"/>
              <a:t>21</a:t>
            </a:fld>
            <a:endParaRPr lang="en-US"/>
          </a:p>
        </p:txBody>
      </p:sp>
    </p:spTree>
    <p:extLst>
      <p:ext uri="{BB962C8B-B14F-4D97-AF65-F5344CB8AC3E}">
        <p14:creationId xmlns:p14="http://schemas.microsoft.com/office/powerpoint/2010/main" val="1974779991"/>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Analyze the Data</a:t>
            </a:r>
            <a:endParaRPr lang="en-US" dirty="0"/>
          </a:p>
        </p:txBody>
      </p:sp>
      <p:sp>
        <p:nvSpPr>
          <p:cNvPr id="3" name="Content Placeholder 2"/>
          <p:cNvSpPr>
            <a:spLocks noGrp="1"/>
          </p:cNvSpPr>
          <p:nvPr>
            <p:ph idx="1"/>
          </p:nvPr>
        </p:nvSpPr>
        <p:spPr>
          <a:xfrm>
            <a:off x="838200" y="1592452"/>
            <a:ext cx="10515600" cy="4351338"/>
          </a:xfrm>
        </p:spPr>
        <p:txBody>
          <a:bodyPr/>
          <a:lstStyle/>
          <a:p>
            <a:r>
              <a:rPr lang="en-US" dirty="0" smtClean="0"/>
              <a:t>Do participants attribute Dynamically Scaled (DS) videos to a </a:t>
            </a:r>
            <a:r>
              <a:rPr lang="en-US" dirty="0"/>
              <a:t>C</a:t>
            </a:r>
            <a:r>
              <a:rPr lang="en-US" dirty="0" smtClean="0"/>
              <a:t>hild actor?</a:t>
            </a:r>
            <a:endParaRPr lang="en-US" dirty="0"/>
          </a:p>
        </p:txBody>
      </p:sp>
      <p:sp>
        <p:nvSpPr>
          <p:cNvPr id="4" name="Slide Number Placeholder 3"/>
          <p:cNvSpPr>
            <a:spLocks noGrp="1"/>
          </p:cNvSpPr>
          <p:nvPr>
            <p:ph type="sldNum" sz="quarter" idx="12"/>
          </p:nvPr>
        </p:nvSpPr>
        <p:spPr/>
        <p:txBody>
          <a:bodyPr/>
          <a:lstStyle/>
          <a:p>
            <a:fld id="{EE187D0B-F52B-47F2-BA65-6DA35A202230}" type="slidenum">
              <a:rPr lang="en-US" smtClean="0"/>
              <a:t>22</a:t>
            </a:fld>
            <a:endParaRPr lang="en-US"/>
          </a:p>
        </p:txBody>
      </p:sp>
      <p:sp>
        <p:nvSpPr>
          <p:cNvPr id="6" name="Content Placeholder 2"/>
          <p:cNvSpPr txBox="1">
            <a:spLocks/>
          </p:cNvSpPr>
          <p:nvPr/>
        </p:nvSpPr>
        <p:spPr>
          <a:xfrm>
            <a:off x="838200" y="2506662"/>
            <a:ext cx="10515600" cy="4351338"/>
          </a:xfrm>
          <a:prstGeom prst="rect">
            <a:avLst/>
          </a:prstGeom>
          <a:noFill/>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smtClean="0"/>
              <a:t>Considering Child, Adult, Dynamically Scaled (DS) videos.</a:t>
            </a:r>
          </a:p>
          <a:p>
            <a:pPr lvl="1"/>
            <a:r>
              <a:rPr lang="en-US" dirty="0" smtClean="0"/>
              <a:t>For each video, match the response (Child/Adult) with Child.</a:t>
            </a:r>
          </a:p>
          <a:p>
            <a:pPr lvl="1"/>
            <a:r>
              <a:rPr lang="en-US" dirty="0" smtClean="0"/>
              <a:t>If matches, then the participant attributed the video to a child actor.</a:t>
            </a:r>
          </a:p>
          <a:p>
            <a:pPr lvl="1"/>
            <a:r>
              <a:rPr lang="en-US" dirty="0" smtClean="0"/>
              <a:t>For each participant, compute the percentage of child </a:t>
            </a:r>
            <a:r>
              <a:rPr lang="en-US" dirty="0"/>
              <a:t>responses </a:t>
            </a:r>
            <a:r>
              <a:rPr lang="en-US" dirty="0" smtClean="0"/>
              <a:t>for </a:t>
            </a:r>
            <a:r>
              <a:rPr lang="en-US" dirty="0"/>
              <a:t>each actor </a:t>
            </a:r>
            <a:r>
              <a:rPr lang="en-US" dirty="0" smtClean="0"/>
              <a:t>type.</a:t>
            </a:r>
          </a:p>
          <a:p>
            <a:pPr lvl="1"/>
            <a:r>
              <a:rPr lang="en-US" dirty="0"/>
              <a:t>For each participant, compute the percentage of child responses </a:t>
            </a:r>
            <a:r>
              <a:rPr lang="en-US" dirty="0" smtClean="0"/>
              <a:t>for each action </a:t>
            </a:r>
            <a:r>
              <a:rPr lang="en-US" dirty="0"/>
              <a:t>.</a:t>
            </a:r>
            <a:endParaRPr lang="en-US" dirty="0" smtClean="0"/>
          </a:p>
        </p:txBody>
      </p:sp>
    </p:spTree>
    <p:extLst>
      <p:ext uri="{BB962C8B-B14F-4D97-AF65-F5344CB8AC3E}">
        <p14:creationId xmlns:p14="http://schemas.microsoft.com/office/powerpoint/2010/main" val="183656535"/>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Analyze the Data</a:t>
            </a:r>
            <a:endParaRPr lang="en-US" dirty="0"/>
          </a:p>
        </p:txBody>
      </p:sp>
      <p:sp>
        <p:nvSpPr>
          <p:cNvPr id="3" name="Content Placeholder 2"/>
          <p:cNvSpPr>
            <a:spLocks noGrp="1"/>
          </p:cNvSpPr>
          <p:nvPr>
            <p:ph idx="1"/>
          </p:nvPr>
        </p:nvSpPr>
        <p:spPr/>
        <p:txBody>
          <a:bodyPr/>
          <a:lstStyle/>
          <a:p>
            <a:r>
              <a:rPr lang="en-US" dirty="0" smtClean="0"/>
              <a:t>Do participants attribute Dynamically Scaled(DS) videos to a </a:t>
            </a:r>
            <a:r>
              <a:rPr lang="en-US" dirty="0"/>
              <a:t>C</a:t>
            </a:r>
            <a:r>
              <a:rPr lang="en-US" dirty="0" smtClean="0"/>
              <a:t>hild actor?</a:t>
            </a:r>
          </a:p>
        </p:txBody>
      </p:sp>
      <p:sp>
        <p:nvSpPr>
          <p:cNvPr id="4" name="Slide Number Placeholder 3"/>
          <p:cNvSpPr>
            <a:spLocks noGrp="1"/>
          </p:cNvSpPr>
          <p:nvPr>
            <p:ph type="sldNum" sz="quarter" idx="12"/>
          </p:nvPr>
        </p:nvSpPr>
        <p:spPr/>
        <p:txBody>
          <a:bodyPr/>
          <a:lstStyle/>
          <a:p>
            <a:fld id="{EE187D0B-F52B-47F2-BA65-6DA35A202230}" type="slidenum">
              <a:rPr lang="en-US" smtClean="0"/>
              <a:t>23</a:t>
            </a:fld>
            <a:endParaRPr lang="en-US"/>
          </a:p>
        </p:txBody>
      </p:sp>
      <p:grpSp>
        <p:nvGrpSpPr>
          <p:cNvPr id="7" name="Group 6"/>
          <p:cNvGrpSpPr/>
          <p:nvPr/>
        </p:nvGrpSpPr>
        <p:grpSpPr>
          <a:xfrm>
            <a:off x="2978404" y="2819390"/>
            <a:ext cx="6235192" cy="3357573"/>
            <a:chOff x="2978404" y="2998777"/>
            <a:chExt cx="6235192" cy="3357573"/>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t="18528" b="4958"/>
            <a:stretch/>
          </p:blipFill>
          <p:spPr>
            <a:xfrm>
              <a:off x="2978404" y="2998777"/>
              <a:ext cx="6235192" cy="3357573"/>
            </a:xfrm>
            <a:prstGeom prst="rect">
              <a:avLst/>
            </a:prstGeom>
          </p:spPr>
        </p:pic>
        <p:sp>
          <p:nvSpPr>
            <p:cNvPr id="6" name="Oval 5"/>
            <p:cNvSpPr/>
            <p:nvPr/>
          </p:nvSpPr>
          <p:spPr>
            <a:xfrm>
              <a:off x="7040880" y="4608576"/>
              <a:ext cx="493776" cy="621792"/>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572513417"/>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1147826" y="5043904"/>
            <a:ext cx="10483342" cy="2000548"/>
          </a:xfrm>
          <a:prstGeom prst="rect">
            <a:avLst/>
          </a:prstGeom>
          <a:noFill/>
        </p:spPr>
        <p:txBody>
          <a:bodyPr wrap="square" rtlCol="0">
            <a:spAutoFit/>
          </a:bodyPr>
          <a:lstStyle/>
          <a:p>
            <a:pPr marL="342900" indent="-342900">
              <a:buFont typeface="Arial" charset="0"/>
              <a:buChar char="•"/>
            </a:pPr>
            <a:r>
              <a:rPr lang="en-US" sz="2400" dirty="0"/>
              <a:t>Our results </a:t>
            </a:r>
            <a:r>
              <a:rPr lang="en-US" sz="2400" dirty="0" smtClean="0"/>
              <a:t>were </a:t>
            </a:r>
            <a:r>
              <a:rPr lang="en-US" sz="2400" dirty="0"/>
              <a:t>more likely to be identified as child </a:t>
            </a:r>
            <a:r>
              <a:rPr lang="en-US" sz="2400" dirty="0" smtClean="0"/>
              <a:t>motion </a:t>
            </a:r>
            <a:r>
              <a:rPr lang="en-US" sz="2400" dirty="0"/>
              <a:t>compared </a:t>
            </a:r>
            <a:r>
              <a:rPr lang="en-US" sz="2400" dirty="0" smtClean="0"/>
              <a:t>to </a:t>
            </a:r>
            <a:r>
              <a:rPr lang="en-US" sz="2400" dirty="0"/>
              <a:t>adult motion</a:t>
            </a:r>
            <a:r>
              <a:rPr lang="en-US" sz="2400" dirty="0" smtClean="0"/>
              <a:t>.</a:t>
            </a:r>
          </a:p>
          <a:p>
            <a:pPr marL="342900" indent="-342900">
              <a:buFont typeface="Arial" charset="0"/>
              <a:buChar char="•"/>
            </a:pPr>
            <a:r>
              <a:rPr lang="en-US" sz="2400" dirty="0" smtClean="0"/>
              <a:t>Two way ANOVA followed by Tukey HSD </a:t>
            </a:r>
          </a:p>
          <a:p>
            <a:pPr marL="342900" indent="-342900">
              <a:buFont typeface="Arial" charset="0"/>
              <a:buChar char="•"/>
            </a:pPr>
            <a:r>
              <a:rPr lang="en-US" sz="2400" dirty="0"/>
              <a:t>S</a:t>
            </a:r>
            <a:r>
              <a:rPr lang="en-US" sz="2400" dirty="0" smtClean="0"/>
              <a:t>ignificant </a:t>
            </a:r>
            <a:r>
              <a:rPr lang="en-US" sz="2400" dirty="0"/>
              <a:t>main effect </a:t>
            </a:r>
            <a:r>
              <a:rPr lang="en-US" sz="2400" dirty="0" smtClean="0"/>
              <a:t>of </a:t>
            </a:r>
            <a:r>
              <a:rPr lang="en-US" sz="2400" dirty="0"/>
              <a:t>actor </a:t>
            </a:r>
            <a:r>
              <a:rPr lang="en-US" sz="2400" dirty="0" smtClean="0"/>
              <a:t>type (p&lt;0.05).</a:t>
            </a:r>
            <a:endParaRPr lang="en-US" sz="2400" dirty="0"/>
          </a:p>
          <a:p>
            <a:pPr marL="342900" indent="-342900">
              <a:buFont typeface="Arial" charset="0"/>
              <a:buChar char="•"/>
            </a:pPr>
            <a:endParaRPr lang="en-US" sz="2800" dirty="0"/>
          </a:p>
        </p:txBody>
      </p:sp>
      <p:sp>
        <p:nvSpPr>
          <p:cNvPr id="8" name="Title 1"/>
          <p:cNvSpPr>
            <a:spLocks noGrp="1"/>
          </p:cNvSpPr>
          <p:nvPr>
            <p:ph type="ctrTitle"/>
          </p:nvPr>
        </p:nvSpPr>
        <p:spPr>
          <a:xfrm>
            <a:off x="1424668" y="102868"/>
            <a:ext cx="9144000" cy="1667905"/>
          </a:xfrm>
        </p:spPr>
        <p:txBody>
          <a:bodyPr>
            <a:normAutofit fontScale="90000"/>
          </a:bodyPr>
          <a:lstStyle/>
          <a:p>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b="1" dirty="0"/>
              <a:t/>
            </a:r>
            <a:br>
              <a:rPr lang="en-US" b="1" dirty="0"/>
            </a:br>
            <a:r>
              <a:rPr lang="en-US" sz="4400" b="1" dirty="0">
                <a:latin typeface="+mn-lt"/>
              </a:rPr>
              <a:t>Results</a:t>
            </a:r>
            <a:r>
              <a:rPr lang="en-US" b="1" dirty="0"/>
              <a:t/>
            </a:r>
            <a:br>
              <a:rPr lang="en-US" b="1" dirty="0"/>
            </a:br>
            <a:endParaRPr lang="en-US" dirty="0"/>
          </a:p>
        </p:txBody>
      </p:sp>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8069" b="7456"/>
          <a:stretch/>
        </p:blipFill>
        <p:spPr>
          <a:xfrm>
            <a:off x="3327361" y="1256453"/>
            <a:ext cx="5283240" cy="3538334"/>
          </a:xfrm>
          <a:prstGeom prst="rect">
            <a:avLst/>
          </a:prstGeom>
        </p:spPr>
      </p:pic>
      <p:sp>
        <p:nvSpPr>
          <p:cNvPr id="2" name="Slide Number Placeholder 1">
            <a:extLst>
              <a:ext uri="{FF2B5EF4-FFF2-40B4-BE49-F238E27FC236}">
                <a16:creationId xmlns="" xmlns:a16="http://schemas.microsoft.com/office/drawing/2014/main" id="{50F5AFA4-3628-42E3-9C52-1710D3F544E9}"/>
              </a:ext>
            </a:extLst>
          </p:cNvPr>
          <p:cNvSpPr>
            <a:spLocks noGrp="1"/>
          </p:cNvSpPr>
          <p:nvPr>
            <p:ph type="sldNum" sz="quarter" idx="12"/>
          </p:nvPr>
        </p:nvSpPr>
        <p:spPr>
          <a:xfrm>
            <a:off x="8610600" y="6173470"/>
            <a:ext cx="2743200" cy="365125"/>
          </a:xfrm>
        </p:spPr>
        <p:txBody>
          <a:bodyPr/>
          <a:lstStyle/>
          <a:p>
            <a:fld id="{EE187D0B-F52B-47F2-BA65-6DA35A202230}" type="slidenum">
              <a:rPr lang="en-US" smtClean="0"/>
              <a:t>24</a:t>
            </a:fld>
            <a:endParaRPr lang="en-US"/>
          </a:p>
        </p:txBody>
      </p:sp>
      <p:sp>
        <p:nvSpPr>
          <p:cNvPr id="3" name="Rectangle 2"/>
          <p:cNvSpPr/>
          <p:nvPr/>
        </p:nvSpPr>
        <p:spPr>
          <a:xfrm>
            <a:off x="5396753" y="1954307"/>
            <a:ext cx="2850776" cy="2330823"/>
          </a:xfrm>
          <a:prstGeom prst="rect">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638945"/>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6" name="TextBox 5"/>
          <p:cNvSpPr txBox="1"/>
          <p:nvPr/>
        </p:nvSpPr>
        <p:spPr>
          <a:xfrm>
            <a:off x="987551" y="4970484"/>
            <a:ext cx="10479749" cy="1938992"/>
          </a:xfrm>
          <a:prstGeom prst="rect">
            <a:avLst/>
          </a:prstGeom>
          <a:noFill/>
        </p:spPr>
        <p:txBody>
          <a:bodyPr wrap="square" rtlCol="0">
            <a:spAutoFit/>
          </a:bodyPr>
          <a:lstStyle/>
          <a:p>
            <a:pPr marL="342900" indent="-342900">
              <a:buFont typeface="Arial" charset="0"/>
              <a:buChar char="•"/>
            </a:pPr>
            <a:r>
              <a:rPr lang="en-US" sz="2400" dirty="0" smtClean="0"/>
              <a:t>Two </a:t>
            </a:r>
            <a:r>
              <a:rPr lang="en-US" sz="2400" dirty="0"/>
              <a:t>way ANOVA followed by Tukey </a:t>
            </a:r>
            <a:r>
              <a:rPr lang="en-US" sz="2400" dirty="0" smtClean="0"/>
              <a:t>HSD.</a:t>
            </a:r>
          </a:p>
          <a:p>
            <a:pPr marL="342900" indent="-342900">
              <a:buFont typeface="Arial" charset="0"/>
              <a:buChar char="•"/>
            </a:pPr>
            <a:r>
              <a:rPr lang="en-US" sz="2400" dirty="0"/>
              <a:t>significant main effect of </a:t>
            </a:r>
            <a:r>
              <a:rPr lang="en-US" sz="2400" dirty="0" smtClean="0"/>
              <a:t>action </a:t>
            </a:r>
            <a:r>
              <a:rPr lang="en-US" sz="2400" dirty="0"/>
              <a:t>(p&lt;0.05).</a:t>
            </a:r>
          </a:p>
          <a:p>
            <a:pPr marL="342900" indent="-342900">
              <a:buFont typeface="Arial" charset="0"/>
              <a:buChar char="•"/>
            </a:pPr>
            <a:r>
              <a:rPr lang="en-US" sz="2400" dirty="0"/>
              <a:t>Viewers were generally more likely to attribute </a:t>
            </a:r>
            <a:r>
              <a:rPr lang="en-US" sz="2400" dirty="0" smtClean="0"/>
              <a:t>“Jump High” and </a:t>
            </a:r>
            <a:r>
              <a:rPr lang="en-US" sz="2400" dirty="0"/>
              <a:t>“Run Fast”</a:t>
            </a:r>
            <a:r>
              <a:rPr lang="en-US" sz="2400" dirty="0" smtClean="0"/>
              <a:t> to a child actor. </a:t>
            </a:r>
            <a:endParaRPr lang="en-US" sz="2400" dirty="0"/>
          </a:p>
          <a:p>
            <a:pPr marL="342900" indent="-342900">
              <a:buFont typeface="Arial" charset="0"/>
              <a:buChar char="•"/>
            </a:pPr>
            <a:endParaRPr lang="en-US" sz="2400" dirty="0"/>
          </a:p>
        </p:txBody>
      </p:sp>
      <p:sp>
        <p:nvSpPr>
          <p:cNvPr id="8" name="Title 1"/>
          <p:cNvSpPr>
            <a:spLocks noGrp="1"/>
          </p:cNvSpPr>
          <p:nvPr>
            <p:ph type="ctrTitle"/>
          </p:nvPr>
        </p:nvSpPr>
        <p:spPr>
          <a:xfrm>
            <a:off x="1424668" y="121156"/>
            <a:ext cx="9144000" cy="1667905"/>
          </a:xfrm>
        </p:spPr>
        <p:txBody>
          <a:bodyPr>
            <a:normAutofit fontScale="90000"/>
          </a:bodyPr>
          <a:lstStyle/>
          <a:p>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b="1" dirty="0"/>
              <a:t/>
            </a:r>
            <a:br>
              <a:rPr lang="en-US" b="1" dirty="0"/>
            </a:br>
            <a:r>
              <a:rPr lang="en-US" sz="4400" b="1" dirty="0">
                <a:latin typeface="+mn-lt"/>
              </a:rPr>
              <a:t>Results</a:t>
            </a:r>
            <a:r>
              <a:rPr lang="en-US" b="1" dirty="0"/>
              <a:t/>
            </a:r>
            <a:br>
              <a:rPr lang="en-US" b="1" dirty="0"/>
            </a:br>
            <a:endParaRPr lang="en-US" dirty="0"/>
          </a:p>
        </p:txBody>
      </p:sp>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32768" y="1290348"/>
            <a:ext cx="5127797" cy="3505444"/>
          </a:xfrm>
          <a:prstGeom prst="rect">
            <a:avLst/>
          </a:prstGeom>
        </p:spPr>
      </p:pic>
      <p:sp>
        <p:nvSpPr>
          <p:cNvPr id="2" name="Slide Number Placeholder 1">
            <a:extLst>
              <a:ext uri="{FF2B5EF4-FFF2-40B4-BE49-F238E27FC236}">
                <a16:creationId xmlns="" xmlns:a16="http://schemas.microsoft.com/office/drawing/2014/main" id="{50F5AFA4-3628-42E3-9C52-1710D3F544E9}"/>
              </a:ext>
            </a:extLst>
          </p:cNvPr>
          <p:cNvSpPr>
            <a:spLocks noGrp="1"/>
          </p:cNvSpPr>
          <p:nvPr>
            <p:ph type="sldNum" sz="quarter" idx="12"/>
          </p:nvPr>
        </p:nvSpPr>
        <p:spPr>
          <a:xfrm>
            <a:off x="8610600" y="6191758"/>
            <a:ext cx="2743200" cy="365125"/>
          </a:xfrm>
        </p:spPr>
        <p:txBody>
          <a:bodyPr/>
          <a:lstStyle/>
          <a:p>
            <a:fld id="{EE187D0B-F52B-47F2-BA65-6DA35A202230}" type="slidenum">
              <a:rPr lang="en-US" smtClean="0"/>
              <a:t>25</a:t>
            </a:fld>
            <a:endParaRPr lang="en-US"/>
          </a:p>
        </p:txBody>
      </p:sp>
    </p:spTree>
    <p:extLst>
      <p:ext uri="{BB962C8B-B14F-4D97-AF65-F5344CB8AC3E}">
        <p14:creationId xmlns:p14="http://schemas.microsoft.com/office/powerpoint/2010/main" val="973484425"/>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329"/>
            <a:ext cx="10515600" cy="1325563"/>
          </a:xfrm>
        </p:spPr>
        <p:txBody>
          <a:bodyPr/>
          <a:lstStyle/>
          <a:p>
            <a:r>
              <a:rPr lang="en-US" dirty="0"/>
              <a:t>Discussion</a:t>
            </a:r>
          </a:p>
        </p:txBody>
      </p:sp>
      <p:sp>
        <p:nvSpPr>
          <p:cNvPr id="3" name="Content Placeholder 2"/>
          <p:cNvSpPr>
            <a:spLocks noGrp="1"/>
          </p:cNvSpPr>
          <p:nvPr>
            <p:ph idx="1"/>
          </p:nvPr>
        </p:nvSpPr>
        <p:spPr>
          <a:xfrm>
            <a:off x="1267691" y="4862442"/>
            <a:ext cx="10238509" cy="1493127"/>
          </a:xfrm>
        </p:spPr>
        <p:txBody>
          <a:bodyPr>
            <a:normAutofit/>
          </a:bodyPr>
          <a:lstStyle/>
          <a:p>
            <a:r>
              <a:rPr lang="en-US" sz="2400" dirty="0" smtClean="0"/>
              <a:t>Viewers have no difficulties saying the motion came from a child.</a:t>
            </a:r>
          </a:p>
          <a:p>
            <a:r>
              <a:rPr lang="en-US" sz="2400" dirty="0" smtClean="0"/>
              <a:t>In contrast, for more coordinated action viewers sometimes think that the child motion capture data came from an adult.</a:t>
            </a:r>
          </a:p>
          <a:p>
            <a:endParaRPr lang="en-US" dirty="0"/>
          </a:p>
        </p:txBody>
      </p:sp>
      <p:sp>
        <p:nvSpPr>
          <p:cNvPr id="15" name="Slide Number Placeholder 2">
            <a:extLst>
              <a:ext uri="{FF2B5EF4-FFF2-40B4-BE49-F238E27FC236}">
                <a16:creationId xmlns="" xmlns:a16="http://schemas.microsoft.com/office/drawing/2014/main" id="{DCA065A3-D289-4638-9CA2-6B316B8DAEE5}"/>
              </a:ext>
            </a:extLst>
          </p:cNvPr>
          <p:cNvSpPr txBox="1">
            <a:spLocks/>
          </p:cNvSpPr>
          <p:nvPr/>
        </p:nvSpPr>
        <p:spPr>
          <a:xfrm>
            <a:off x="8763000" y="62748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187D0B-F52B-47F2-BA65-6DA35A202230}" type="slidenum">
              <a:rPr lang="en-US" smtClean="0"/>
              <a:pPr/>
              <a:t>26</a:t>
            </a:fld>
            <a:endParaRPr lang="en-US" dirty="0"/>
          </a:p>
        </p:txBody>
      </p:sp>
      <p:pic>
        <p:nvPicPr>
          <p:cNvPr id="13" name="woodenboy_jumphigh_9T4Kqz.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7500" r="27500"/>
          <a:stretch/>
        </p:blipFill>
        <p:spPr>
          <a:xfrm>
            <a:off x="2788581" y="1660747"/>
            <a:ext cx="2326406" cy="2908008"/>
          </a:xfrm>
          <a:prstGeom prst="rect">
            <a:avLst/>
          </a:prstGeom>
        </p:spPr>
      </p:pic>
      <p:pic>
        <p:nvPicPr>
          <p:cNvPr id="16" name="woodenboy_run_YjLUPd.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27500" r="27500"/>
          <a:stretch/>
        </p:blipFill>
        <p:spPr>
          <a:xfrm>
            <a:off x="6947664" y="1625858"/>
            <a:ext cx="2300494" cy="2875617"/>
          </a:xfrm>
          <a:prstGeom prst="rect">
            <a:avLst/>
          </a:prstGeom>
        </p:spPr>
      </p:pic>
      <p:sp>
        <p:nvSpPr>
          <p:cNvPr id="8" name="TextBox 7"/>
          <p:cNvSpPr txBox="1"/>
          <p:nvPr/>
        </p:nvSpPr>
        <p:spPr>
          <a:xfrm>
            <a:off x="2843129" y="1251180"/>
            <a:ext cx="1935892" cy="954107"/>
          </a:xfrm>
          <a:prstGeom prst="rect">
            <a:avLst/>
          </a:prstGeom>
          <a:noFill/>
        </p:spPr>
        <p:txBody>
          <a:bodyPr wrap="square" rtlCol="0">
            <a:spAutoFit/>
          </a:bodyPr>
          <a:lstStyle/>
          <a:p>
            <a:pPr algn="ctr"/>
            <a:r>
              <a:rPr lang="en-US" sz="2800" dirty="0" smtClean="0"/>
              <a:t>Child</a:t>
            </a:r>
          </a:p>
          <a:p>
            <a:pPr algn="ctr"/>
            <a:r>
              <a:rPr lang="en-US" sz="2800" dirty="0" smtClean="0"/>
              <a:t> jump high</a:t>
            </a:r>
            <a:endParaRPr lang="en-US" sz="2800" dirty="0"/>
          </a:p>
        </p:txBody>
      </p:sp>
      <p:sp>
        <p:nvSpPr>
          <p:cNvPr id="9" name="TextBox 8"/>
          <p:cNvSpPr txBox="1"/>
          <p:nvPr/>
        </p:nvSpPr>
        <p:spPr>
          <a:xfrm>
            <a:off x="7065367" y="1181403"/>
            <a:ext cx="1935892" cy="954107"/>
          </a:xfrm>
          <a:prstGeom prst="rect">
            <a:avLst/>
          </a:prstGeom>
          <a:noFill/>
        </p:spPr>
        <p:txBody>
          <a:bodyPr wrap="square" rtlCol="0">
            <a:spAutoFit/>
          </a:bodyPr>
          <a:lstStyle/>
          <a:p>
            <a:pPr algn="ctr"/>
            <a:r>
              <a:rPr lang="en-US" sz="2800" dirty="0" smtClean="0"/>
              <a:t>Child</a:t>
            </a:r>
          </a:p>
          <a:p>
            <a:pPr algn="ctr"/>
            <a:r>
              <a:rPr lang="en-US" sz="2800" dirty="0" smtClean="0"/>
              <a:t> run fast</a:t>
            </a:r>
            <a:endParaRPr lang="en-US" sz="2800" dirty="0"/>
          </a:p>
        </p:txBody>
      </p:sp>
    </p:spTree>
    <p:extLst>
      <p:ext uri="{BB962C8B-B14F-4D97-AF65-F5344CB8AC3E}">
        <p14:creationId xmlns:p14="http://schemas.microsoft.com/office/powerpoint/2010/main" val="409425278"/>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3"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100"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par>
              <p:cTn id="11"/>
            </p:par>
            <p:par>
              <p:cTn id="12"/>
            </p:par>
            <p:par>
              <p:cTn id="13"/>
            </p:par>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6"/>
                                        </p:tgtEl>
                                      </p:cBhvr>
                                    </p:cmd>
                                  </p:childTnLst>
                                </p:cTn>
                              </p:par>
                            </p:childTnLst>
                          </p:cTn>
                        </p:par>
                      </p:childTnLst>
                    </p:cTn>
                  </p:par>
                </p:childTnLst>
              </p:cTn>
              <p:nextCondLst>
                <p:cond evt="onClick" delay="0">
                  <p:tgtEl>
                    <p:spTgt spid="16"/>
                  </p:tgtEl>
                </p:cond>
              </p:nextCondLst>
            </p:seq>
            <p:seq concurrent="1" nextAc="seek">
              <p:cTn id="19" restart="whenNotActive" fill="hold" evtFilter="cancelBubble" nodeType="interactiveSeq">
                <p:stCondLst>
                  <p:cond evt="onClick" delay="0">
                    <p:tgtEl>
                      <p:spTgt spid="13"/>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3"/>
                                        </p:tgtEl>
                                      </p:cBhvr>
                                    </p:cmd>
                                  </p:childTnLst>
                                </p:cTn>
                              </p:par>
                            </p:childTnLst>
                          </p:cTn>
                        </p:par>
                      </p:childTnLst>
                    </p:cTn>
                  </p:par>
                </p:childTnLst>
              </p:cTn>
              <p:nextCondLst>
                <p:cond evt="onClick" delay="0">
                  <p:tgtEl>
                    <p:spTgt spid="13"/>
                  </p:tgtEl>
                </p:cond>
              </p:nextCondLst>
            </p:seq>
            <p:video>
              <p:cMediaNode vol="80000">
                <p:cTn id="24" fill="hold" display="0">
                  <p:stCondLst>
                    <p:cond delay="indefinite"/>
                  </p:stCondLst>
                </p:cTn>
                <p:tgtEl>
                  <p:spTgt spid="16"/>
                </p:tgtEl>
              </p:cMediaNode>
            </p:video>
            <p:video>
              <p:cMediaNode vol="80000">
                <p:cTn id="25" fill="hold" display="0">
                  <p:stCondLst>
                    <p:cond delay="indefinite"/>
                  </p:stCondLst>
                </p:cTn>
                <p:tgtEl>
                  <p:spTgt spid="13"/>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728940" y="5070830"/>
            <a:ext cx="10900566" cy="1938992"/>
          </a:xfrm>
          <a:prstGeom prst="rect">
            <a:avLst/>
          </a:prstGeom>
          <a:noFill/>
        </p:spPr>
        <p:txBody>
          <a:bodyPr wrap="square" rtlCol="0">
            <a:spAutoFit/>
          </a:bodyPr>
          <a:lstStyle/>
          <a:p>
            <a:pPr marL="342900" indent="-342900">
              <a:buFont typeface="Arial" charset="0"/>
              <a:buChar char="•"/>
            </a:pPr>
            <a:r>
              <a:rPr lang="en-US" sz="2400" dirty="0"/>
              <a:t>For </a:t>
            </a:r>
            <a:r>
              <a:rPr lang="en-US" sz="2400" dirty="0" smtClean="0"/>
              <a:t>faster motion </a:t>
            </a:r>
            <a:r>
              <a:rPr lang="en-US" sz="2400" dirty="0"/>
              <a:t>such as </a:t>
            </a:r>
            <a:r>
              <a:rPr lang="en-US" sz="2400" dirty="0" smtClean="0"/>
              <a:t>“Jump high”, “Jumping Jacks” and “Fly </a:t>
            </a:r>
            <a:r>
              <a:rPr lang="en-US" sz="2400" dirty="0"/>
              <a:t>like a </a:t>
            </a:r>
            <a:r>
              <a:rPr lang="en-US" sz="2400" dirty="0" smtClean="0"/>
              <a:t>bird”, </a:t>
            </a:r>
            <a:r>
              <a:rPr lang="en-US" sz="2400" dirty="0"/>
              <a:t>viewers are more generally attribute DS motion as performed by a child</a:t>
            </a:r>
            <a:r>
              <a:rPr lang="en-US" sz="2400" dirty="0" smtClean="0"/>
              <a:t>.</a:t>
            </a:r>
          </a:p>
          <a:p>
            <a:pPr marL="342900" indent="-342900">
              <a:buFont typeface="Arial" charset="0"/>
              <a:buChar char="•"/>
            </a:pPr>
            <a:r>
              <a:rPr lang="en-US" sz="2400" dirty="0" smtClean="0"/>
              <a:t> </a:t>
            </a:r>
            <a:r>
              <a:rPr lang="en-US" sz="2400" dirty="0"/>
              <a:t>For </a:t>
            </a:r>
            <a:r>
              <a:rPr lang="en-US" sz="2400" dirty="0" smtClean="0"/>
              <a:t>slower motion like</a:t>
            </a:r>
            <a:r>
              <a:rPr lang="en-US" sz="2400" dirty="0"/>
              <a:t> </a:t>
            </a:r>
            <a:r>
              <a:rPr lang="en-US" sz="2400" dirty="0" smtClean="0"/>
              <a:t>“Walk” and “Wave”, </a:t>
            </a:r>
            <a:r>
              <a:rPr lang="en-US" sz="2400" dirty="0"/>
              <a:t>DS motion is more likely to be identified as belonging to </a:t>
            </a:r>
            <a:r>
              <a:rPr lang="en-US" sz="2400" dirty="0" smtClean="0"/>
              <a:t>an adult. </a:t>
            </a:r>
            <a:endParaRPr lang="en-US" sz="2400" dirty="0"/>
          </a:p>
          <a:p>
            <a:pPr marL="342900" indent="-342900">
              <a:buFont typeface="Arial" charset="0"/>
              <a:buChar char="•"/>
            </a:pPr>
            <a:endParaRPr lang="en-US" sz="2400" dirty="0"/>
          </a:p>
        </p:txBody>
      </p:sp>
      <p:sp>
        <p:nvSpPr>
          <p:cNvPr id="8" name="Title 1"/>
          <p:cNvSpPr>
            <a:spLocks noGrp="1"/>
          </p:cNvSpPr>
          <p:nvPr>
            <p:ph type="ctrTitle"/>
          </p:nvPr>
        </p:nvSpPr>
        <p:spPr>
          <a:xfrm>
            <a:off x="1424668" y="102868"/>
            <a:ext cx="9144000" cy="1667905"/>
          </a:xfrm>
        </p:spPr>
        <p:txBody>
          <a:bodyPr>
            <a:normAutofit fontScale="90000"/>
          </a:bodyPr>
          <a:lstStyle/>
          <a:p>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sz="4900" b="1" dirty="0"/>
              <a:t/>
            </a:r>
            <a:br>
              <a:rPr lang="en-US" sz="4900" b="1" dirty="0"/>
            </a:br>
            <a:r>
              <a:rPr lang="en-US" b="1" dirty="0"/>
              <a:t/>
            </a:r>
            <a:br>
              <a:rPr lang="en-US" b="1" dirty="0"/>
            </a:br>
            <a:r>
              <a:rPr lang="en-US" sz="4400" b="1" dirty="0">
                <a:latin typeface="+mn-lt"/>
              </a:rPr>
              <a:t>Results</a:t>
            </a:r>
            <a:r>
              <a:rPr lang="en-US" b="1" dirty="0"/>
              <a:t/>
            </a:r>
            <a:br>
              <a:rPr lang="en-US" b="1" dirty="0"/>
            </a:b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2660" y="1200385"/>
            <a:ext cx="6003607" cy="3730004"/>
          </a:xfrm>
          <a:prstGeom prst="rect">
            <a:avLst/>
          </a:prstGeom>
        </p:spPr>
      </p:pic>
      <p:sp>
        <p:nvSpPr>
          <p:cNvPr id="3" name="Slide Number Placeholder 2">
            <a:extLst>
              <a:ext uri="{FF2B5EF4-FFF2-40B4-BE49-F238E27FC236}">
                <a16:creationId xmlns="" xmlns:a16="http://schemas.microsoft.com/office/drawing/2014/main" id="{80D99190-996F-40FD-B265-74BAC127220B}"/>
              </a:ext>
            </a:extLst>
          </p:cNvPr>
          <p:cNvSpPr>
            <a:spLocks noGrp="1"/>
          </p:cNvSpPr>
          <p:nvPr>
            <p:ph type="sldNum" sz="quarter" idx="12"/>
          </p:nvPr>
        </p:nvSpPr>
        <p:spPr>
          <a:xfrm>
            <a:off x="8610600" y="6173470"/>
            <a:ext cx="2743200" cy="365125"/>
          </a:xfrm>
        </p:spPr>
        <p:txBody>
          <a:bodyPr/>
          <a:lstStyle/>
          <a:p>
            <a:fld id="{EE187D0B-F52B-47F2-BA65-6DA35A202230}" type="slidenum">
              <a:rPr lang="en-US" smtClean="0"/>
              <a:t>27</a:t>
            </a:fld>
            <a:endParaRPr lang="en-US" dirty="0"/>
          </a:p>
        </p:txBody>
      </p:sp>
      <p:sp>
        <p:nvSpPr>
          <p:cNvPr id="4" name="Down Arrow 3"/>
          <p:cNvSpPr/>
          <p:nvPr/>
        </p:nvSpPr>
        <p:spPr>
          <a:xfrm>
            <a:off x="4589931" y="1972235"/>
            <a:ext cx="179294" cy="5378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Down Arrow 6"/>
          <p:cNvSpPr/>
          <p:nvPr/>
        </p:nvSpPr>
        <p:spPr>
          <a:xfrm>
            <a:off x="5298141" y="2232209"/>
            <a:ext cx="179294" cy="5378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own Arrow 9"/>
          <p:cNvSpPr/>
          <p:nvPr/>
        </p:nvSpPr>
        <p:spPr>
          <a:xfrm>
            <a:off x="3827939" y="1783981"/>
            <a:ext cx="179294" cy="53788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own Arrow 11"/>
          <p:cNvSpPr/>
          <p:nvPr/>
        </p:nvSpPr>
        <p:spPr>
          <a:xfrm>
            <a:off x="7682746" y="2088779"/>
            <a:ext cx="179294" cy="537883"/>
          </a:xfrm>
          <a:prstGeom prst="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60000"/>
                  <a:lumOff val="40000"/>
                </a:schemeClr>
              </a:solidFill>
            </a:endParaRPr>
          </a:p>
        </p:txBody>
      </p:sp>
      <p:sp>
        <p:nvSpPr>
          <p:cNvPr id="13" name="Down Arrow 12"/>
          <p:cNvSpPr/>
          <p:nvPr/>
        </p:nvSpPr>
        <p:spPr>
          <a:xfrm>
            <a:off x="6884891" y="2294967"/>
            <a:ext cx="179294" cy="537883"/>
          </a:xfrm>
          <a:prstGeom prst="downArrow">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4">
                  <a:lumMod val="60000"/>
                  <a:lumOff val="40000"/>
                </a:schemeClr>
              </a:solidFill>
            </a:endParaRPr>
          </a:p>
        </p:txBody>
      </p:sp>
    </p:spTree>
    <p:extLst>
      <p:ext uri="{BB962C8B-B14F-4D97-AF65-F5344CB8AC3E}">
        <p14:creationId xmlns:p14="http://schemas.microsoft.com/office/powerpoint/2010/main" val="3104312973"/>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10" grpId="0" animBg="1"/>
      <p:bldP spid="12" grpId="0" animBg="1"/>
      <p:bldP spid="1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7794"/>
            <a:ext cx="10515600" cy="1325563"/>
          </a:xfrm>
        </p:spPr>
        <p:txBody>
          <a:bodyPr/>
          <a:lstStyle/>
          <a:p>
            <a:r>
              <a:rPr lang="en-US" dirty="0" smtClean="0"/>
              <a:t>Discussion</a:t>
            </a:r>
            <a:endParaRPr lang="en-US" dirty="0"/>
          </a:p>
        </p:txBody>
      </p:sp>
      <p:sp>
        <p:nvSpPr>
          <p:cNvPr id="5" name="TextBox 4"/>
          <p:cNvSpPr txBox="1"/>
          <p:nvPr/>
        </p:nvSpPr>
        <p:spPr>
          <a:xfrm>
            <a:off x="1431284" y="1217366"/>
            <a:ext cx="1935892" cy="523220"/>
          </a:xfrm>
          <a:prstGeom prst="rect">
            <a:avLst/>
          </a:prstGeom>
          <a:noFill/>
        </p:spPr>
        <p:txBody>
          <a:bodyPr wrap="square" rtlCol="0">
            <a:spAutoFit/>
          </a:bodyPr>
          <a:lstStyle/>
          <a:p>
            <a:pPr algn="ctr"/>
            <a:r>
              <a:rPr lang="en-US" sz="2800" dirty="0"/>
              <a:t>Adult</a:t>
            </a:r>
          </a:p>
        </p:txBody>
      </p:sp>
      <p:pic>
        <p:nvPicPr>
          <p:cNvPr id="7" name="wooden_DSL_jj_U6PX1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27500" r="27500"/>
          <a:stretch/>
        </p:blipFill>
        <p:spPr>
          <a:xfrm>
            <a:off x="4955240" y="1686893"/>
            <a:ext cx="2307242" cy="2884053"/>
          </a:xfrm>
          <a:prstGeom prst="rect">
            <a:avLst/>
          </a:prstGeom>
        </p:spPr>
      </p:pic>
      <p:pic>
        <p:nvPicPr>
          <p:cNvPr id="8" name="woodenman_jj_3PFjdE.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27500" r="27500"/>
          <a:stretch/>
        </p:blipFill>
        <p:spPr>
          <a:xfrm>
            <a:off x="1431284" y="1772989"/>
            <a:ext cx="2207706" cy="2759633"/>
          </a:xfrm>
          <a:prstGeom prst="rect">
            <a:avLst/>
          </a:prstGeom>
        </p:spPr>
      </p:pic>
      <p:pic>
        <p:nvPicPr>
          <p:cNvPr id="11" name="woodenboy_jj2_tqHBoH.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1"/>
          <a:srcRect l="27500" r="27500"/>
          <a:stretch/>
        </p:blipFill>
        <p:spPr>
          <a:xfrm>
            <a:off x="8434308" y="1627297"/>
            <a:ext cx="2326407" cy="2908008"/>
          </a:xfrm>
          <a:prstGeom prst="rect">
            <a:avLst/>
          </a:prstGeom>
        </p:spPr>
      </p:pic>
      <p:sp>
        <p:nvSpPr>
          <p:cNvPr id="12" name="TextBox 11"/>
          <p:cNvSpPr txBox="1"/>
          <p:nvPr/>
        </p:nvSpPr>
        <p:spPr>
          <a:xfrm>
            <a:off x="4531166" y="1181961"/>
            <a:ext cx="3081883" cy="523220"/>
          </a:xfrm>
          <a:prstGeom prst="rect">
            <a:avLst/>
          </a:prstGeom>
          <a:noFill/>
        </p:spPr>
        <p:txBody>
          <a:bodyPr wrap="square" rtlCol="0">
            <a:spAutoFit/>
          </a:bodyPr>
          <a:lstStyle/>
          <a:p>
            <a:pPr algn="ctr"/>
            <a:r>
              <a:rPr lang="en-US" sz="2800" dirty="0"/>
              <a:t>Our result</a:t>
            </a:r>
          </a:p>
        </p:txBody>
      </p:sp>
      <p:sp>
        <p:nvSpPr>
          <p:cNvPr id="14" name="TextBox 13"/>
          <p:cNvSpPr txBox="1"/>
          <p:nvPr/>
        </p:nvSpPr>
        <p:spPr>
          <a:xfrm>
            <a:off x="8594684" y="1155171"/>
            <a:ext cx="1935892" cy="523220"/>
          </a:xfrm>
          <a:prstGeom prst="rect">
            <a:avLst/>
          </a:prstGeom>
          <a:noFill/>
        </p:spPr>
        <p:txBody>
          <a:bodyPr wrap="square" rtlCol="0">
            <a:spAutoFit/>
          </a:bodyPr>
          <a:lstStyle/>
          <a:p>
            <a:pPr algn="ctr"/>
            <a:r>
              <a:rPr lang="en-US" sz="2800"/>
              <a:t>Child</a:t>
            </a:r>
          </a:p>
        </p:txBody>
      </p:sp>
      <p:sp>
        <p:nvSpPr>
          <p:cNvPr id="15" name="Slide Number Placeholder 2">
            <a:extLst>
              <a:ext uri="{FF2B5EF4-FFF2-40B4-BE49-F238E27FC236}">
                <a16:creationId xmlns="" xmlns:a16="http://schemas.microsoft.com/office/drawing/2014/main" id="{DCA065A3-D289-4638-9CA2-6B316B8DAEE5}"/>
              </a:ext>
            </a:extLst>
          </p:cNvPr>
          <p:cNvSpPr txBox="1">
            <a:spLocks/>
          </p:cNvSpPr>
          <p:nvPr/>
        </p:nvSpPr>
        <p:spPr>
          <a:xfrm>
            <a:off x="8763000" y="614937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187D0B-F52B-47F2-BA65-6DA35A202230}" type="slidenum">
              <a:rPr lang="en-US" smtClean="0"/>
              <a:pPr/>
              <a:t>28</a:t>
            </a:fld>
            <a:endParaRPr lang="en-US" dirty="0"/>
          </a:p>
        </p:txBody>
      </p:sp>
      <p:sp>
        <p:nvSpPr>
          <p:cNvPr id="13" name="Content Placeholder 2"/>
          <p:cNvSpPr>
            <a:spLocks noGrp="1"/>
          </p:cNvSpPr>
          <p:nvPr>
            <p:ph idx="1"/>
          </p:nvPr>
        </p:nvSpPr>
        <p:spPr>
          <a:xfrm>
            <a:off x="1879600" y="4974833"/>
            <a:ext cx="8881115" cy="4351338"/>
          </a:xfrm>
        </p:spPr>
        <p:txBody>
          <a:bodyPr>
            <a:normAutofit/>
          </a:bodyPr>
          <a:lstStyle/>
          <a:p>
            <a:pPr algn="just"/>
            <a:r>
              <a:rPr lang="en-US" sz="2400" dirty="0"/>
              <a:t>T</a:t>
            </a:r>
            <a:r>
              <a:rPr lang="en-US" sz="2400" dirty="0" smtClean="0"/>
              <a:t>he </a:t>
            </a:r>
            <a:r>
              <a:rPr lang="en-US" sz="2400" dirty="0"/>
              <a:t>coordination level of dynamic scaled motion </a:t>
            </a:r>
            <a:r>
              <a:rPr lang="en-US" sz="2400" dirty="0" smtClean="0"/>
              <a:t>seems </a:t>
            </a:r>
            <a:r>
              <a:rPr lang="en-US" sz="2400" dirty="0"/>
              <a:t>similar to that of adults, but the speed is faster than adult motion. </a:t>
            </a:r>
            <a:endParaRPr lang="en-US" sz="2400" dirty="0" smtClean="0"/>
          </a:p>
          <a:p>
            <a:pPr algn="just"/>
            <a:r>
              <a:rPr lang="en-US" sz="2400" dirty="0"/>
              <a:t>Viewers may perceive faster actions as belonging to </a:t>
            </a:r>
            <a:r>
              <a:rPr lang="en-US" sz="2400" dirty="0" smtClean="0"/>
              <a:t>children.</a:t>
            </a:r>
          </a:p>
          <a:p>
            <a:endParaRPr lang="en-US" sz="2400" dirty="0"/>
          </a:p>
          <a:p>
            <a:endParaRPr lang="en-US" sz="2400" dirty="0"/>
          </a:p>
          <a:p>
            <a:endParaRPr lang="en-US" sz="2400" dirty="0"/>
          </a:p>
        </p:txBody>
      </p:sp>
    </p:spTree>
    <p:extLst>
      <p:ext uri="{BB962C8B-B14F-4D97-AF65-F5344CB8AC3E}">
        <p14:creationId xmlns:p14="http://schemas.microsoft.com/office/powerpoint/2010/main" val="1320407508"/>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00"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5066" fill="hold"/>
                                        <p:tgtEl>
                                          <p:spTgt spid="11"/>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50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8"/>
                </p:tgtEl>
              </p:cMediaNode>
            </p:video>
            <p:seq concurrent="1" nextAc="seek">
              <p:cTn id="16" restart="whenNotActive" fill="hold" evtFilter="cancelBubble" nodeType="interactiveSeq">
                <p:stCondLst>
                  <p:cond evt="onClick" delay="0">
                    <p:tgtEl>
                      <p:spTgt spid="7"/>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7"/>
                                        </p:tgtEl>
                                      </p:cBhvr>
                                    </p:cmd>
                                  </p:childTnLst>
                                </p:cTn>
                              </p:par>
                            </p:childTnLst>
                          </p:cTn>
                        </p:par>
                      </p:childTnLst>
                    </p:cTn>
                  </p:par>
                </p:childTnLst>
              </p:cTn>
              <p:nextCondLst>
                <p:cond evt="onClick" delay="0">
                  <p:tgtEl>
                    <p:spTgt spid="7"/>
                  </p:tgtEl>
                </p:cond>
              </p:nextCondLst>
            </p:seq>
            <p:video>
              <p:cMediaNode vol="80000">
                <p:cTn id="21" fill="hold" display="0">
                  <p:stCondLst>
                    <p:cond delay="indefinite"/>
                  </p:stCondLst>
                </p:cTn>
                <p:tgtEl>
                  <p:spTgt spid="7"/>
                </p:tgtEl>
              </p:cMediaNode>
            </p:video>
            <p:seq concurrent="1" nextAc="seek">
              <p:cTn id="22" restart="whenNotActive" fill="hold" evtFilter="cancelBubble" nodeType="interactiveSeq">
                <p:stCondLst>
                  <p:cond evt="onClick" delay="0">
                    <p:tgtEl>
                      <p:spTgt spid="11"/>
                    </p:tgtEl>
                  </p:cond>
                </p:stCondLst>
                <p:endSync evt="end" delay="0">
                  <p:rtn val="all"/>
                </p:endSync>
                <p:childTnLst>
                  <p:par>
                    <p:cTn id="23" fill="hold">
                      <p:stCondLst>
                        <p:cond delay="0"/>
                      </p:stCondLst>
                      <p:childTnLst>
                        <p:par>
                          <p:cTn id="24" fill="hold">
                            <p:stCondLst>
                              <p:cond delay="0"/>
                            </p:stCondLst>
                            <p:childTnLst>
                              <p:par>
                                <p:cTn id="25" presetID="2" presetClass="mediacall" presetSubtype="0" fill="hold" nodeType="clickEffect">
                                  <p:stCondLst>
                                    <p:cond delay="0"/>
                                  </p:stCondLst>
                                  <p:childTnLst>
                                    <p:cmd type="call" cmd="togglePause">
                                      <p:cBhvr>
                                        <p:cTn id="26" dur="1" fill="hold"/>
                                        <p:tgtEl>
                                          <p:spTgt spid="11"/>
                                        </p:tgtEl>
                                      </p:cBhvr>
                                    </p:cmd>
                                  </p:childTnLst>
                                </p:cTn>
                              </p:par>
                            </p:childTnLst>
                          </p:cTn>
                        </p:par>
                      </p:childTnLst>
                    </p:cTn>
                  </p:par>
                </p:childTnLst>
              </p:cTn>
              <p:nextCondLst>
                <p:cond evt="onClick" delay="0">
                  <p:tgtEl>
                    <p:spTgt spid="11"/>
                  </p:tgtEl>
                </p:cond>
              </p:nextCondLst>
            </p:seq>
            <p:video>
              <p:cMediaNode vol="80000">
                <p:cTn id="27" fill="hold" display="0">
                  <p:stCondLst>
                    <p:cond delay="indefinite"/>
                  </p:stCondLst>
                </p:cTn>
                <p:tgtEl>
                  <p:spTgt spid="11"/>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37794"/>
            <a:ext cx="10515600" cy="1325563"/>
          </a:xfrm>
        </p:spPr>
        <p:txBody>
          <a:bodyPr/>
          <a:lstStyle/>
          <a:p>
            <a:r>
              <a:rPr lang="en-US" dirty="0" smtClean="0"/>
              <a:t>Discussion</a:t>
            </a:r>
            <a:endParaRPr lang="en-US" dirty="0"/>
          </a:p>
        </p:txBody>
      </p:sp>
      <p:sp>
        <p:nvSpPr>
          <p:cNvPr id="5" name="TextBox 4"/>
          <p:cNvSpPr txBox="1"/>
          <p:nvPr/>
        </p:nvSpPr>
        <p:spPr>
          <a:xfrm>
            <a:off x="1431284" y="1217366"/>
            <a:ext cx="1935892" cy="523220"/>
          </a:xfrm>
          <a:prstGeom prst="rect">
            <a:avLst/>
          </a:prstGeom>
          <a:noFill/>
        </p:spPr>
        <p:txBody>
          <a:bodyPr wrap="square" rtlCol="0">
            <a:spAutoFit/>
          </a:bodyPr>
          <a:lstStyle/>
          <a:p>
            <a:pPr algn="ctr"/>
            <a:r>
              <a:rPr lang="en-US" sz="2800" dirty="0"/>
              <a:t>Adult</a:t>
            </a:r>
          </a:p>
        </p:txBody>
      </p:sp>
      <p:sp>
        <p:nvSpPr>
          <p:cNvPr id="12" name="TextBox 11"/>
          <p:cNvSpPr txBox="1"/>
          <p:nvPr/>
        </p:nvSpPr>
        <p:spPr>
          <a:xfrm>
            <a:off x="4531166" y="1181961"/>
            <a:ext cx="3081883" cy="523220"/>
          </a:xfrm>
          <a:prstGeom prst="rect">
            <a:avLst/>
          </a:prstGeom>
          <a:noFill/>
        </p:spPr>
        <p:txBody>
          <a:bodyPr wrap="square" rtlCol="0">
            <a:spAutoFit/>
          </a:bodyPr>
          <a:lstStyle/>
          <a:p>
            <a:pPr algn="ctr"/>
            <a:r>
              <a:rPr lang="en-US" sz="2800" dirty="0"/>
              <a:t>Our result</a:t>
            </a:r>
          </a:p>
        </p:txBody>
      </p:sp>
      <p:sp>
        <p:nvSpPr>
          <p:cNvPr id="14" name="TextBox 13"/>
          <p:cNvSpPr txBox="1"/>
          <p:nvPr/>
        </p:nvSpPr>
        <p:spPr>
          <a:xfrm>
            <a:off x="8594684" y="1155171"/>
            <a:ext cx="1935892" cy="523220"/>
          </a:xfrm>
          <a:prstGeom prst="rect">
            <a:avLst/>
          </a:prstGeom>
          <a:noFill/>
        </p:spPr>
        <p:txBody>
          <a:bodyPr wrap="square" rtlCol="0">
            <a:spAutoFit/>
          </a:bodyPr>
          <a:lstStyle/>
          <a:p>
            <a:pPr algn="ctr"/>
            <a:r>
              <a:rPr lang="en-US" sz="2800"/>
              <a:t>Child</a:t>
            </a:r>
          </a:p>
        </p:txBody>
      </p:sp>
      <p:sp>
        <p:nvSpPr>
          <p:cNvPr id="15" name="Slide Number Placeholder 2">
            <a:extLst>
              <a:ext uri="{FF2B5EF4-FFF2-40B4-BE49-F238E27FC236}">
                <a16:creationId xmlns="" xmlns:a16="http://schemas.microsoft.com/office/drawing/2014/main" id="{DCA065A3-D289-4638-9CA2-6B316B8DAEE5}"/>
              </a:ext>
            </a:extLst>
          </p:cNvPr>
          <p:cNvSpPr txBox="1">
            <a:spLocks/>
          </p:cNvSpPr>
          <p:nvPr/>
        </p:nvSpPr>
        <p:spPr>
          <a:xfrm>
            <a:off x="8763000" y="6149370"/>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187D0B-F52B-47F2-BA65-6DA35A202230}" type="slidenum">
              <a:rPr lang="en-US" smtClean="0"/>
              <a:pPr/>
              <a:t>29</a:t>
            </a:fld>
            <a:endParaRPr lang="en-US" dirty="0"/>
          </a:p>
        </p:txBody>
      </p:sp>
      <p:sp>
        <p:nvSpPr>
          <p:cNvPr id="13" name="Content Placeholder 2"/>
          <p:cNvSpPr>
            <a:spLocks noGrp="1"/>
          </p:cNvSpPr>
          <p:nvPr>
            <p:ph idx="1"/>
          </p:nvPr>
        </p:nvSpPr>
        <p:spPr>
          <a:xfrm>
            <a:off x="1879600" y="4974833"/>
            <a:ext cx="8881115" cy="4351338"/>
          </a:xfrm>
        </p:spPr>
        <p:txBody>
          <a:bodyPr>
            <a:normAutofit/>
          </a:bodyPr>
          <a:lstStyle/>
          <a:p>
            <a:pPr algn="just"/>
            <a:r>
              <a:rPr lang="en-US" sz="2400" dirty="0"/>
              <a:t>T</a:t>
            </a:r>
            <a:r>
              <a:rPr lang="en-US" sz="2400" dirty="0" smtClean="0"/>
              <a:t>he </a:t>
            </a:r>
            <a:r>
              <a:rPr lang="en-US" sz="2400" dirty="0"/>
              <a:t>coordination level of dynamic scaled motion </a:t>
            </a:r>
            <a:r>
              <a:rPr lang="en-US" sz="2400" dirty="0" smtClean="0"/>
              <a:t>seems </a:t>
            </a:r>
            <a:r>
              <a:rPr lang="en-US" sz="2400" dirty="0"/>
              <a:t>similar to that of adults, but the speed is faster than adult motion. </a:t>
            </a:r>
            <a:endParaRPr lang="en-US" sz="2400" dirty="0" smtClean="0"/>
          </a:p>
          <a:p>
            <a:pPr algn="just"/>
            <a:r>
              <a:rPr lang="en-US" sz="2400" dirty="0"/>
              <a:t>Viewers may perceive faster actions as belonging to </a:t>
            </a:r>
            <a:r>
              <a:rPr lang="en-US" sz="2400" dirty="0" smtClean="0"/>
              <a:t>children.</a:t>
            </a:r>
          </a:p>
          <a:p>
            <a:endParaRPr lang="en-US" sz="2400" dirty="0"/>
          </a:p>
          <a:p>
            <a:endParaRPr lang="en-US" sz="2400" dirty="0"/>
          </a:p>
          <a:p>
            <a:endParaRPr lang="en-US" sz="2400" dirty="0"/>
          </a:p>
        </p:txBody>
      </p:sp>
      <p:pic>
        <p:nvPicPr>
          <p:cNvPr id="3" name="My Movi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3330" b="42030"/>
          <a:stretch/>
        </p:blipFill>
        <p:spPr>
          <a:xfrm>
            <a:off x="1234065" y="1810873"/>
            <a:ext cx="9817768" cy="3017520"/>
          </a:xfrm>
          <a:prstGeom prst="rect">
            <a:avLst/>
          </a:prstGeom>
        </p:spPr>
      </p:pic>
    </p:spTree>
    <p:extLst>
      <p:ext uri="{BB962C8B-B14F-4D97-AF65-F5344CB8AC3E}">
        <p14:creationId xmlns:p14="http://schemas.microsoft.com/office/powerpoint/2010/main" val="2034511956"/>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
                                        </p:tgtEl>
                                      </p:cBhvr>
                                    </p:cmd>
                                  </p:childTnLst>
                                </p:cTn>
                              </p:par>
                            </p:childTnLst>
                          </p:cTn>
                        </p:par>
                      </p:childTnLst>
                    </p:cTn>
                  </p:par>
                </p:childTnLst>
              </p:cTn>
              <p:nextCondLst>
                <p:cond evt="onClick" delay="0">
                  <p:tgtEl>
                    <p:spTgt spid="3"/>
                  </p:tgtEl>
                </p:cond>
              </p:nextCondLst>
            </p:seq>
            <p:video>
              <p:cMediaNode vol="80000">
                <p:cTn id="12" fill="hold" display="0">
                  <p:stCondLst>
                    <p:cond delay="indefinite"/>
                  </p:stCondLst>
                </p:cTn>
                <p:tgtEl>
                  <p:spTgt spid="3"/>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886409" y="1559432"/>
            <a:ext cx="10034999" cy="3477875"/>
          </a:xfrm>
          <a:prstGeom prst="rect">
            <a:avLst/>
          </a:prstGeom>
          <a:noFill/>
        </p:spPr>
        <p:txBody>
          <a:bodyPr wrap="square" rtlCol="0">
            <a:spAutoFit/>
          </a:bodyPr>
          <a:lstStyle/>
          <a:p>
            <a:pPr marL="457200" indent="-457200">
              <a:buFont typeface="Arial" panose="020B0604020202020204" pitchFamily="34" charset="0"/>
              <a:buChar char="•"/>
            </a:pPr>
            <a:r>
              <a:rPr lang="en-US" sz="2800" dirty="0" smtClean="0"/>
              <a:t>However</a:t>
            </a:r>
            <a:r>
              <a:rPr lang="en-US" sz="2800" dirty="0"/>
              <a:t>, motion capturing children is difficult.</a:t>
            </a:r>
          </a:p>
          <a:p>
            <a:pPr marL="914400" lvl="1" indent="-457200">
              <a:buFont typeface="Arial" charset="0"/>
              <a:buChar char="•"/>
            </a:pPr>
            <a:r>
              <a:rPr lang="en-US" sz="2400" dirty="0"/>
              <a:t>Lack of patience</a:t>
            </a:r>
          </a:p>
          <a:p>
            <a:pPr marL="800100" lvl="1" indent="-342900">
              <a:buFont typeface="Arial" charset="0"/>
              <a:buChar char="•"/>
            </a:pPr>
            <a:r>
              <a:rPr lang="en-US" sz="2400" dirty="0"/>
              <a:t>  Easily distracted</a:t>
            </a:r>
          </a:p>
          <a:p>
            <a:pPr marL="800100" lvl="1" indent="-342900">
              <a:buFont typeface="Arial" charset="0"/>
              <a:buChar char="•"/>
            </a:pPr>
            <a:r>
              <a:rPr lang="en-US" sz="2400" dirty="0"/>
              <a:t>  Hard to follow </a:t>
            </a:r>
            <a:r>
              <a:rPr lang="en-US" sz="2400" dirty="0" smtClean="0"/>
              <a:t>instructions</a:t>
            </a:r>
          </a:p>
          <a:p>
            <a:pPr marL="800100" lvl="1" indent="-342900">
              <a:buFont typeface="Arial" charset="0"/>
              <a:buChar char="•"/>
            </a:pPr>
            <a:endParaRPr lang="en-US" sz="2400" dirty="0"/>
          </a:p>
          <a:p>
            <a:pPr marL="800100" lvl="1" indent="-342900">
              <a:buFont typeface="Arial" charset="0"/>
              <a:buChar char="•"/>
            </a:pPr>
            <a:endParaRPr lang="en-US" sz="2400" dirty="0" smtClean="0"/>
          </a:p>
          <a:p>
            <a:pPr marL="800100" lvl="1" indent="-342900">
              <a:buFont typeface="Arial" charset="0"/>
              <a:buChar char="•"/>
            </a:pPr>
            <a:endParaRPr lang="en-US" sz="2400" dirty="0"/>
          </a:p>
          <a:p>
            <a:pPr marL="800100" lvl="1" indent="-342900">
              <a:buFont typeface="Arial" charset="0"/>
              <a:buChar char="•"/>
            </a:pPr>
            <a:endParaRPr lang="en-US" sz="2400" dirty="0" smtClean="0"/>
          </a:p>
          <a:p>
            <a:pPr marL="800100" lvl="1" indent="-342900">
              <a:buFont typeface="Arial" charset="0"/>
              <a:buChar char="•"/>
            </a:pPr>
            <a:endParaRPr lang="en-US" sz="2400" dirty="0" smtClean="0"/>
          </a:p>
        </p:txBody>
      </p:sp>
      <p:sp>
        <p:nvSpPr>
          <p:cNvPr id="4" name="Title 1"/>
          <p:cNvSpPr txBox="1">
            <a:spLocks/>
          </p:cNvSpPr>
          <p:nvPr/>
        </p:nvSpPr>
        <p:spPr>
          <a:xfrm>
            <a:off x="830989" y="317000"/>
            <a:ext cx="10515600" cy="866736"/>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dirty="0"/>
              <a:t>Challenge</a:t>
            </a:r>
          </a:p>
        </p:txBody>
      </p:sp>
      <p:sp>
        <p:nvSpPr>
          <p:cNvPr id="3" name="Slide Number Placeholder 2">
            <a:extLst>
              <a:ext uri="{FF2B5EF4-FFF2-40B4-BE49-F238E27FC236}">
                <a16:creationId xmlns="" xmlns:a16="http://schemas.microsoft.com/office/drawing/2014/main" id="{C05AE339-A8C8-4D58-B639-F3CDDFBC6642}"/>
              </a:ext>
            </a:extLst>
          </p:cNvPr>
          <p:cNvSpPr>
            <a:spLocks noGrp="1"/>
          </p:cNvSpPr>
          <p:nvPr>
            <p:ph type="sldNum" sz="quarter" idx="12"/>
          </p:nvPr>
        </p:nvSpPr>
        <p:spPr>
          <a:xfrm>
            <a:off x="8610600" y="6210046"/>
            <a:ext cx="2743200" cy="365125"/>
          </a:xfrm>
        </p:spPr>
        <p:txBody>
          <a:bodyPr/>
          <a:lstStyle/>
          <a:p>
            <a:fld id="{EE187D0B-F52B-47F2-BA65-6DA35A202230}" type="slidenum">
              <a:rPr lang="en-US" smtClean="0"/>
              <a:t>3</a:t>
            </a:fld>
            <a:endParaRPr lang="en-US"/>
          </a:p>
        </p:txBody>
      </p:sp>
      <p:pic>
        <p:nvPicPr>
          <p:cNvPr id="5" name="Picture 4"/>
          <p:cNvPicPr>
            <a:picLocks noChangeAspect="1"/>
          </p:cNvPicPr>
          <p:nvPr/>
        </p:nvPicPr>
        <p:blipFill rotWithShape="1">
          <a:blip r:embed="rId3"/>
          <a:srcRect l="27420" t="23109" r="35484"/>
          <a:stretch/>
        </p:blipFill>
        <p:spPr>
          <a:xfrm>
            <a:off x="8168592" y="2407831"/>
            <a:ext cx="1593378" cy="2478902"/>
          </a:xfrm>
          <a:prstGeom prst="rect">
            <a:avLst/>
          </a:prstGeom>
        </p:spPr>
      </p:pic>
      <p:pic>
        <p:nvPicPr>
          <p:cNvPr id="6" name="Picture 5"/>
          <p:cNvPicPr>
            <a:picLocks noChangeAspect="1"/>
          </p:cNvPicPr>
          <p:nvPr/>
        </p:nvPicPr>
        <p:blipFill>
          <a:blip r:embed="rId4"/>
          <a:stretch>
            <a:fillRect/>
          </a:stretch>
        </p:blipFill>
        <p:spPr>
          <a:xfrm>
            <a:off x="10369110" y="2541518"/>
            <a:ext cx="1021902" cy="1021902"/>
          </a:xfrm>
          <a:prstGeom prst="rect">
            <a:avLst/>
          </a:prstGeom>
        </p:spPr>
      </p:pic>
      <p:cxnSp>
        <p:nvCxnSpPr>
          <p:cNvPr id="8" name="Curved Connector 7"/>
          <p:cNvCxnSpPr/>
          <p:nvPr/>
        </p:nvCxnSpPr>
        <p:spPr>
          <a:xfrm flipV="1">
            <a:off x="9086909" y="2807320"/>
            <a:ext cx="1255554" cy="447867"/>
          </a:xfrm>
          <a:prstGeom prst="curvedConnector3">
            <a:avLst/>
          </a:prstGeom>
          <a:ln>
            <a:tailEnd type="triangle"/>
          </a:ln>
          <a:effectLst>
            <a:outerShdw blurRad="50800" dist="50800" dir="5400000" sx="68000" sy="68000" algn="ctr" rotWithShape="0">
              <a:srgbClr val="000000">
                <a:alpha val="43137"/>
              </a:srgbClr>
            </a:outerShdw>
          </a:effectLst>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7933819" y="4852641"/>
            <a:ext cx="2048381" cy="369332"/>
          </a:xfrm>
          <a:prstGeom prst="rect">
            <a:avLst/>
          </a:prstGeom>
          <a:noFill/>
        </p:spPr>
        <p:txBody>
          <a:bodyPr wrap="none" rtlCol="0">
            <a:spAutoFit/>
          </a:bodyPr>
          <a:lstStyle/>
          <a:p>
            <a:r>
              <a:rPr lang="en-US" smtClean="0"/>
              <a:t>Fast </a:t>
            </a:r>
            <a:r>
              <a:rPr lang="en-US"/>
              <a:t>M</a:t>
            </a:r>
            <a:r>
              <a:rPr lang="en-US" smtClean="0"/>
              <a:t>otion Studios</a:t>
            </a:r>
            <a:endParaRPr lang="en-US" dirty="0"/>
          </a:p>
        </p:txBody>
      </p:sp>
      <p:sp>
        <p:nvSpPr>
          <p:cNvPr id="9" name="TextBox 8"/>
          <p:cNvSpPr txBox="1"/>
          <p:nvPr/>
        </p:nvSpPr>
        <p:spPr>
          <a:xfrm>
            <a:off x="886409" y="4771180"/>
            <a:ext cx="10034999" cy="2000548"/>
          </a:xfrm>
          <a:prstGeom prst="rect">
            <a:avLst/>
          </a:prstGeom>
          <a:noFill/>
        </p:spPr>
        <p:txBody>
          <a:bodyPr wrap="square" rtlCol="0">
            <a:spAutoFit/>
          </a:bodyPr>
          <a:lstStyle/>
          <a:p>
            <a:pPr marL="800100" lvl="1" indent="-342900">
              <a:buFont typeface="Arial" charset="0"/>
              <a:buChar char="•"/>
            </a:pPr>
            <a:endParaRPr lang="en-US" sz="2400" dirty="0" smtClean="0"/>
          </a:p>
          <a:p>
            <a:pPr marL="800100" lvl="1" indent="-342900">
              <a:buFont typeface="Arial" charset="0"/>
              <a:buChar char="•"/>
            </a:pPr>
            <a:endParaRPr lang="en-US" sz="2400" dirty="0" smtClean="0"/>
          </a:p>
          <a:p>
            <a:pPr marL="342900" indent="-342900">
              <a:buFont typeface="Arial" charset="0"/>
              <a:buChar char="•"/>
            </a:pPr>
            <a:r>
              <a:rPr lang="en-US" sz="2400" dirty="0"/>
              <a:t>Given the difficulties of motion capturing children, can we just use adult motion capture data instead of child </a:t>
            </a:r>
            <a:r>
              <a:rPr lang="en-US" sz="2400" dirty="0" smtClean="0"/>
              <a:t>data?</a:t>
            </a:r>
            <a:endParaRPr lang="en-US" sz="2400" dirty="0"/>
          </a:p>
          <a:p>
            <a:pPr marL="457200" indent="-457200">
              <a:buFont typeface="Arial" panose="020B0604020202020204" pitchFamily="34" charset="0"/>
              <a:buChar char="•"/>
            </a:pPr>
            <a:endParaRPr lang="en-US" sz="2800" dirty="0"/>
          </a:p>
        </p:txBody>
      </p:sp>
    </p:spTree>
    <p:extLst>
      <p:ext uri="{BB962C8B-B14F-4D97-AF65-F5344CB8AC3E}">
        <p14:creationId xmlns:p14="http://schemas.microsoft.com/office/powerpoint/2010/main" val="892169745"/>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woodenman_walk_YtF6HQ.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7500" r="27500"/>
          <a:stretch/>
        </p:blipFill>
        <p:spPr>
          <a:xfrm>
            <a:off x="2867065" y="1945751"/>
            <a:ext cx="2155155" cy="2693943"/>
          </a:xfrm>
          <a:prstGeom prst="rect">
            <a:avLst/>
          </a:prstGeom>
        </p:spPr>
      </p:pic>
      <p:pic>
        <p:nvPicPr>
          <p:cNvPr id="8" name="woodenDSL_walk_3iB4WR.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27500" r="27500"/>
          <a:stretch/>
        </p:blipFill>
        <p:spPr>
          <a:xfrm>
            <a:off x="6764172" y="1722796"/>
            <a:ext cx="2333518" cy="2916898"/>
          </a:xfrm>
          <a:prstGeom prst="rect">
            <a:avLst/>
          </a:prstGeom>
        </p:spPr>
      </p:pic>
      <p:sp>
        <p:nvSpPr>
          <p:cNvPr id="2" name="Title 1"/>
          <p:cNvSpPr>
            <a:spLocks noGrp="1"/>
          </p:cNvSpPr>
          <p:nvPr>
            <p:ph type="title"/>
          </p:nvPr>
        </p:nvSpPr>
        <p:spPr>
          <a:xfrm>
            <a:off x="838200" y="-43377"/>
            <a:ext cx="10515600" cy="1325563"/>
          </a:xfrm>
        </p:spPr>
        <p:txBody>
          <a:bodyPr/>
          <a:lstStyle/>
          <a:p>
            <a:r>
              <a:rPr lang="en-US" dirty="0"/>
              <a:t>Discussion</a:t>
            </a:r>
          </a:p>
        </p:txBody>
      </p:sp>
      <p:sp>
        <p:nvSpPr>
          <p:cNvPr id="3" name="Content Placeholder 2"/>
          <p:cNvSpPr>
            <a:spLocks noGrp="1"/>
          </p:cNvSpPr>
          <p:nvPr>
            <p:ph idx="1"/>
          </p:nvPr>
        </p:nvSpPr>
        <p:spPr>
          <a:xfrm>
            <a:off x="1138237" y="5024453"/>
            <a:ext cx="10238509" cy="4351338"/>
          </a:xfrm>
        </p:spPr>
        <p:txBody>
          <a:bodyPr>
            <a:normAutofit/>
          </a:bodyPr>
          <a:lstStyle/>
          <a:p>
            <a:r>
              <a:rPr lang="en-US" sz="2400" dirty="0" smtClean="0"/>
              <a:t>For slower motion </a:t>
            </a:r>
            <a:r>
              <a:rPr lang="en-US" sz="2400" dirty="0"/>
              <a:t>such as walk and wave, the visual difference between DS actor and adult actor is not that noticeable.</a:t>
            </a:r>
          </a:p>
          <a:p>
            <a:endParaRPr lang="en-US" sz="2400" dirty="0"/>
          </a:p>
          <a:p>
            <a:endParaRPr lang="en-US" sz="2400" dirty="0"/>
          </a:p>
          <a:p>
            <a:endParaRPr lang="en-US" sz="2400" dirty="0"/>
          </a:p>
        </p:txBody>
      </p:sp>
      <p:sp>
        <p:nvSpPr>
          <p:cNvPr id="5" name="TextBox 4"/>
          <p:cNvSpPr txBox="1"/>
          <p:nvPr/>
        </p:nvSpPr>
        <p:spPr>
          <a:xfrm>
            <a:off x="2976696" y="1157624"/>
            <a:ext cx="1935892" cy="523220"/>
          </a:xfrm>
          <a:prstGeom prst="rect">
            <a:avLst/>
          </a:prstGeom>
          <a:noFill/>
        </p:spPr>
        <p:txBody>
          <a:bodyPr wrap="square" rtlCol="0">
            <a:spAutoFit/>
          </a:bodyPr>
          <a:lstStyle/>
          <a:p>
            <a:pPr algn="ctr"/>
            <a:r>
              <a:rPr lang="en-US" sz="2800" dirty="0"/>
              <a:t>Adult</a:t>
            </a:r>
          </a:p>
        </p:txBody>
      </p:sp>
      <p:sp>
        <p:nvSpPr>
          <p:cNvPr id="13" name="TextBox 12"/>
          <p:cNvSpPr txBox="1"/>
          <p:nvPr/>
        </p:nvSpPr>
        <p:spPr>
          <a:xfrm>
            <a:off x="6257492" y="1157624"/>
            <a:ext cx="3081883" cy="523220"/>
          </a:xfrm>
          <a:prstGeom prst="rect">
            <a:avLst/>
          </a:prstGeom>
          <a:noFill/>
        </p:spPr>
        <p:txBody>
          <a:bodyPr wrap="square" rtlCol="0">
            <a:spAutoFit/>
          </a:bodyPr>
          <a:lstStyle/>
          <a:p>
            <a:pPr algn="ctr"/>
            <a:r>
              <a:rPr lang="en-US" sz="2800" dirty="0"/>
              <a:t>Our result</a:t>
            </a:r>
          </a:p>
        </p:txBody>
      </p:sp>
      <p:sp>
        <p:nvSpPr>
          <p:cNvPr id="19" name="Slide Number Placeholder 18"/>
          <p:cNvSpPr>
            <a:spLocks noGrp="1"/>
          </p:cNvSpPr>
          <p:nvPr>
            <p:ph type="sldNum" sz="quarter" idx="12"/>
          </p:nvPr>
        </p:nvSpPr>
        <p:spPr>
          <a:xfrm>
            <a:off x="8610600" y="6091387"/>
            <a:ext cx="2743200" cy="365125"/>
          </a:xfrm>
        </p:spPr>
        <p:txBody>
          <a:bodyPr/>
          <a:lstStyle/>
          <a:p>
            <a:fld id="{EE187D0B-F52B-47F2-BA65-6DA35A202230}" type="slidenum">
              <a:rPr lang="en-US" smtClean="0"/>
              <a:t>30</a:t>
            </a:fld>
            <a:endParaRPr lang="en-US"/>
          </a:p>
        </p:txBody>
      </p:sp>
    </p:spTree>
    <p:extLst>
      <p:ext uri="{BB962C8B-B14F-4D97-AF65-F5344CB8AC3E}">
        <p14:creationId xmlns:p14="http://schemas.microsoft.com/office/powerpoint/2010/main" val="800895342"/>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833" fill="hold"/>
                                        <p:tgtEl>
                                          <p:spTgt spid="10"/>
                                        </p:tgtEl>
                                      </p:cBhvr>
                                    </p:cmd>
                                  </p:childTnLst>
                                </p:cTn>
                              </p:par>
                              <p:par>
                                <p:cTn id="7" presetID="1" presetClass="mediacall" presetSubtype="0" fill="hold" nodeType="withEffect">
                                  <p:stCondLst>
                                    <p:cond delay="0"/>
                                  </p:stCondLst>
                                  <p:childTnLst>
                                    <p:cmd type="call" cmd="playFrom(0.0)">
                                      <p:cBhvr>
                                        <p:cTn id="8" dur="5666"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8"/>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8"/>
                                        </p:tgtEl>
                                      </p:cBhvr>
                                    </p:cmd>
                                  </p:childTnLst>
                                </p:cTn>
                              </p:par>
                            </p:childTnLst>
                          </p:cTn>
                        </p:par>
                      </p:childTnLst>
                    </p:cTn>
                  </p:par>
                </p:childTnLst>
              </p:cTn>
              <p:nextCondLst>
                <p:cond evt="onClick" delay="0">
                  <p:tgtEl>
                    <p:spTgt spid="8"/>
                  </p:tgtEl>
                </p:cond>
              </p:nextCondLst>
            </p:seq>
            <p:seq concurrent="1" nextAc="seek">
              <p:cTn id="14" restart="whenNotActive" fill="hold" evtFilter="cancelBubble" nodeType="interactiveSeq">
                <p:stCondLst>
                  <p:cond evt="onClick" delay="0">
                    <p:tgtEl>
                      <p:spTgt spid="10"/>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0"/>
                                        </p:tgtEl>
                                      </p:cBhvr>
                                    </p:cmd>
                                  </p:childTnLst>
                                </p:cTn>
                              </p:par>
                            </p:childTnLst>
                          </p:cTn>
                        </p:par>
                      </p:childTnLst>
                    </p:cTn>
                  </p:par>
                </p:childTnLst>
              </p:cTn>
              <p:nextCondLst>
                <p:cond evt="onClick" delay="0">
                  <p:tgtEl>
                    <p:spTgt spid="10"/>
                  </p:tgtEl>
                </p:cond>
              </p:nextCondLst>
            </p:seq>
            <p:video>
              <p:cMediaNode vol="80000">
                <p:cTn id="19" fill="hold" display="0">
                  <p:stCondLst>
                    <p:cond delay="indefinite"/>
                  </p:stCondLst>
                </p:cTn>
                <p:tgtEl>
                  <p:spTgt spid="8"/>
                </p:tgtEl>
              </p:cMediaNode>
            </p:video>
            <p:video>
              <p:cMediaNode vol="80000">
                <p:cTn id="20" fill="hold" display="0">
                  <p:stCondLst>
                    <p:cond delay="indefinite"/>
                  </p:stCondLst>
                </p:cTn>
                <p:tgtEl>
                  <p:spTgt spid="10"/>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woodenman_wave_TbxNok.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7500" r="27500"/>
          <a:stretch/>
        </p:blipFill>
        <p:spPr>
          <a:xfrm>
            <a:off x="2885702" y="1865658"/>
            <a:ext cx="2179581" cy="2724476"/>
          </a:xfrm>
          <a:prstGeom prst="rect">
            <a:avLst/>
          </a:prstGeom>
        </p:spPr>
      </p:pic>
      <p:pic>
        <p:nvPicPr>
          <p:cNvPr id="12" name="woodenDSL_wave_6wGZlL.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27500" r="27500"/>
          <a:stretch/>
        </p:blipFill>
        <p:spPr>
          <a:xfrm>
            <a:off x="6787657" y="1729238"/>
            <a:ext cx="2333518" cy="2916897"/>
          </a:xfrm>
          <a:prstGeom prst="rect">
            <a:avLst/>
          </a:prstGeom>
        </p:spPr>
      </p:pic>
      <p:sp>
        <p:nvSpPr>
          <p:cNvPr id="2" name="Title 1"/>
          <p:cNvSpPr>
            <a:spLocks noGrp="1"/>
          </p:cNvSpPr>
          <p:nvPr>
            <p:ph type="title"/>
          </p:nvPr>
        </p:nvSpPr>
        <p:spPr>
          <a:xfrm>
            <a:off x="838200" y="-61665"/>
            <a:ext cx="10515600" cy="1325563"/>
          </a:xfrm>
        </p:spPr>
        <p:txBody>
          <a:bodyPr/>
          <a:lstStyle/>
          <a:p>
            <a:r>
              <a:rPr lang="en-US" dirty="0"/>
              <a:t>Discussion</a:t>
            </a:r>
          </a:p>
        </p:txBody>
      </p:sp>
      <p:sp>
        <p:nvSpPr>
          <p:cNvPr id="5" name="TextBox 4"/>
          <p:cNvSpPr txBox="1"/>
          <p:nvPr/>
        </p:nvSpPr>
        <p:spPr>
          <a:xfrm>
            <a:off x="2902635" y="1229263"/>
            <a:ext cx="1935892" cy="523220"/>
          </a:xfrm>
          <a:prstGeom prst="rect">
            <a:avLst/>
          </a:prstGeom>
          <a:noFill/>
        </p:spPr>
        <p:txBody>
          <a:bodyPr wrap="square" rtlCol="0">
            <a:spAutoFit/>
          </a:bodyPr>
          <a:lstStyle/>
          <a:p>
            <a:pPr algn="ctr"/>
            <a:r>
              <a:rPr lang="en-US" sz="2800" dirty="0"/>
              <a:t>Adult</a:t>
            </a:r>
          </a:p>
        </p:txBody>
      </p:sp>
      <p:sp>
        <p:nvSpPr>
          <p:cNvPr id="13" name="TextBox 12"/>
          <p:cNvSpPr txBox="1"/>
          <p:nvPr/>
        </p:nvSpPr>
        <p:spPr>
          <a:xfrm>
            <a:off x="6291630" y="1250820"/>
            <a:ext cx="3081883" cy="523220"/>
          </a:xfrm>
          <a:prstGeom prst="rect">
            <a:avLst/>
          </a:prstGeom>
          <a:noFill/>
        </p:spPr>
        <p:txBody>
          <a:bodyPr wrap="square" rtlCol="0">
            <a:spAutoFit/>
          </a:bodyPr>
          <a:lstStyle/>
          <a:p>
            <a:pPr algn="ctr"/>
            <a:r>
              <a:rPr lang="en-US" sz="2800" dirty="0"/>
              <a:t>Our result</a:t>
            </a:r>
          </a:p>
        </p:txBody>
      </p:sp>
      <p:sp>
        <p:nvSpPr>
          <p:cNvPr id="19" name="Slide Number Placeholder 18"/>
          <p:cNvSpPr>
            <a:spLocks noGrp="1"/>
          </p:cNvSpPr>
          <p:nvPr>
            <p:ph type="sldNum" sz="quarter" idx="12"/>
          </p:nvPr>
        </p:nvSpPr>
        <p:spPr>
          <a:xfrm>
            <a:off x="8610600" y="6073099"/>
            <a:ext cx="2743200" cy="365125"/>
          </a:xfrm>
        </p:spPr>
        <p:txBody>
          <a:bodyPr/>
          <a:lstStyle/>
          <a:p>
            <a:fld id="{EE187D0B-F52B-47F2-BA65-6DA35A202230}" type="slidenum">
              <a:rPr lang="en-US" smtClean="0"/>
              <a:t>31</a:t>
            </a:fld>
            <a:endParaRPr lang="en-US"/>
          </a:p>
        </p:txBody>
      </p:sp>
      <p:sp>
        <p:nvSpPr>
          <p:cNvPr id="10" name="Content Placeholder 2"/>
          <p:cNvSpPr>
            <a:spLocks noGrp="1"/>
          </p:cNvSpPr>
          <p:nvPr>
            <p:ph idx="1"/>
          </p:nvPr>
        </p:nvSpPr>
        <p:spPr>
          <a:xfrm>
            <a:off x="1138237" y="5006165"/>
            <a:ext cx="10238509" cy="4351338"/>
          </a:xfrm>
        </p:spPr>
        <p:txBody>
          <a:bodyPr>
            <a:normAutofit/>
          </a:bodyPr>
          <a:lstStyle/>
          <a:p>
            <a:r>
              <a:rPr lang="en-US" sz="2400" dirty="0" smtClean="0"/>
              <a:t>For slower motion </a:t>
            </a:r>
            <a:r>
              <a:rPr lang="en-US" sz="2400" dirty="0"/>
              <a:t>such as walk and wave, the visual difference between DS actor and adult actor is not that noticeable.</a:t>
            </a:r>
          </a:p>
          <a:p>
            <a:endParaRPr lang="en-US" sz="2400" dirty="0"/>
          </a:p>
          <a:p>
            <a:endParaRPr lang="en-US" sz="2400" dirty="0"/>
          </a:p>
          <a:p>
            <a:endParaRPr lang="en-US" sz="2400" dirty="0"/>
          </a:p>
        </p:txBody>
      </p:sp>
    </p:spTree>
    <p:extLst>
      <p:ext uri="{BB962C8B-B14F-4D97-AF65-F5344CB8AC3E}">
        <p14:creationId xmlns:p14="http://schemas.microsoft.com/office/powerpoint/2010/main" val="3656622332"/>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33" fill="hold"/>
                                        <p:tgtEl>
                                          <p:spTgt spid="11"/>
                                        </p:tgtEl>
                                      </p:cBhvr>
                                    </p:cmd>
                                  </p:childTnLst>
                                </p:cTn>
                              </p:par>
                              <p:par>
                                <p:cTn id="7" presetID="1" presetClass="mediacall" presetSubtype="0" fill="hold" nodeType="withEffect">
                                  <p:stCondLst>
                                    <p:cond delay="0"/>
                                  </p:stCondLst>
                                  <p:childTnLst>
                                    <p:cmd type="call" cmd="playFrom(0.0)">
                                      <p:cBhvr>
                                        <p:cTn id="8" dur="3200"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9" restart="whenNotActive" fill="hold" evtFilter="cancelBubble" nodeType="interactiveSeq">
                <p:stCondLst>
                  <p:cond evt="onClick" delay="0">
                    <p:tgtEl>
                      <p:spTgt spid="11"/>
                    </p:tgtEl>
                  </p:cond>
                </p:stCondLst>
                <p:endSync evt="end" delay="0">
                  <p:rtn val="all"/>
                </p:endSync>
                <p:childTnLst>
                  <p:par>
                    <p:cTn id="10" fill="hold">
                      <p:stCondLst>
                        <p:cond delay="0"/>
                      </p:stCondLst>
                      <p:childTnLst>
                        <p:par>
                          <p:cTn id="11" fill="hold">
                            <p:stCondLst>
                              <p:cond delay="0"/>
                            </p:stCondLst>
                            <p:childTnLst>
                              <p:par>
                                <p:cTn id="12" presetID="2" presetClass="mediacall" presetSubtype="0" fill="hold" nodeType="clickEffect">
                                  <p:stCondLst>
                                    <p:cond delay="0"/>
                                  </p:stCondLst>
                                  <p:childTnLst>
                                    <p:cmd type="call" cmd="togglePause">
                                      <p:cBhvr>
                                        <p:cTn id="13" dur="1" fill="hold"/>
                                        <p:tgtEl>
                                          <p:spTgt spid="11"/>
                                        </p:tgtEl>
                                      </p:cBhvr>
                                    </p:cmd>
                                  </p:childTnLst>
                                </p:cTn>
                              </p:par>
                            </p:childTnLst>
                          </p:cTn>
                        </p:par>
                      </p:childTnLst>
                    </p:cTn>
                  </p:par>
                </p:childTnLst>
              </p:cTn>
              <p:nextCondLst>
                <p:cond evt="onClick" delay="0">
                  <p:tgtEl>
                    <p:spTgt spid="11"/>
                  </p:tgtEl>
                </p:cond>
              </p:nextCondLst>
            </p:seq>
            <p:seq concurrent="1" nextAc="seek">
              <p:cTn id="14" restart="whenNotActive" fill="hold" evtFilter="cancelBubble" nodeType="interactiveSeq">
                <p:stCondLst>
                  <p:cond evt="onClick" delay="0">
                    <p:tgtEl>
                      <p:spTgt spid="12"/>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2"/>
                                        </p:tgtEl>
                                      </p:cBhvr>
                                    </p:cmd>
                                  </p:childTnLst>
                                </p:cTn>
                              </p:par>
                            </p:childTnLst>
                          </p:cTn>
                        </p:par>
                      </p:childTnLst>
                    </p:cTn>
                  </p:par>
                </p:childTnLst>
              </p:cTn>
              <p:nextCondLst>
                <p:cond evt="onClick" delay="0">
                  <p:tgtEl>
                    <p:spTgt spid="12"/>
                  </p:tgtEl>
                </p:cond>
              </p:nextCondLst>
            </p:seq>
            <p:video>
              <p:cMediaNode vol="80000">
                <p:cTn id="19" fill="hold" display="0">
                  <p:stCondLst>
                    <p:cond delay="indefinite"/>
                  </p:stCondLst>
                </p:cTn>
                <p:tgtEl>
                  <p:spTgt spid="11"/>
                </p:tgtEl>
              </p:cMediaNode>
            </p:video>
            <p:video>
              <p:cMediaNode vol="80000">
                <p:cTn id="20" fill="hold" display="0">
                  <p:stCondLst>
                    <p:cond delay="indefinite"/>
                  </p:stCondLst>
                </p:cTn>
                <p:tgtEl>
                  <p:spTgt spid="1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Conclusion</a:t>
            </a:r>
            <a:endParaRPr lang="en-US" dirty="0"/>
          </a:p>
        </p:txBody>
      </p:sp>
      <p:sp>
        <p:nvSpPr>
          <p:cNvPr id="3" name="Content Placeholder 2"/>
          <p:cNvSpPr>
            <a:spLocks noGrp="1"/>
          </p:cNvSpPr>
          <p:nvPr>
            <p:ph idx="1"/>
          </p:nvPr>
        </p:nvSpPr>
        <p:spPr/>
        <p:txBody>
          <a:bodyPr>
            <a:normAutofit/>
          </a:bodyPr>
          <a:lstStyle/>
          <a:p>
            <a:r>
              <a:rPr lang="en-US" dirty="0"/>
              <a:t>V</a:t>
            </a:r>
            <a:r>
              <a:rPr lang="en-US" dirty="0" smtClean="0"/>
              <a:t>iewers </a:t>
            </a:r>
            <a:r>
              <a:rPr lang="en-US" dirty="0"/>
              <a:t>judged dynamically scaled adult motion as belonging to a child </a:t>
            </a:r>
            <a:r>
              <a:rPr lang="en-US" dirty="0" smtClean="0"/>
              <a:t>significantly </a:t>
            </a:r>
            <a:r>
              <a:rPr lang="en-US" dirty="0"/>
              <a:t>more often than the original adult motion, a</a:t>
            </a:r>
            <a:r>
              <a:rPr lang="en-US" dirty="0" smtClean="0"/>
              <a:t>lthough less than </a:t>
            </a:r>
            <a:r>
              <a:rPr lang="en-US" dirty="0"/>
              <a:t>the original child </a:t>
            </a:r>
            <a:r>
              <a:rPr lang="en-US" dirty="0" smtClean="0"/>
              <a:t>motion</a:t>
            </a:r>
            <a:r>
              <a:rPr lang="en-US" dirty="0"/>
              <a:t>.</a:t>
            </a:r>
            <a:endParaRPr lang="en-US" dirty="0" smtClean="0"/>
          </a:p>
          <a:p>
            <a:r>
              <a:rPr lang="en-US" dirty="0"/>
              <a:t>T</a:t>
            </a:r>
            <a:r>
              <a:rPr lang="en-US" dirty="0" smtClean="0"/>
              <a:t>he </a:t>
            </a:r>
            <a:r>
              <a:rPr lang="en-US" dirty="0"/>
              <a:t>dynamic scaling procedure is simple to </a:t>
            </a:r>
            <a:r>
              <a:rPr lang="en-US" dirty="0" smtClean="0"/>
              <a:t>implement and </a:t>
            </a:r>
            <a:r>
              <a:rPr lang="en-US" dirty="0"/>
              <a:t>achieves some success in convincing </a:t>
            </a:r>
            <a:r>
              <a:rPr lang="en-US" dirty="0" smtClean="0"/>
              <a:t>viewers.</a:t>
            </a:r>
          </a:p>
          <a:p>
            <a:r>
              <a:rPr lang="en-US" dirty="0" smtClean="0"/>
              <a:t> This </a:t>
            </a:r>
            <a:r>
              <a:rPr lang="en-US" dirty="0"/>
              <a:t>method </a:t>
            </a:r>
            <a:r>
              <a:rPr lang="en-US" dirty="0" smtClean="0"/>
              <a:t>is a good first step to create child like motion.</a:t>
            </a:r>
            <a:endParaRPr lang="en-US" dirty="0"/>
          </a:p>
        </p:txBody>
      </p:sp>
      <p:sp>
        <p:nvSpPr>
          <p:cNvPr id="4" name="Slide Number Placeholder 3"/>
          <p:cNvSpPr>
            <a:spLocks noGrp="1"/>
          </p:cNvSpPr>
          <p:nvPr>
            <p:ph type="sldNum" sz="quarter" idx="12"/>
          </p:nvPr>
        </p:nvSpPr>
        <p:spPr/>
        <p:txBody>
          <a:bodyPr/>
          <a:lstStyle/>
          <a:p>
            <a:fld id="{EE187D0B-F52B-47F2-BA65-6DA35A202230}" type="slidenum">
              <a:rPr lang="en-US" smtClean="0"/>
              <a:t>32</a:t>
            </a:fld>
            <a:endParaRPr lang="en-US" dirty="0"/>
          </a:p>
        </p:txBody>
      </p:sp>
    </p:spTree>
    <p:extLst>
      <p:ext uri="{BB962C8B-B14F-4D97-AF65-F5344CB8AC3E}">
        <p14:creationId xmlns:p14="http://schemas.microsoft.com/office/powerpoint/2010/main" val="1347928511"/>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78561B1-2684-45ED-9362-8CED4E763A54}"/>
              </a:ext>
            </a:extLst>
          </p:cNvPr>
          <p:cNvSpPr>
            <a:spLocks noGrp="1"/>
          </p:cNvSpPr>
          <p:nvPr>
            <p:ph type="title"/>
          </p:nvPr>
        </p:nvSpPr>
        <p:spPr/>
        <p:txBody>
          <a:bodyPr/>
          <a:lstStyle/>
          <a:p>
            <a:r>
              <a:rPr lang="en-US" dirty="0"/>
              <a:t>Future work</a:t>
            </a:r>
          </a:p>
        </p:txBody>
      </p:sp>
      <p:sp>
        <p:nvSpPr>
          <p:cNvPr id="3" name="Content Placeholder 2">
            <a:extLst>
              <a:ext uri="{FF2B5EF4-FFF2-40B4-BE49-F238E27FC236}">
                <a16:creationId xmlns="" xmlns:a16="http://schemas.microsoft.com/office/drawing/2014/main" id="{3D99ECDB-2A6D-4687-B723-53D64804EE6B}"/>
              </a:ext>
            </a:extLst>
          </p:cNvPr>
          <p:cNvSpPr>
            <a:spLocks noGrp="1"/>
          </p:cNvSpPr>
          <p:nvPr>
            <p:ph idx="1"/>
          </p:nvPr>
        </p:nvSpPr>
        <p:spPr>
          <a:xfrm>
            <a:off x="838200" y="1690688"/>
            <a:ext cx="10515600" cy="4351338"/>
          </a:xfrm>
        </p:spPr>
        <p:txBody>
          <a:bodyPr>
            <a:normAutofit/>
          </a:bodyPr>
          <a:lstStyle/>
          <a:p>
            <a:r>
              <a:rPr lang="en-US" dirty="0" smtClean="0"/>
              <a:t>Investigate other algorithms that could retarget the motion to child characters with different limb ratios and mass distributions.</a:t>
            </a:r>
          </a:p>
          <a:p>
            <a:r>
              <a:rPr lang="en-US" dirty="0" smtClean="0"/>
              <a:t>Explore other algorithms that could further stylized the motion with respect to </a:t>
            </a:r>
            <a:r>
              <a:rPr lang="en-US" dirty="0"/>
              <a:t>c</a:t>
            </a:r>
            <a:r>
              <a:rPr lang="en-US" dirty="0" smtClean="0"/>
              <a:t>oordination </a:t>
            </a:r>
            <a:r>
              <a:rPr lang="en-US" dirty="0"/>
              <a:t>and </a:t>
            </a:r>
            <a:r>
              <a:rPr lang="en-US" dirty="0" smtClean="0"/>
              <a:t>consistency to be more child like. </a:t>
            </a:r>
          </a:p>
        </p:txBody>
      </p:sp>
      <p:sp>
        <p:nvSpPr>
          <p:cNvPr id="4" name="Slide Number Placeholder 3">
            <a:extLst>
              <a:ext uri="{FF2B5EF4-FFF2-40B4-BE49-F238E27FC236}">
                <a16:creationId xmlns="" xmlns:a16="http://schemas.microsoft.com/office/drawing/2014/main" id="{80C4257C-B560-4210-BD7D-ABD6EA4EB274}"/>
              </a:ext>
            </a:extLst>
          </p:cNvPr>
          <p:cNvSpPr>
            <a:spLocks noGrp="1"/>
          </p:cNvSpPr>
          <p:nvPr>
            <p:ph type="sldNum" sz="quarter" idx="12"/>
          </p:nvPr>
        </p:nvSpPr>
        <p:spPr/>
        <p:txBody>
          <a:bodyPr/>
          <a:lstStyle/>
          <a:p>
            <a:fld id="{EE187D0B-F52B-47F2-BA65-6DA35A202230}" type="slidenum">
              <a:rPr lang="en-US" smtClean="0"/>
              <a:t>33</a:t>
            </a:fld>
            <a:endParaRPr lang="en-US"/>
          </a:p>
        </p:txBody>
      </p:sp>
      <p:sp>
        <p:nvSpPr>
          <p:cNvPr id="7" name="TextBox 6"/>
          <p:cNvSpPr txBox="1"/>
          <p:nvPr/>
        </p:nvSpPr>
        <p:spPr>
          <a:xfrm>
            <a:off x="2795587" y="4393569"/>
            <a:ext cx="6600825" cy="923330"/>
          </a:xfrm>
          <a:prstGeom prst="rect">
            <a:avLst/>
          </a:prstGeom>
          <a:noFill/>
        </p:spPr>
        <p:txBody>
          <a:bodyPr wrap="square" rtlCol="0">
            <a:spAutoFit/>
          </a:bodyPr>
          <a:lstStyle/>
          <a:p>
            <a:pPr algn="ctr"/>
            <a:r>
              <a:rPr lang="en-US" sz="5400" b="1"/>
              <a:t>Thank you</a:t>
            </a:r>
          </a:p>
        </p:txBody>
      </p:sp>
    </p:spTree>
    <p:extLst>
      <p:ext uri="{BB962C8B-B14F-4D97-AF65-F5344CB8AC3E}">
        <p14:creationId xmlns:p14="http://schemas.microsoft.com/office/powerpoint/2010/main" val="2295994250"/>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Slide Number Placeholder 3"/>
          <p:cNvSpPr>
            <a:spLocks noGrp="1"/>
          </p:cNvSpPr>
          <p:nvPr>
            <p:ph type="sldNum" sz="quarter" idx="12"/>
          </p:nvPr>
        </p:nvSpPr>
        <p:spPr/>
        <p:txBody>
          <a:bodyPr/>
          <a:lstStyle/>
          <a:p>
            <a:endParaRPr lang="en-US" dirty="0"/>
          </a:p>
        </p:txBody>
      </p:sp>
    </p:spTree>
    <p:extLst>
      <p:ext uri="{BB962C8B-B14F-4D97-AF65-F5344CB8AC3E}">
        <p14:creationId xmlns:p14="http://schemas.microsoft.com/office/powerpoint/2010/main" val="449850848"/>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Tree>
    <p:extLst>
      <p:ext uri="{BB962C8B-B14F-4D97-AF65-F5344CB8AC3E}">
        <p14:creationId xmlns:p14="http://schemas.microsoft.com/office/powerpoint/2010/main" val="1141809654"/>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DS  actor doesn’t match child actor</a:t>
            </a:r>
          </a:p>
        </p:txBody>
      </p:sp>
      <p:sp>
        <p:nvSpPr>
          <p:cNvPr id="3" name="Content Placeholder 2"/>
          <p:cNvSpPr>
            <a:spLocks noGrp="1"/>
          </p:cNvSpPr>
          <p:nvPr>
            <p:ph idx="1"/>
          </p:nvPr>
        </p:nvSpPr>
        <p:spPr/>
        <p:txBody>
          <a:bodyPr/>
          <a:lstStyle/>
          <a:p>
            <a:pPr algn="just"/>
            <a:r>
              <a:rPr lang="en-US" dirty="0"/>
              <a:t>Dynamic scaled actor is generated from scaling adult actor to an average height of age 5 to 9 old child using dynamic scaling laws. This procedure is not able to create motion that match the motion of a real child actor. </a:t>
            </a:r>
          </a:p>
          <a:p>
            <a:r>
              <a:rPr lang="en-US" dirty="0"/>
              <a:t>The child motion that we use in the paper is </a:t>
            </a:r>
            <a:r>
              <a:rPr lang="en-US" dirty="0" smtClean="0"/>
              <a:t>for validation and evaluation.</a:t>
            </a:r>
            <a:endParaRPr lang="en-US" dirty="0"/>
          </a:p>
        </p:txBody>
      </p:sp>
      <p:sp>
        <p:nvSpPr>
          <p:cNvPr id="4" name="Slide Number Placeholder 3">
            <a:extLst>
              <a:ext uri="{FF2B5EF4-FFF2-40B4-BE49-F238E27FC236}">
                <a16:creationId xmlns="" xmlns:a16="http://schemas.microsoft.com/office/drawing/2014/main" id="{4ED147E2-A202-4AD1-A9EF-CAE648EA6AB9}"/>
              </a:ext>
            </a:extLst>
          </p:cNvPr>
          <p:cNvSpPr>
            <a:spLocks noGrp="1"/>
          </p:cNvSpPr>
          <p:nvPr>
            <p:ph type="sldNum" sz="quarter" idx="12"/>
          </p:nvPr>
        </p:nvSpPr>
        <p:spPr/>
        <p:txBody>
          <a:bodyPr/>
          <a:lstStyle/>
          <a:p>
            <a:fld id="{EE187D0B-F52B-47F2-BA65-6DA35A202230}" type="slidenum">
              <a:rPr lang="en-US" smtClean="0"/>
              <a:t>36</a:t>
            </a:fld>
            <a:endParaRPr lang="en-US"/>
          </a:p>
        </p:txBody>
      </p:sp>
    </p:spTree>
    <p:extLst>
      <p:ext uri="{BB962C8B-B14F-4D97-AF65-F5344CB8AC3E}">
        <p14:creationId xmlns:p14="http://schemas.microsoft.com/office/powerpoint/2010/main" val="1335291769"/>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put </a:t>
            </a:r>
            <a:r>
              <a:rPr lang="en-US" err="1"/>
              <a:t>mocap</a:t>
            </a:r>
            <a:r>
              <a:rPr lang="en-US"/>
              <a:t> data on wooden figures</a:t>
            </a:r>
            <a:br>
              <a:rPr lang="en-US"/>
            </a:br>
            <a:r>
              <a:rPr lang="en-US"/>
              <a:t>how I did it in Maya</a:t>
            </a:r>
          </a:p>
        </p:txBody>
      </p:sp>
      <p:sp>
        <p:nvSpPr>
          <p:cNvPr id="3" name="Content Placeholder 2"/>
          <p:cNvSpPr>
            <a:spLocks noGrp="1"/>
          </p:cNvSpPr>
          <p:nvPr>
            <p:ph idx="1"/>
          </p:nvPr>
        </p:nvSpPr>
        <p:spPr/>
        <p:txBody>
          <a:bodyPr/>
          <a:lstStyle/>
          <a:p>
            <a:r>
              <a:rPr lang="en-US"/>
              <a:t>Translate joint angle to joint position. Use the average length of the limb as its limb length</a:t>
            </a:r>
          </a:p>
          <a:p>
            <a:r>
              <a:rPr lang="en-US"/>
              <a:t>Convert csv file to </a:t>
            </a:r>
            <a:r>
              <a:rPr lang="en-US" err="1"/>
              <a:t>bvh</a:t>
            </a:r>
            <a:r>
              <a:rPr lang="en-US"/>
              <a:t> file</a:t>
            </a:r>
          </a:p>
          <a:p>
            <a:r>
              <a:rPr lang="en-US"/>
              <a:t>Import csv file into Maya</a:t>
            </a:r>
          </a:p>
          <a:p>
            <a:r>
              <a:rPr lang="en-US"/>
              <a:t>Export the motion as </a:t>
            </a:r>
            <a:r>
              <a:rPr lang="en-US" err="1"/>
              <a:t>MotionExport</a:t>
            </a:r>
            <a:r>
              <a:rPr lang="en-US"/>
              <a:t> file </a:t>
            </a:r>
          </a:p>
          <a:p>
            <a:r>
              <a:rPr lang="en-US"/>
              <a:t>Import the animation for </a:t>
            </a:r>
          </a:p>
        </p:txBody>
      </p:sp>
      <p:sp>
        <p:nvSpPr>
          <p:cNvPr id="4" name="Slide Number Placeholder 3">
            <a:extLst>
              <a:ext uri="{FF2B5EF4-FFF2-40B4-BE49-F238E27FC236}">
                <a16:creationId xmlns="" xmlns:a16="http://schemas.microsoft.com/office/drawing/2014/main" id="{700D2233-8115-4B6C-A77C-6C81645FE7D3}"/>
              </a:ext>
            </a:extLst>
          </p:cNvPr>
          <p:cNvSpPr>
            <a:spLocks noGrp="1"/>
          </p:cNvSpPr>
          <p:nvPr>
            <p:ph type="sldNum" sz="quarter" idx="12"/>
          </p:nvPr>
        </p:nvSpPr>
        <p:spPr/>
        <p:txBody>
          <a:bodyPr/>
          <a:lstStyle/>
          <a:p>
            <a:fld id="{EE187D0B-F52B-47F2-BA65-6DA35A202230}" type="slidenum">
              <a:rPr lang="en-US" smtClean="0"/>
              <a:t>37</a:t>
            </a:fld>
            <a:endParaRPr lang="en-US"/>
          </a:p>
        </p:txBody>
      </p:sp>
    </p:spTree>
    <p:extLst>
      <p:ext uri="{BB962C8B-B14F-4D97-AF65-F5344CB8AC3E}">
        <p14:creationId xmlns:p14="http://schemas.microsoft.com/office/powerpoint/2010/main" val="984647447"/>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How to translate joint position to rotation</a:t>
            </a:r>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024172" y="1422140"/>
            <a:ext cx="4151640" cy="4772753"/>
          </a:xfrm>
        </p:spPr>
      </p:pic>
      <p:sp>
        <p:nvSpPr>
          <p:cNvPr id="4" name="Slide Number Placeholder 3">
            <a:extLst>
              <a:ext uri="{FF2B5EF4-FFF2-40B4-BE49-F238E27FC236}">
                <a16:creationId xmlns="" xmlns:a16="http://schemas.microsoft.com/office/drawing/2014/main" id="{8384BAC9-832F-4E92-88EC-73BB122BB6EA}"/>
              </a:ext>
            </a:extLst>
          </p:cNvPr>
          <p:cNvSpPr>
            <a:spLocks noGrp="1"/>
          </p:cNvSpPr>
          <p:nvPr>
            <p:ph type="sldNum" sz="quarter" idx="12"/>
          </p:nvPr>
        </p:nvSpPr>
        <p:spPr/>
        <p:txBody>
          <a:bodyPr/>
          <a:lstStyle/>
          <a:p>
            <a:fld id="{EE187D0B-F52B-47F2-BA65-6DA35A202230}" type="slidenum">
              <a:rPr lang="en-US" smtClean="0"/>
              <a:t>38</a:t>
            </a:fld>
            <a:endParaRPr lang="en-US"/>
          </a:p>
        </p:txBody>
      </p:sp>
    </p:spTree>
    <p:extLst>
      <p:ext uri="{BB962C8B-B14F-4D97-AF65-F5344CB8AC3E}">
        <p14:creationId xmlns:p14="http://schemas.microsoft.com/office/powerpoint/2010/main" val="1730470358"/>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Complete dynamic scaling laws</a:t>
            </a:r>
            <a:endParaRPr lang="en-US" dirty="0"/>
          </a:p>
        </p:txBody>
      </p:sp>
      <p:sp>
        <p:nvSpPr>
          <p:cNvPr id="4" name="Slide Number Placeholder 3">
            <a:extLst>
              <a:ext uri="{FF2B5EF4-FFF2-40B4-BE49-F238E27FC236}">
                <a16:creationId xmlns="" xmlns:a16="http://schemas.microsoft.com/office/drawing/2014/main" id="{8384BAC9-832F-4E92-88EC-73BB122BB6EA}"/>
              </a:ext>
            </a:extLst>
          </p:cNvPr>
          <p:cNvSpPr>
            <a:spLocks noGrp="1"/>
          </p:cNvSpPr>
          <p:nvPr>
            <p:ph type="sldNum" sz="quarter" idx="12"/>
          </p:nvPr>
        </p:nvSpPr>
        <p:spPr/>
        <p:txBody>
          <a:bodyPr/>
          <a:lstStyle/>
          <a:p>
            <a:fld id="{EE187D0B-F52B-47F2-BA65-6DA35A202230}" type="slidenum">
              <a:rPr lang="en-US" smtClean="0"/>
              <a:t>39</a:t>
            </a:fld>
            <a:endParaRPr lang="en-US"/>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93184" y="1825625"/>
            <a:ext cx="4405632" cy="4351338"/>
          </a:xfrm>
        </p:spPr>
      </p:pic>
    </p:spTree>
    <p:extLst>
      <p:ext uri="{BB962C8B-B14F-4D97-AF65-F5344CB8AC3E}">
        <p14:creationId xmlns:p14="http://schemas.microsoft.com/office/powerpoint/2010/main" val="1741362265"/>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685765" y="342615"/>
            <a:ext cx="2727993" cy="584775"/>
          </a:xfrm>
          <a:prstGeom prst="rect">
            <a:avLst/>
          </a:prstGeom>
          <a:noFill/>
        </p:spPr>
        <p:txBody>
          <a:bodyPr wrap="square" rtlCol="0">
            <a:spAutoFit/>
          </a:bodyPr>
          <a:lstStyle/>
          <a:p>
            <a:pPr algn="ctr"/>
            <a:r>
              <a:rPr lang="en-US" sz="3200"/>
              <a:t>Child</a:t>
            </a:r>
          </a:p>
        </p:txBody>
      </p:sp>
      <p:sp>
        <p:nvSpPr>
          <p:cNvPr id="8" name="TextBox 7"/>
          <p:cNvSpPr txBox="1"/>
          <p:nvPr/>
        </p:nvSpPr>
        <p:spPr>
          <a:xfrm>
            <a:off x="1871766" y="342615"/>
            <a:ext cx="2727993" cy="584775"/>
          </a:xfrm>
          <a:prstGeom prst="rect">
            <a:avLst/>
          </a:prstGeom>
          <a:noFill/>
        </p:spPr>
        <p:txBody>
          <a:bodyPr wrap="square" rtlCol="0">
            <a:spAutoFit/>
          </a:bodyPr>
          <a:lstStyle/>
          <a:p>
            <a:pPr algn="ctr"/>
            <a:r>
              <a:rPr lang="en-US" sz="3200"/>
              <a:t>Adult</a:t>
            </a:r>
          </a:p>
        </p:txBody>
      </p:sp>
      <p:sp>
        <p:nvSpPr>
          <p:cNvPr id="5" name="Rectangle 4"/>
          <p:cNvSpPr/>
          <p:nvPr/>
        </p:nvSpPr>
        <p:spPr>
          <a:xfrm>
            <a:off x="1943100" y="2646772"/>
            <a:ext cx="942976" cy="4517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p:cNvSpPr txBox="1"/>
          <p:nvPr/>
        </p:nvSpPr>
        <p:spPr>
          <a:xfrm>
            <a:off x="1871766" y="4345343"/>
            <a:ext cx="2727993" cy="584775"/>
          </a:xfrm>
          <a:prstGeom prst="rect">
            <a:avLst/>
          </a:prstGeom>
          <a:noFill/>
        </p:spPr>
        <p:txBody>
          <a:bodyPr wrap="square" rtlCol="0">
            <a:spAutoFit/>
          </a:bodyPr>
          <a:lstStyle/>
          <a:p>
            <a:pPr algn="ctr"/>
            <a:r>
              <a:rPr lang="en-US" sz="3200"/>
              <a:t>Actor 921</a:t>
            </a:r>
          </a:p>
        </p:txBody>
      </p:sp>
      <p:sp>
        <p:nvSpPr>
          <p:cNvPr id="11" name="TextBox 10"/>
          <p:cNvSpPr txBox="1"/>
          <p:nvPr/>
        </p:nvSpPr>
        <p:spPr>
          <a:xfrm>
            <a:off x="7685764" y="4259911"/>
            <a:ext cx="2727993" cy="584775"/>
          </a:xfrm>
          <a:prstGeom prst="rect">
            <a:avLst/>
          </a:prstGeom>
          <a:noFill/>
        </p:spPr>
        <p:txBody>
          <a:bodyPr wrap="square" rtlCol="0">
            <a:spAutoFit/>
          </a:bodyPr>
          <a:lstStyle/>
          <a:p>
            <a:pPr algn="ctr"/>
            <a:r>
              <a:rPr lang="en-US" sz="3200"/>
              <a:t>Actor 290</a:t>
            </a:r>
          </a:p>
        </p:txBody>
      </p:sp>
      <p:sp>
        <p:nvSpPr>
          <p:cNvPr id="6" name="Slide Number Placeholder 5">
            <a:extLst>
              <a:ext uri="{FF2B5EF4-FFF2-40B4-BE49-F238E27FC236}">
                <a16:creationId xmlns="" xmlns:a16="http://schemas.microsoft.com/office/drawing/2014/main" id="{C3DF2B61-C836-4BB0-85B4-21D523498EEE}"/>
              </a:ext>
            </a:extLst>
          </p:cNvPr>
          <p:cNvSpPr>
            <a:spLocks noGrp="1"/>
          </p:cNvSpPr>
          <p:nvPr>
            <p:ph type="sldNum" sz="quarter" idx="12"/>
          </p:nvPr>
        </p:nvSpPr>
        <p:spPr>
          <a:xfrm>
            <a:off x="8610600" y="6210046"/>
            <a:ext cx="2743200" cy="365125"/>
          </a:xfrm>
        </p:spPr>
        <p:txBody>
          <a:bodyPr/>
          <a:lstStyle/>
          <a:p>
            <a:fld id="{EE187D0B-F52B-47F2-BA65-6DA35A202230}" type="slidenum">
              <a:rPr lang="en-US" smtClean="0"/>
              <a:t>4</a:t>
            </a:fld>
            <a:endParaRPr lang="en-US"/>
          </a:p>
        </p:txBody>
      </p:sp>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14683"/>
          <a:stretch/>
        </p:blipFill>
        <p:spPr>
          <a:xfrm>
            <a:off x="8043620" y="1313388"/>
            <a:ext cx="2079290" cy="3028406"/>
          </a:xfrm>
          <a:prstGeom prst="rect">
            <a:avLst/>
          </a:prstGeom>
        </p:spPr>
      </p:pic>
      <p:pic>
        <p:nvPicPr>
          <p:cNvPr id="12" name="Picture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77133" y="910457"/>
            <a:ext cx="2370292" cy="3315588"/>
          </a:xfrm>
          <a:prstGeom prst="rect">
            <a:avLst/>
          </a:prstGeom>
        </p:spPr>
      </p:pic>
      <p:sp>
        <p:nvSpPr>
          <p:cNvPr id="13" name="TextBox 12"/>
          <p:cNvSpPr txBox="1"/>
          <p:nvPr/>
        </p:nvSpPr>
        <p:spPr>
          <a:xfrm>
            <a:off x="1354667" y="5237651"/>
            <a:ext cx="9855200" cy="1384995"/>
          </a:xfrm>
          <a:prstGeom prst="rect">
            <a:avLst/>
          </a:prstGeom>
          <a:noFill/>
        </p:spPr>
        <p:txBody>
          <a:bodyPr wrap="square" rtlCol="0">
            <a:spAutoFit/>
          </a:bodyPr>
          <a:lstStyle/>
          <a:p>
            <a:r>
              <a:rPr lang="en-US" sz="2800" dirty="0" smtClean="0"/>
              <a:t>Not </a:t>
            </a:r>
            <a:r>
              <a:rPr lang="en-US" sz="2800" dirty="0"/>
              <a:t>really. </a:t>
            </a:r>
            <a:r>
              <a:rPr lang="en-US" sz="2800" dirty="0" smtClean="0"/>
              <a:t>Jain </a:t>
            </a:r>
            <a:r>
              <a:rPr lang="en-US" sz="2800" dirty="0"/>
              <a:t>et </a:t>
            </a:r>
            <a:r>
              <a:rPr lang="en-US" sz="2800" dirty="0" smtClean="0"/>
              <a:t>al. [ 2016]  showed that viewers could identify if a motion came from a child actor or an adult actor, even without appearance or height information. </a:t>
            </a:r>
          </a:p>
        </p:txBody>
      </p:sp>
    </p:spTree>
    <p:extLst>
      <p:ext uri="{BB962C8B-B14F-4D97-AF65-F5344CB8AC3E}">
        <p14:creationId xmlns:p14="http://schemas.microsoft.com/office/powerpoint/2010/main" val="1782259733"/>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par>
    </p:tnLst>
  </p:timing>
  <p:extLst mod="1">
    <p:ext uri="{E180D4A7-C9FB-4DFB-919C-405C955672EB}">
      <p14:showEvtLst xmlns:p14="http://schemas.microsoft.com/office/powerpoint/2010/main">
        <p14:playEvt time="34" objId="9"/>
        <p14:stopEvt time="8258" objId="9"/>
      </p14:showEvtLst>
    </p:ext>
  </p:extLs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561" y="572144"/>
            <a:ext cx="11598876" cy="584775"/>
          </a:xfrm>
          <a:prstGeom prst="rect">
            <a:avLst/>
          </a:prstGeom>
          <a:noFill/>
        </p:spPr>
        <p:txBody>
          <a:bodyPr wrap="square" rtlCol="0">
            <a:spAutoFit/>
          </a:bodyPr>
          <a:lstStyle/>
          <a:p>
            <a:pPr algn="ctr"/>
            <a:r>
              <a:rPr lang="en-US" sz="3200" b="1"/>
              <a:t>Jump High</a:t>
            </a:r>
          </a:p>
        </p:txBody>
      </p:sp>
      <p:pic>
        <p:nvPicPr>
          <p:cNvPr id="6" name="POSE-p921_22-Jump-as-high-as-you-can-1455619326273_DS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40133" t="15961" r="35192" b="12499"/>
          <a:stretch/>
        </p:blipFill>
        <p:spPr>
          <a:xfrm>
            <a:off x="1273934" y="2166729"/>
            <a:ext cx="2411270" cy="3929137"/>
          </a:xfrm>
          <a:prstGeom prst="rect">
            <a:avLst/>
          </a:prstGeom>
        </p:spPr>
      </p:pic>
      <p:pic>
        <p:nvPicPr>
          <p:cNvPr id="7" name="p290-jump-high.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28352" t="14555" r="37922" b="14423"/>
          <a:stretch/>
        </p:blipFill>
        <p:spPr>
          <a:xfrm>
            <a:off x="7896084" y="2042201"/>
            <a:ext cx="3398502" cy="4022342"/>
          </a:xfrm>
          <a:prstGeom prst="rect">
            <a:avLst/>
          </a:prstGeom>
        </p:spPr>
      </p:pic>
      <p:pic>
        <p:nvPicPr>
          <p:cNvPr id="11" name="p921-jump-high.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0"/>
          <a:srcRect l="40132" t="10770" r="35191" b="12500"/>
          <a:stretch/>
        </p:blipFill>
        <p:spPr>
          <a:xfrm>
            <a:off x="4855300" y="1941113"/>
            <a:ext cx="2417107" cy="4224519"/>
          </a:xfrm>
          <a:prstGeom prst="rect">
            <a:avLst/>
          </a:prstGeom>
        </p:spPr>
      </p:pic>
      <p:sp>
        <p:nvSpPr>
          <p:cNvPr id="15" name="TextBox 14"/>
          <p:cNvSpPr txBox="1"/>
          <p:nvPr/>
        </p:nvSpPr>
        <p:spPr>
          <a:xfrm>
            <a:off x="1476688" y="1991358"/>
            <a:ext cx="1935892" cy="523220"/>
          </a:xfrm>
          <a:prstGeom prst="rect">
            <a:avLst/>
          </a:prstGeom>
          <a:noFill/>
        </p:spPr>
        <p:txBody>
          <a:bodyPr wrap="square" rtlCol="0">
            <a:spAutoFit/>
          </a:bodyPr>
          <a:lstStyle/>
          <a:p>
            <a:pPr algn="ctr"/>
            <a:r>
              <a:rPr lang="en-US" sz="2800"/>
              <a:t>Adult</a:t>
            </a:r>
          </a:p>
        </p:txBody>
      </p:sp>
      <p:sp>
        <p:nvSpPr>
          <p:cNvPr id="16" name="TextBox 15"/>
          <p:cNvSpPr txBox="1"/>
          <p:nvPr/>
        </p:nvSpPr>
        <p:spPr>
          <a:xfrm>
            <a:off x="8753723" y="1985965"/>
            <a:ext cx="1935892" cy="523220"/>
          </a:xfrm>
          <a:prstGeom prst="rect">
            <a:avLst/>
          </a:prstGeom>
          <a:noFill/>
        </p:spPr>
        <p:txBody>
          <a:bodyPr wrap="square" rtlCol="0">
            <a:spAutoFit/>
          </a:bodyPr>
          <a:lstStyle/>
          <a:p>
            <a:pPr algn="ctr"/>
            <a:r>
              <a:rPr lang="en-US" sz="2800"/>
              <a:t>Child</a:t>
            </a:r>
          </a:p>
        </p:txBody>
      </p:sp>
      <p:sp>
        <p:nvSpPr>
          <p:cNvPr id="17" name="TextBox 16"/>
          <p:cNvSpPr txBox="1"/>
          <p:nvPr/>
        </p:nvSpPr>
        <p:spPr>
          <a:xfrm>
            <a:off x="4763868" y="1775914"/>
            <a:ext cx="3081883" cy="954107"/>
          </a:xfrm>
          <a:prstGeom prst="rect">
            <a:avLst/>
          </a:prstGeom>
          <a:noFill/>
        </p:spPr>
        <p:txBody>
          <a:bodyPr wrap="square" rtlCol="0">
            <a:spAutoFit/>
          </a:bodyPr>
          <a:lstStyle/>
          <a:p>
            <a:r>
              <a:rPr lang="en-US" sz="2800"/>
              <a:t>Our result (Dynamic Scaling Procedure)</a:t>
            </a:r>
          </a:p>
        </p:txBody>
      </p:sp>
      <p:sp>
        <p:nvSpPr>
          <p:cNvPr id="18" name="TextBox 17"/>
          <p:cNvSpPr txBox="1"/>
          <p:nvPr/>
        </p:nvSpPr>
        <p:spPr>
          <a:xfrm>
            <a:off x="1575626" y="6082062"/>
            <a:ext cx="1935892" cy="523220"/>
          </a:xfrm>
          <a:prstGeom prst="rect">
            <a:avLst/>
          </a:prstGeom>
          <a:noFill/>
        </p:spPr>
        <p:txBody>
          <a:bodyPr wrap="square" rtlCol="0">
            <a:spAutoFit/>
          </a:bodyPr>
          <a:lstStyle/>
          <a:p>
            <a:pPr algn="ctr"/>
            <a:r>
              <a:rPr lang="en-US" sz="2800"/>
              <a:t>Actor 921 </a:t>
            </a:r>
          </a:p>
        </p:txBody>
      </p:sp>
      <p:sp>
        <p:nvSpPr>
          <p:cNvPr id="19" name="TextBox 18"/>
          <p:cNvSpPr txBox="1"/>
          <p:nvPr/>
        </p:nvSpPr>
        <p:spPr>
          <a:xfrm>
            <a:off x="8107654" y="6082062"/>
            <a:ext cx="3228031" cy="523220"/>
          </a:xfrm>
          <a:prstGeom prst="rect">
            <a:avLst/>
          </a:prstGeom>
          <a:noFill/>
        </p:spPr>
        <p:txBody>
          <a:bodyPr wrap="square" rtlCol="0">
            <a:spAutoFit/>
          </a:bodyPr>
          <a:lstStyle/>
          <a:p>
            <a:pPr algn="ctr"/>
            <a:r>
              <a:rPr lang="en-US" sz="2800"/>
              <a:t>Actor 290</a:t>
            </a:r>
          </a:p>
        </p:txBody>
      </p:sp>
      <p:sp>
        <p:nvSpPr>
          <p:cNvPr id="21" name="TextBox 20"/>
          <p:cNvSpPr txBox="1"/>
          <p:nvPr/>
        </p:nvSpPr>
        <p:spPr>
          <a:xfrm>
            <a:off x="4544054" y="5996343"/>
            <a:ext cx="3103890" cy="954107"/>
          </a:xfrm>
          <a:prstGeom prst="rect">
            <a:avLst/>
          </a:prstGeom>
          <a:noFill/>
        </p:spPr>
        <p:txBody>
          <a:bodyPr wrap="square" rtlCol="0">
            <a:spAutoFit/>
          </a:bodyPr>
          <a:lstStyle/>
          <a:p>
            <a:pPr algn="ctr"/>
            <a:r>
              <a:rPr lang="en-US" sz="2800"/>
              <a:t>Dynamically scaled actor 921</a:t>
            </a:r>
          </a:p>
        </p:txBody>
      </p:sp>
      <p:sp>
        <p:nvSpPr>
          <p:cNvPr id="3" name="Slide Number Placeholder 2">
            <a:extLst>
              <a:ext uri="{FF2B5EF4-FFF2-40B4-BE49-F238E27FC236}">
                <a16:creationId xmlns="" xmlns:a16="http://schemas.microsoft.com/office/drawing/2014/main" id="{84A8F18C-CE48-491F-8EBC-5A4EDDBECF0B}"/>
              </a:ext>
            </a:extLst>
          </p:cNvPr>
          <p:cNvSpPr>
            <a:spLocks noGrp="1"/>
          </p:cNvSpPr>
          <p:nvPr>
            <p:ph type="sldNum" sz="quarter" idx="12"/>
          </p:nvPr>
        </p:nvSpPr>
        <p:spPr/>
        <p:txBody>
          <a:bodyPr/>
          <a:lstStyle/>
          <a:p>
            <a:fld id="{EE187D0B-F52B-47F2-BA65-6DA35A202230}" type="slidenum">
              <a:rPr lang="en-US" smtClean="0"/>
              <a:t>40</a:t>
            </a:fld>
            <a:endParaRPr lang="en-US"/>
          </a:p>
        </p:txBody>
      </p:sp>
    </p:spTree>
    <p:extLst>
      <p:ext uri="{BB962C8B-B14F-4D97-AF65-F5344CB8AC3E}">
        <p14:creationId xmlns:p14="http://schemas.microsoft.com/office/powerpoint/2010/main" val="2966110581"/>
      </p:ext>
    </p:extLst>
  </p:cSld>
  <p:clrMapOvr>
    <a:masterClrMapping/>
  </p:clrMapOvr>
  <mc:AlternateContent xmlns:mc="http://schemas.openxmlformats.org/markup-compatibility/2006" xmlns:p14="http://schemas.microsoft.com/office/powerpoint/2010/main">
    <mc:Choice Requires="p14">
      <p:transition spd="slow" p14:dur="3000" advClick="0" advTm="4000"/>
    </mc:Choice>
    <mc:Fallback xmlns="">
      <p:transition spd="slow" advClick="0" advTm="4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37" fill="hold"/>
                                        <p:tgtEl>
                                          <p:spTgt spid="11"/>
                                        </p:tgtEl>
                                      </p:cBhvr>
                                    </p:cmd>
                                  </p:childTnLst>
                                </p:cTn>
                              </p:par>
                              <p:par>
                                <p:cTn id="7" presetID="1" presetClass="mediacall" presetSubtype="0" fill="hold" nodeType="withEffect">
                                  <p:stCondLst>
                                    <p:cond delay="0"/>
                                  </p:stCondLst>
                                  <p:childTnLst>
                                    <p:cmd type="call" cmd="playFrom(0.0)">
                                      <p:cBhvr>
                                        <p:cTn id="8" dur="2773" fill="hold"/>
                                        <p:tgtEl>
                                          <p:spTgt spid="6"/>
                                        </p:tgtEl>
                                      </p:cBhvr>
                                    </p:cmd>
                                  </p:childTnLst>
                                </p:cTn>
                              </p:par>
                              <p:par>
                                <p:cTn id="9" presetID="1" presetClass="mediacall" presetSubtype="0" fill="hold" nodeType="withEffect">
                                  <p:stCondLst>
                                    <p:cond delay="0"/>
                                  </p:stCondLst>
                                  <p:childTnLst>
                                    <p:cmd type="call" cmd="playFrom(0.0)">
                                      <p:cBhvr>
                                        <p:cTn id="10" dur="3306"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vol="80000">
                <p:cTn id="16" fill="hold" display="0">
                  <p:stCondLst>
                    <p:cond delay="indefinite"/>
                  </p:stCondLst>
                </p:cTn>
                <p:tgtEl>
                  <p:spTgt spid="6"/>
                </p:tgtEl>
              </p:cMediaNode>
            </p:vide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video>
              <p:cMediaNode vol="80000">
                <p:cTn id="22" fill="hold" display="0">
                  <p:stCondLst>
                    <p:cond delay="indefinite"/>
                  </p:stCondLst>
                </p:cTn>
                <p:tgtEl>
                  <p:spTgt spid="7"/>
                </p:tgtEl>
              </p:cMediaNode>
            </p:video>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1"/>
                                        </p:tgtEl>
                                      </p:cBhvr>
                                    </p:cmd>
                                  </p:childTnLst>
                                </p:cTn>
                              </p:par>
                            </p:childTnLst>
                          </p:cTn>
                        </p:par>
                      </p:childTnLst>
                    </p:cTn>
                  </p:par>
                </p:childTnLst>
              </p:cTn>
              <p:nextCondLst>
                <p:cond evt="onClick" delay="0">
                  <p:tgtEl>
                    <p:spTgt spid="11"/>
                  </p:tgtEl>
                </p:cond>
              </p:nextCondLst>
            </p:seq>
            <p:video>
              <p:cMediaNode vol="80000">
                <p:cTn id="28" fill="hold" display="0">
                  <p:stCondLst>
                    <p:cond delay="indefinite"/>
                  </p:stCondLst>
                </p:cTn>
                <p:tgtEl>
                  <p:spTgt spid="11"/>
                </p:tgtEl>
              </p:cMediaNode>
            </p:video>
          </p:childTnLst>
        </p:cTn>
      </p:par>
    </p:tnLst>
  </p:timing>
  <p:extLst mod="1">
    <p:ext uri="{E180D4A7-C9FB-4DFB-919C-405C955672EB}">
      <p14:showEvtLst xmlns:p14="http://schemas.microsoft.com/office/powerpoint/2010/main">
        <p14:playEvt time="34" objId="4"/>
        <p14:playEvt time="155" objId="5"/>
        <p14:playEvt time="176" objId="3"/>
        <p14:stopEvt time="2531" objId="4"/>
        <p14:stopEvt time="4888" objId="3"/>
        <p14:stopEvt time="5292" objId="5"/>
      </p14:showEvtLst>
    </p:ext>
  </p:extLs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561" y="572144"/>
            <a:ext cx="11598876" cy="584775"/>
          </a:xfrm>
          <a:prstGeom prst="rect">
            <a:avLst/>
          </a:prstGeom>
          <a:noFill/>
        </p:spPr>
        <p:txBody>
          <a:bodyPr wrap="square" rtlCol="0">
            <a:spAutoFit/>
          </a:bodyPr>
          <a:lstStyle/>
          <a:p>
            <a:pPr algn="ctr"/>
            <a:r>
              <a:rPr lang="en-US" sz="3200" b="1"/>
              <a:t>Wave</a:t>
            </a:r>
          </a:p>
        </p:txBody>
      </p:sp>
      <p:pic>
        <p:nvPicPr>
          <p:cNvPr id="6" name="POSE-p921_03-Wave-your-hand-1455619059080_DS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34327" t="26415" r="34706" b="14231"/>
          <a:stretch/>
        </p:blipFill>
        <p:spPr>
          <a:xfrm>
            <a:off x="4237893" y="2600541"/>
            <a:ext cx="3358661" cy="3618134"/>
          </a:xfrm>
          <a:prstGeom prst="rect">
            <a:avLst/>
          </a:prstGeom>
        </p:spPr>
      </p:pic>
      <p:pic>
        <p:nvPicPr>
          <p:cNvPr id="7" name="p290-wave.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40133" t="26416" r="26660" b="10481"/>
          <a:stretch/>
        </p:blipFill>
        <p:spPr>
          <a:xfrm>
            <a:off x="8257244" y="2547141"/>
            <a:ext cx="3601617" cy="3846734"/>
          </a:xfrm>
          <a:prstGeom prst="rect">
            <a:avLst/>
          </a:prstGeom>
        </p:spPr>
      </p:pic>
      <p:pic>
        <p:nvPicPr>
          <p:cNvPr id="11" name="p921-wave.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0"/>
          <a:srcRect l="37691" t="22882" r="36165" b="11923"/>
          <a:stretch/>
        </p:blipFill>
        <p:spPr>
          <a:xfrm>
            <a:off x="912432" y="2342280"/>
            <a:ext cx="2835629" cy="3974255"/>
          </a:xfrm>
          <a:prstGeom prst="rect">
            <a:avLst/>
          </a:prstGeom>
        </p:spPr>
      </p:pic>
      <p:sp>
        <p:nvSpPr>
          <p:cNvPr id="15" name="TextBox 14"/>
          <p:cNvSpPr txBox="1"/>
          <p:nvPr/>
        </p:nvSpPr>
        <p:spPr>
          <a:xfrm>
            <a:off x="1476688" y="1991358"/>
            <a:ext cx="1935892" cy="523220"/>
          </a:xfrm>
          <a:prstGeom prst="rect">
            <a:avLst/>
          </a:prstGeom>
          <a:noFill/>
        </p:spPr>
        <p:txBody>
          <a:bodyPr wrap="square" rtlCol="0">
            <a:spAutoFit/>
          </a:bodyPr>
          <a:lstStyle/>
          <a:p>
            <a:pPr algn="ctr"/>
            <a:r>
              <a:rPr lang="en-US" sz="2800"/>
              <a:t>Adult</a:t>
            </a:r>
          </a:p>
        </p:txBody>
      </p:sp>
      <p:sp>
        <p:nvSpPr>
          <p:cNvPr id="16" name="TextBox 15"/>
          <p:cNvSpPr txBox="1"/>
          <p:nvPr/>
        </p:nvSpPr>
        <p:spPr>
          <a:xfrm>
            <a:off x="8753723" y="1991358"/>
            <a:ext cx="1935892" cy="523220"/>
          </a:xfrm>
          <a:prstGeom prst="rect">
            <a:avLst/>
          </a:prstGeom>
          <a:noFill/>
        </p:spPr>
        <p:txBody>
          <a:bodyPr wrap="square" rtlCol="0">
            <a:spAutoFit/>
          </a:bodyPr>
          <a:lstStyle/>
          <a:p>
            <a:pPr algn="ctr"/>
            <a:r>
              <a:rPr lang="en-US" sz="2800"/>
              <a:t>Child</a:t>
            </a:r>
          </a:p>
        </p:txBody>
      </p:sp>
      <p:sp>
        <p:nvSpPr>
          <p:cNvPr id="17" name="TextBox 16"/>
          <p:cNvSpPr txBox="1"/>
          <p:nvPr/>
        </p:nvSpPr>
        <p:spPr>
          <a:xfrm>
            <a:off x="4763868" y="1775914"/>
            <a:ext cx="3081883" cy="954107"/>
          </a:xfrm>
          <a:prstGeom prst="rect">
            <a:avLst/>
          </a:prstGeom>
          <a:noFill/>
        </p:spPr>
        <p:txBody>
          <a:bodyPr wrap="square" rtlCol="0">
            <a:spAutoFit/>
          </a:bodyPr>
          <a:lstStyle/>
          <a:p>
            <a:r>
              <a:rPr lang="en-US" sz="2800"/>
              <a:t>Our result (Dynamic Scaling Procedure)</a:t>
            </a:r>
          </a:p>
        </p:txBody>
      </p:sp>
      <p:sp>
        <p:nvSpPr>
          <p:cNvPr id="18" name="TextBox 17"/>
          <p:cNvSpPr txBox="1"/>
          <p:nvPr/>
        </p:nvSpPr>
        <p:spPr>
          <a:xfrm>
            <a:off x="1575626" y="6082062"/>
            <a:ext cx="1935892" cy="523220"/>
          </a:xfrm>
          <a:prstGeom prst="rect">
            <a:avLst/>
          </a:prstGeom>
          <a:noFill/>
        </p:spPr>
        <p:txBody>
          <a:bodyPr wrap="square" rtlCol="0">
            <a:spAutoFit/>
          </a:bodyPr>
          <a:lstStyle/>
          <a:p>
            <a:pPr algn="ctr"/>
            <a:r>
              <a:rPr lang="en-US" sz="2800"/>
              <a:t>Actor 921 </a:t>
            </a:r>
          </a:p>
        </p:txBody>
      </p:sp>
      <p:sp>
        <p:nvSpPr>
          <p:cNvPr id="19" name="TextBox 18"/>
          <p:cNvSpPr txBox="1"/>
          <p:nvPr/>
        </p:nvSpPr>
        <p:spPr>
          <a:xfrm>
            <a:off x="8107654" y="6082062"/>
            <a:ext cx="3228031" cy="523220"/>
          </a:xfrm>
          <a:prstGeom prst="rect">
            <a:avLst/>
          </a:prstGeom>
          <a:noFill/>
        </p:spPr>
        <p:txBody>
          <a:bodyPr wrap="square" rtlCol="0">
            <a:spAutoFit/>
          </a:bodyPr>
          <a:lstStyle/>
          <a:p>
            <a:pPr algn="ctr"/>
            <a:r>
              <a:rPr lang="en-US" sz="2800"/>
              <a:t>Actor 290</a:t>
            </a:r>
          </a:p>
        </p:txBody>
      </p:sp>
      <p:sp>
        <p:nvSpPr>
          <p:cNvPr id="21" name="TextBox 20"/>
          <p:cNvSpPr txBox="1"/>
          <p:nvPr/>
        </p:nvSpPr>
        <p:spPr>
          <a:xfrm>
            <a:off x="4544054" y="5996343"/>
            <a:ext cx="3103890" cy="954107"/>
          </a:xfrm>
          <a:prstGeom prst="rect">
            <a:avLst/>
          </a:prstGeom>
          <a:noFill/>
        </p:spPr>
        <p:txBody>
          <a:bodyPr wrap="square" rtlCol="0">
            <a:spAutoFit/>
          </a:bodyPr>
          <a:lstStyle/>
          <a:p>
            <a:pPr algn="ctr"/>
            <a:r>
              <a:rPr lang="en-US" sz="2800"/>
              <a:t>Dynamically scaled actor 921</a:t>
            </a:r>
          </a:p>
        </p:txBody>
      </p:sp>
      <p:sp>
        <p:nvSpPr>
          <p:cNvPr id="3" name="Slide Number Placeholder 2">
            <a:extLst>
              <a:ext uri="{FF2B5EF4-FFF2-40B4-BE49-F238E27FC236}">
                <a16:creationId xmlns="" xmlns:a16="http://schemas.microsoft.com/office/drawing/2014/main" id="{9A3CDA6B-56F7-4CB0-A2EF-4B1B10D7DCAB}"/>
              </a:ext>
            </a:extLst>
          </p:cNvPr>
          <p:cNvSpPr>
            <a:spLocks noGrp="1"/>
          </p:cNvSpPr>
          <p:nvPr>
            <p:ph type="sldNum" sz="quarter" idx="12"/>
          </p:nvPr>
        </p:nvSpPr>
        <p:spPr/>
        <p:txBody>
          <a:bodyPr/>
          <a:lstStyle/>
          <a:p>
            <a:fld id="{EE187D0B-F52B-47F2-BA65-6DA35A202230}" type="slidenum">
              <a:rPr lang="en-US" smtClean="0"/>
              <a:t>41</a:t>
            </a:fld>
            <a:endParaRPr lang="en-US"/>
          </a:p>
        </p:txBody>
      </p:sp>
    </p:spTree>
    <p:extLst>
      <p:ext uri="{BB962C8B-B14F-4D97-AF65-F5344CB8AC3E}">
        <p14:creationId xmlns:p14="http://schemas.microsoft.com/office/powerpoint/2010/main" val="1606114819"/>
      </p:ext>
    </p:extLst>
  </p:cSld>
  <p:clrMapOvr>
    <a:masterClrMapping/>
  </p:clrMapOvr>
  <mc:AlternateContent xmlns:mc="http://schemas.openxmlformats.org/markup-compatibility/2006" xmlns:p14="http://schemas.microsoft.com/office/powerpoint/2010/main">
    <mc:Choice Requires="p14">
      <p:transition spd="slow" p14:dur="3000" advClick="0" advTm="6376"/>
    </mc:Choice>
    <mc:Fallback xmlns="">
      <p:transition spd="slow" advClick="0" advTm="63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373" fill="hold"/>
                                        <p:tgtEl>
                                          <p:spTgt spid="11"/>
                                        </p:tgtEl>
                                      </p:cBhvr>
                                    </p:cmd>
                                  </p:childTnLst>
                                </p:cTn>
                              </p:par>
                              <p:par>
                                <p:cTn id="7" presetID="1" presetClass="mediacall" presetSubtype="0" fill="hold" nodeType="withEffect">
                                  <p:stCondLst>
                                    <p:cond delay="0"/>
                                  </p:stCondLst>
                                  <p:childTnLst>
                                    <p:cmd type="call" cmd="playFrom(0.0)">
                                      <p:cBhvr>
                                        <p:cTn id="8" dur="4607" fill="hold"/>
                                        <p:tgtEl>
                                          <p:spTgt spid="6"/>
                                        </p:tgtEl>
                                      </p:cBhvr>
                                    </p:cmd>
                                  </p:childTnLst>
                                </p:cTn>
                              </p:par>
                              <p:par>
                                <p:cTn id="9" presetID="1" presetClass="mediacall" presetSubtype="0" fill="hold" nodeType="withEffect">
                                  <p:stCondLst>
                                    <p:cond delay="0"/>
                                  </p:stCondLst>
                                  <p:childTnLst>
                                    <p:cmd type="call" cmd="playFrom(0.0)">
                                      <p:cBhvr>
                                        <p:cTn id="10" dur="4117"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vol="80000">
                <p:cTn id="16" fill="hold" display="0">
                  <p:stCondLst>
                    <p:cond delay="indefinite"/>
                  </p:stCondLst>
                </p:cTn>
                <p:tgtEl>
                  <p:spTgt spid="6"/>
                </p:tgtEl>
              </p:cMediaNode>
            </p:vide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video>
              <p:cMediaNode vol="80000">
                <p:cTn id="22" fill="hold" display="0">
                  <p:stCondLst>
                    <p:cond delay="indefinite"/>
                  </p:stCondLst>
                </p:cTn>
                <p:tgtEl>
                  <p:spTgt spid="7"/>
                </p:tgtEl>
              </p:cMediaNode>
            </p:video>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1"/>
                                        </p:tgtEl>
                                      </p:cBhvr>
                                    </p:cmd>
                                  </p:childTnLst>
                                </p:cTn>
                              </p:par>
                            </p:childTnLst>
                          </p:cTn>
                        </p:par>
                      </p:childTnLst>
                    </p:cTn>
                  </p:par>
                </p:childTnLst>
              </p:cTn>
              <p:nextCondLst>
                <p:cond evt="onClick" delay="0">
                  <p:tgtEl>
                    <p:spTgt spid="11"/>
                  </p:tgtEl>
                </p:cond>
              </p:nextCondLst>
            </p:seq>
            <p:video>
              <p:cMediaNode vol="80000">
                <p:cTn id="28" fill="hold" display="0">
                  <p:stCondLst>
                    <p:cond delay="indefinite"/>
                  </p:stCondLst>
                </p:cTn>
                <p:tgtEl>
                  <p:spTgt spid="11"/>
                </p:tgtEl>
              </p:cMediaNode>
            </p:video>
          </p:childTnLst>
        </p:cTn>
      </p:par>
    </p:tnLst>
  </p:timing>
  <p:extLst mod="1">
    <p:ext uri="{E180D4A7-C9FB-4DFB-919C-405C955672EB}">
      <p14:showEvtLst xmlns:p14="http://schemas.microsoft.com/office/powerpoint/2010/main">
        <p14:playEvt time="34" objId="4"/>
        <p14:playEvt time="155" objId="5"/>
        <p14:playEvt time="176" objId="3"/>
        <p14:stopEvt time="2531" objId="4"/>
        <p14:stopEvt time="4888" objId="3"/>
        <p14:stopEvt time="5292" objId="5"/>
      </p14:showEvtLst>
    </p:ext>
  </p:extLs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476688" y="1991358"/>
            <a:ext cx="1935892" cy="523220"/>
          </a:xfrm>
          <a:prstGeom prst="rect">
            <a:avLst/>
          </a:prstGeom>
          <a:noFill/>
        </p:spPr>
        <p:txBody>
          <a:bodyPr wrap="square" rtlCol="0">
            <a:spAutoFit/>
          </a:bodyPr>
          <a:lstStyle/>
          <a:p>
            <a:pPr algn="ctr"/>
            <a:r>
              <a:rPr lang="en-US" sz="2800"/>
              <a:t>Adult</a:t>
            </a:r>
          </a:p>
        </p:txBody>
      </p:sp>
      <p:sp>
        <p:nvSpPr>
          <p:cNvPr id="17" name="TextBox 16"/>
          <p:cNvSpPr txBox="1"/>
          <p:nvPr/>
        </p:nvSpPr>
        <p:spPr>
          <a:xfrm>
            <a:off x="296561" y="572144"/>
            <a:ext cx="11598876" cy="584775"/>
          </a:xfrm>
          <a:prstGeom prst="rect">
            <a:avLst/>
          </a:prstGeom>
          <a:noFill/>
        </p:spPr>
        <p:txBody>
          <a:bodyPr wrap="square" rtlCol="0">
            <a:spAutoFit/>
          </a:bodyPr>
          <a:lstStyle/>
          <a:p>
            <a:pPr algn="ctr"/>
            <a:r>
              <a:rPr lang="en-US" sz="3200" b="1"/>
              <a:t>Wave</a:t>
            </a:r>
          </a:p>
        </p:txBody>
      </p:sp>
      <p:pic>
        <p:nvPicPr>
          <p:cNvPr id="23" name="woodenman_wave_TbxNok.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27500" r="27500"/>
          <a:stretch/>
        </p:blipFill>
        <p:spPr>
          <a:xfrm>
            <a:off x="844243" y="3522060"/>
            <a:ext cx="2036340" cy="2545425"/>
          </a:xfrm>
          <a:prstGeom prst="rect">
            <a:avLst/>
          </a:prstGeom>
        </p:spPr>
      </p:pic>
      <p:pic>
        <p:nvPicPr>
          <p:cNvPr id="24" name="woodenDSL_wave_6wGZlL.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27500" r="27500"/>
          <a:stretch/>
        </p:blipFill>
        <p:spPr>
          <a:xfrm>
            <a:off x="4825412" y="3527362"/>
            <a:ext cx="2036340" cy="2545425"/>
          </a:xfrm>
          <a:prstGeom prst="rect">
            <a:avLst/>
          </a:prstGeom>
        </p:spPr>
      </p:pic>
      <p:pic>
        <p:nvPicPr>
          <p:cNvPr id="25" name="woodenboy_wave_wZCxN3.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0"/>
          <a:srcRect l="27500" r="27500"/>
          <a:stretch/>
        </p:blipFill>
        <p:spPr>
          <a:xfrm>
            <a:off x="8684133" y="3547240"/>
            <a:ext cx="2036340" cy="2545425"/>
          </a:xfrm>
          <a:prstGeom prst="rect">
            <a:avLst/>
          </a:prstGeom>
        </p:spPr>
      </p:pic>
      <p:sp>
        <p:nvSpPr>
          <p:cNvPr id="27" name="TextBox 26"/>
          <p:cNvSpPr txBox="1"/>
          <p:nvPr/>
        </p:nvSpPr>
        <p:spPr>
          <a:xfrm>
            <a:off x="4763868" y="5985205"/>
            <a:ext cx="3158304" cy="954107"/>
          </a:xfrm>
          <a:prstGeom prst="rect">
            <a:avLst/>
          </a:prstGeom>
          <a:noFill/>
        </p:spPr>
        <p:txBody>
          <a:bodyPr wrap="square" rtlCol="0">
            <a:spAutoFit/>
          </a:bodyPr>
          <a:lstStyle/>
          <a:p>
            <a:pPr algn="ctr"/>
            <a:r>
              <a:rPr lang="en-US" sz="2800"/>
              <a:t>Dynamically scaled actor 921</a:t>
            </a:r>
          </a:p>
        </p:txBody>
      </p:sp>
      <p:sp>
        <p:nvSpPr>
          <p:cNvPr id="28" name="TextBox 27"/>
          <p:cNvSpPr txBox="1"/>
          <p:nvPr/>
        </p:nvSpPr>
        <p:spPr>
          <a:xfrm>
            <a:off x="1273933" y="6082062"/>
            <a:ext cx="1935892" cy="523220"/>
          </a:xfrm>
          <a:prstGeom prst="rect">
            <a:avLst/>
          </a:prstGeom>
          <a:noFill/>
        </p:spPr>
        <p:txBody>
          <a:bodyPr wrap="square" rtlCol="0">
            <a:spAutoFit/>
          </a:bodyPr>
          <a:lstStyle/>
          <a:p>
            <a:pPr algn="ctr"/>
            <a:r>
              <a:rPr lang="en-US" sz="2800"/>
              <a:t>Actor 921 </a:t>
            </a:r>
          </a:p>
        </p:txBody>
      </p:sp>
      <p:sp>
        <p:nvSpPr>
          <p:cNvPr id="16" name="TextBox 15"/>
          <p:cNvSpPr txBox="1"/>
          <p:nvPr/>
        </p:nvSpPr>
        <p:spPr>
          <a:xfrm>
            <a:off x="4681640" y="1991358"/>
            <a:ext cx="3081883" cy="523220"/>
          </a:xfrm>
          <a:prstGeom prst="rect">
            <a:avLst/>
          </a:prstGeom>
          <a:noFill/>
        </p:spPr>
        <p:txBody>
          <a:bodyPr wrap="square" rtlCol="0">
            <a:spAutoFit/>
          </a:bodyPr>
          <a:lstStyle/>
          <a:p>
            <a:pPr algn="ctr"/>
            <a:r>
              <a:rPr lang="en-US" sz="2800"/>
              <a:t>Our result</a:t>
            </a:r>
          </a:p>
        </p:txBody>
      </p:sp>
      <p:sp>
        <p:nvSpPr>
          <p:cNvPr id="18" name="TextBox 17"/>
          <p:cNvSpPr txBox="1"/>
          <p:nvPr/>
        </p:nvSpPr>
        <p:spPr>
          <a:xfrm>
            <a:off x="8677808" y="6082062"/>
            <a:ext cx="3228031" cy="523220"/>
          </a:xfrm>
          <a:prstGeom prst="rect">
            <a:avLst/>
          </a:prstGeom>
          <a:noFill/>
        </p:spPr>
        <p:txBody>
          <a:bodyPr wrap="square" rtlCol="0">
            <a:spAutoFit/>
          </a:bodyPr>
          <a:lstStyle/>
          <a:p>
            <a:pPr algn="ctr"/>
            <a:r>
              <a:rPr lang="en-US" sz="2800"/>
              <a:t>Actor 290</a:t>
            </a:r>
          </a:p>
        </p:txBody>
      </p:sp>
      <p:sp>
        <p:nvSpPr>
          <p:cNvPr id="19" name="TextBox 18"/>
          <p:cNvSpPr txBox="1"/>
          <p:nvPr/>
        </p:nvSpPr>
        <p:spPr>
          <a:xfrm>
            <a:off x="8983477" y="1991357"/>
            <a:ext cx="1935892" cy="523220"/>
          </a:xfrm>
          <a:prstGeom prst="rect">
            <a:avLst/>
          </a:prstGeom>
          <a:noFill/>
        </p:spPr>
        <p:txBody>
          <a:bodyPr wrap="square" rtlCol="0">
            <a:spAutoFit/>
          </a:bodyPr>
          <a:lstStyle/>
          <a:p>
            <a:pPr algn="ctr"/>
            <a:r>
              <a:rPr lang="en-US" sz="2800"/>
              <a:t>Child</a:t>
            </a:r>
          </a:p>
        </p:txBody>
      </p:sp>
      <p:sp>
        <p:nvSpPr>
          <p:cNvPr id="2" name="Slide Number Placeholder 1">
            <a:extLst>
              <a:ext uri="{FF2B5EF4-FFF2-40B4-BE49-F238E27FC236}">
                <a16:creationId xmlns="" xmlns:a16="http://schemas.microsoft.com/office/drawing/2014/main" id="{52E093FD-0B62-4CF4-838A-82DC56752319}"/>
              </a:ext>
            </a:extLst>
          </p:cNvPr>
          <p:cNvSpPr>
            <a:spLocks noGrp="1"/>
          </p:cNvSpPr>
          <p:nvPr>
            <p:ph type="sldNum" sz="quarter" idx="12"/>
          </p:nvPr>
        </p:nvSpPr>
        <p:spPr/>
        <p:txBody>
          <a:bodyPr/>
          <a:lstStyle/>
          <a:p>
            <a:fld id="{EE187D0B-F52B-47F2-BA65-6DA35A202230}" type="slidenum">
              <a:rPr lang="en-US" smtClean="0"/>
              <a:t>42</a:t>
            </a:fld>
            <a:endParaRPr lang="en-US"/>
          </a:p>
        </p:txBody>
      </p:sp>
    </p:spTree>
    <p:extLst>
      <p:ext uri="{BB962C8B-B14F-4D97-AF65-F5344CB8AC3E}">
        <p14:creationId xmlns:p14="http://schemas.microsoft.com/office/powerpoint/2010/main" val="407382455"/>
      </p:ext>
    </p:extLst>
  </p:cSld>
  <p:clrMapOvr>
    <a:masterClrMapping/>
  </p:clrMapOvr>
  <mc:AlternateContent xmlns:mc="http://schemas.openxmlformats.org/markup-compatibility/2006" xmlns:p14="http://schemas.microsoft.com/office/powerpoint/2010/main">
    <mc:Choice Requires="p14">
      <p:transition spd="slow" p14:dur="3000" advClick="0" advTm="5929"/>
    </mc:Choice>
    <mc:Fallback xmlns="">
      <p:transition spd="slow" advClick="0" advTm="59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33" fill="hold"/>
                                        <p:tgtEl>
                                          <p:spTgt spid="23"/>
                                        </p:tgtEl>
                                      </p:cBhvr>
                                    </p:cmd>
                                  </p:childTnLst>
                                </p:cTn>
                              </p:par>
                              <p:par>
                                <p:cTn id="7" presetID="1" presetClass="mediacall" presetSubtype="0" fill="hold" nodeType="withEffect">
                                  <p:stCondLst>
                                    <p:cond delay="0"/>
                                  </p:stCondLst>
                                  <p:childTnLst>
                                    <p:cmd type="call" cmd="playFrom(0.0)">
                                      <p:cBhvr>
                                        <p:cTn id="8" dur="3200" fill="hold"/>
                                        <p:tgtEl>
                                          <p:spTgt spid="24"/>
                                        </p:tgtEl>
                                      </p:cBhvr>
                                    </p:cmd>
                                  </p:childTnLst>
                                </p:cTn>
                              </p:par>
                              <p:par>
                                <p:cTn id="9" presetID="1" presetClass="mediacall" presetSubtype="0" fill="hold" nodeType="withEffect">
                                  <p:stCondLst>
                                    <p:cond delay="0"/>
                                  </p:stCondLst>
                                  <p:childTnLst>
                                    <p:cmd type="call" cmd="playFrom(0.0)">
                                      <p:cBhvr>
                                        <p:cTn id="10" dur="4133"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3"/>
                                        </p:tgtEl>
                                      </p:cBhvr>
                                    </p:cmd>
                                  </p:childTnLst>
                                </p:cTn>
                              </p:par>
                            </p:childTnLst>
                          </p:cTn>
                        </p:par>
                      </p:childTnLst>
                    </p:cTn>
                  </p:par>
                </p:childTnLst>
              </p:cTn>
              <p:nextCondLst>
                <p:cond evt="onClick" delay="0">
                  <p:tgtEl>
                    <p:spTgt spid="23"/>
                  </p:tgtEl>
                </p:cond>
              </p:nextCondLst>
            </p:seq>
            <p:video>
              <p:cMediaNode vol="80000">
                <p:cTn id="16" fill="hold" display="0">
                  <p:stCondLst>
                    <p:cond delay="indefinite"/>
                  </p:stCondLst>
                </p:cTn>
                <p:tgtEl>
                  <p:spTgt spid="23"/>
                </p:tgtEl>
              </p:cMediaNode>
            </p:video>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4"/>
                                        </p:tgtEl>
                                      </p:cBhvr>
                                    </p:cmd>
                                  </p:childTnLst>
                                </p:cTn>
                              </p:par>
                            </p:childTnLst>
                          </p:cTn>
                        </p:par>
                      </p:childTnLst>
                    </p:cTn>
                  </p:par>
                </p:childTnLst>
              </p:cTn>
              <p:nextCondLst>
                <p:cond evt="onClick" delay="0">
                  <p:tgtEl>
                    <p:spTgt spid="24"/>
                  </p:tgtEl>
                </p:cond>
              </p:nextCondLst>
            </p:seq>
            <p:video>
              <p:cMediaNode vol="80000">
                <p:cTn id="22" fill="hold" display="0">
                  <p:stCondLst>
                    <p:cond delay="indefinite"/>
                  </p:stCondLst>
                </p:cTn>
                <p:tgtEl>
                  <p:spTgt spid="24"/>
                </p:tgtEl>
              </p:cMediaNode>
            </p:video>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25"/>
                                        </p:tgtEl>
                                      </p:cBhvr>
                                    </p:cmd>
                                  </p:childTnLst>
                                </p:cTn>
                              </p:par>
                            </p:childTnLst>
                          </p:cTn>
                        </p:par>
                      </p:childTnLst>
                    </p:cTn>
                  </p:par>
                </p:childTnLst>
              </p:cTn>
              <p:nextCondLst>
                <p:cond evt="onClick" delay="0">
                  <p:tgtEl>
                    <p:spTgt spid="25"/>
                  </p:tgtEl>
                </p:cond>
              </p:nextCondLst>
            </p:seq>
            <p:video>
              <p:cMediaNode vol="80000">
                <p:cTn id="28" fill="hold" display="0">
                  <p:stCondLst>
                    <p:cond delay="indefinite"/>
                  </p:stCondLst>
                </p:cTn>
                <p:tgtEl>
                  <p:spTgt spid="25"/>
                </p:tgtEl>
              </p:cMediaNode>
            </p:video>
          </p:childTnLst>
        </p:cTn>
      </p:par>
    </p:tnLst>
  </p:timing>
  <p:extLst mod="1">
    <p:ext uri="{E180D4A7-C9FB-4DFB-919C-405C955672EB}">
      <p14:showEvtLst xmlns:p14="http://schemas.microsoft.com/office/powerpoint/2010/main">
        <p14:playEvt time="22" objId="9"/>
        <p14:playEvt time="31" objId="10"/>
        <p14:playEvt time="41" objId="11"/>
        <p14:stopEvt time="3234" objId="10"/>
        <p14:stopEvt time="3760" objId="9"/>
        <p14:stopEvt time="4175" objId="11"/>
      </p14:showEvtLst>
    </p:ext>
  </p:extLs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296561" y="572144"/>
            <a:ext cx="11598876" cy="584775"/>
          </a:xfrm>
          <a:prstGeom prst="rect">
            <a:avLst/>
          </a:prstGeom>
          <a:noFill/>
        </p:spPr>
        <p:txBody>
          <a:bodyPr wrap="square" rtlCol="0">
            <a:spAutoFit/>
          </a:bodyPr>
          <a:lstStyle/>
          <a:p>
            <a:pPr algn="ctr"/>
            <a:r>
              <a:rPr lang="en-US" sz="3200" b="1"/>
              <a:t>Walk</a:t>
            </a:r>
          </a:p>
        </p:txBody>
      </p:sp>
      <p:pic>
        <p:nvPicPr>
          <p:cNvPr id="6" name="POSE-p921_17-Walk-in-place-1455619267944_DSL.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37442" t="22882" r="36813" b="9903"/>
          <a:stretch/>
        </p:blipFill>
        <p:spPr>
          <a:xfrm>
            <a:off x="4665791" y="2368274"/>
            <a:ext cx="2792239" cy="4097349"/>
          </a:xfrm>
          <a:prstGeom prst="rect">
            <a:avLst/>
          </a:prstGeom>
        </p:spPr>
      </p:pic>
      <p:pic>
        <p:nvPicPr>
          <p:cNvPr id="7" name="p921-walk.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40133" t="26417" r="35436" b="11922"/>
          <a:stretch/>
        </p:blipFill>
        <p:spPr>
          <a:xfrm>
            <a:off x="1190368" y="2467847"/>
            <a:ext cx="2649799" cy="3758811"/>
          </a:xfrm>
          <a:prstGeom prst="rect">
            <a:avLst/>
          </a:prstGeom>
        </p:spPr>
      </p:pic>
      <p:pic>
        <p:nvPicPr>
          <p:cNvPr id="11" name="p290-walk.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0"/>
          <a:srcRect l="37127" t="26416" r="40381"/>
          <a:stretch/>
        </p:blipFill>
        <p:spPr>
          <a:xfrm>
            <a:off x="8351830" y="2452563"/>
            <a:ext cx="2439476" cy="4485642"/>
          </a:xfrm>
          <a:prstGeom prst="rect">
            <a:avLst/>
          </a:prstGeom>
        </p:spPr>
      </p:pic>
      <p:sp>
        <p:nvSpPr>
          <p:cNvPr id="15" name="TextBox 14"/>
          <p:cNvSpPr txBox="1"/>
          <p:nvPr/>
        </p:nvSpPr>
        <p:spPr>
          <a:xfrm>
            <a:off x="1476688" y="1991358"/>
            <a:ext cx="1935892" cy="523220"/>
          </a:xfrm>
          <a:prstGeom prst="rect">
            <a:avLst/>
          </a:prstGeom>
          <a:noFill/>
        </p:spPr>
        <p:txBody>
          <a:bodyPr wrap="square" rtlCol="0">
            <a:spAutoFit/>
          </a:bodyPr>
          <a:lstStyle/>
          <a:p>
            <a:pPr algn="ctr"/>
            <a:r>
              <a:rPr lang="en-US" sz="2800"/>
              <a:t>Adult</a:t>
            </a:r>
          </a:p>
        </p:txBody>
      </p:sp>
      <p:sp>
        <p:nvSpPr>
          <p:cNvPr id="16" name="TextBox 15"/>
          <p:cNvSpPr txBox="1"/>
          <p:nvPr/>
        </p:nvSpPr>
        <p:spPr>
          <a:xfrm>
            <a:off x="8711241" y="1991358"/>
            <a:ext cx="1935892" cy="523220"/>
          </a:xfrm>
          <a:prstGeom prst="rect">
            <a:avLst/>
          </a:prstGeom>
          <a:noFill/>
        </p:spPr>
        <p:txBody>
          <a:bodyPr wrap="square" rtlCol="0">
            <a:spAutoFit/>
          </a:bodyPr>
          <a:lstStyle/>
          <a:p>
            <a:pPr algn="ctr"/>
            <a:r>
              <a:rPr lang="en-US" sz="2800"/>
              <a:t>Child</a:t>
            </a:r>
          </a:p>
        </p:txBody>
      </p:sp>
      <p:sp>
        <p:nvSpPr>
          <p:cNvPr id="17" name="TextBox 16"/>
          <p:cNvSpPr txBox="1"/>
          <p:nvPr/>
        </p:nvSpPr>
        <p:spPr>
          <a:xfrm>
            <a:off x="4763868" y="1775914"/>
            <a:ext cx="3081883" cy="954107"/>
          </a:xfrm>
          <a:prstGeom prst="rect">
            <a:avLst/>
          </a:prstGeom>
          <a:noFill/>
        </p:spPr>
        <p:txBody>
          <a:bodyPr wrap="square" rtlCol="0">
            <a:spAutoFit/>
          </a:bodyPr>
          <a:lstStyle/>
          <a:p>
            <a:r>
              <a:rPr lang="en-US" sz="2800"/>
              <a:t>Our result (Dynamic Scaling Procedure)</a:t>
            </a:r>
          </a:p>
        </p:txBody>
      </p:sp>
      <p:sp>
        <p:nvSpPr>
          <p:cNvPr id="18" name="TextBox 17"/>
          <p:cNvSpPr txBox="1"/>
          <p:nvPr/>
        </p:nvSpPr>
        <p:spPr>
          <a:xfrm>
            <a:off x="1575626" y="6082062"/>
            <a:ext cx="1935892" cy="523220"/>
          </a:xfrm>
          <a:prstGeom prst="rect">
            <a:avLst/>
          </a:prstGeom>
          <a:noFill/>
        </p:spPr>
        <p:txBody>
          <a:bodyPr wrap="square" rtlCol="0">
            <a:spAutoFit/>
          </a:bodyPr>
          <a:lstStyle/>
          <a:p>
            <a:pPr algn="ctr"/>
            <a:r>
              <a:rPr lang="en-US" sz="2800"/>
              <a:t>Actor 921 </a:t>
            </a:r>
          </a:p>
        </p:txBody>
      </p:sp>
      <p:sp>
        <p:nvSpPr>
          <p:cNvPr id="19" name="TextBox 18"/>
          <p:cNvSpPr txBox="1"/>
          <p:nvPr/>
        </p:nvSpPr>
        <p:spPr>
          <a:xfrm>
            <a:off x="8107654" y="6082062"/>
            <a:ext cx="3228031" cy="523220"/>
          </a:xfrm>
          <a:prstGeom prst="rect">
            <a:avLst/>
          </a:prstGeom>
          <a:noFill/>
        </p:spPr>
        <p:txBody>
          <a:bodyPr wrap="square" rtlCol="0">
            <a:spAutoFit/>
          </a:bodyPr>
          <a:lstStyle/>
          <a:p>
            <a:pPr algn="ctr"/>
            <a:r>
              <a:rPr lang="en-US" sz="2800"/>
              <a:t>Actor 290</a:t>
            </a:r>
          </a:p>
        </p:txBody>
      </p:sp>
      <p:sp>
        <p:nvSpPr>
          <p:cNvPr id="21" name="TextBox 20"/>
          <p:cNvSpPr txBox="1"/>
          <p:nvPr/>
        </p:nvSpPr>
        <p:spPr>
          <a:xfrm>
            <a:off x="4544054" y="5996343"/>
            <a:ext cx="3103890" cy="954107"/>
          </a:xfrm>
          <a:prstGeom prst="rect">
            <a:avLst/>
          </a:prstGeom>
          <a:noFill/>
        </p:spPr>
        <p:txBody>
          <a:bodyPr wrap="square" rtlCol="0">
            <a:spAutoFit/>
          </a:bodyPr>
          <a:lstStyle/>
          <a:p>
            <a:pPr algn="ctr"/>
            <a:r>
              <a:rPr lang="en-US" sz="2800"/>
              <a:t>Dynamically scaled actor 921</a:t>
            </a:r>
          </a:p>
        </p:txBody>
      </p:sp>
      <p:sp>
        <p:nvSpPr>
          <p:cNvPr id="3" name="Slide Number Placeholder 2">
            <a:extLst>
              <a:ext uri="{FF2B5EF4-FFF2-40B4-BE49-F238E27FC236}">
                <a16:creationId xmlns="" xmlns:a16="http://schemas.microsoft.com/office/drawing/2014/main" id="{72A93F7F-9C1E-4891-B6B4-6AAB0DB2BC63}"/>
              </a:ext>
            </a:extLst>
          </p:cNvPr>
          <p:cNvSpPr>
            <a:spLocks noGrp="1"/>
          </p:cNvSpPr>
          <p:nvPr>
            <p:ph type="sldNum" sz="quarter" idx="12"/>
          </p:nvPr>
        </p:nvSpPr>
        <p:spPr/>
        <p:txBody>
          <a:bodyPr/>
          <a:lstStyle/>
          <a:p>
            <a:fld id="{EE187D0B-F52B-47F2-BA65-6DA35A202230}" type="slidenum">
              <a:rPr lang="en-US" smtClean="0"/>
              <a:t>43</a:t>
            </a:fld>
            <a:endParaRPr lang="en-US"/>
          </a:p>
        </p:txBody>
      </p:sp>
    </p:spTree>
    <p:extLst>
      <p:ext uri="{BB962C8B-B14F-4D97-AF65-F5344CB8AC3E}">
        <p14:creationId xmlns:p14="http://schemas.microsoft.com/office/powerpoint/2010/main" val="3692488497"/>
      </p:ext>
    </p:extLst>
  </p:cSld>
  <p:clrMapOvr>
    <a:masterClrMapping/>
  </p:clrMapOvr>
  <mc:AlternateContent xmlns:mc="http://schemas.openxmlformats.org/markup-compatibility/2006" xmlns:p14="http://schemas.microsoft.com/office/powerpoint/2010/main">
    <mc:Choice Requires="p14">
      <p:transition spd="slow" p14:dur="3000" advClick="0" advTm="8000"/>
    </mc:Choice>
    <mc:Fallback xmlns="">
      <p:transition spd="slow" advClick="0" advTm="8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378" fill="hold"/>
                                        <p:tgtEl>
                                          <p:spTgt spid="7"/>
                                        </p:tgtEl>
                                      </p:cBhvr>
                                    </p:cmd>
                                  </p:childTnLst>
                                </p:cTn>
                              </p:par>
                              <p:par>
                                <p:cTn id="7" presetID="1" presetClass="mediacall" presetSubtype="0" fill="hold" nodeType="withEffect">
                                  <p:stCondLst>
                                    <p:cond delay="0"/>
                                  </p:stCondLst>
                                  <p:childTnLst>
                                    <p:cmd type="call" cmd="playFrom(0.0)">
                                      <p:cBhvr>
                                        <p:cTn id="8" dur="6357" fill="hold"/>
                                        <p:tgtEl>
                                          <p:spTgt spid="6"/>
                                        </p:tgtEl>
                                      </p:cBhvr>
                                    </p:cmd>
                                  </p:childTnLst>
                                </p:cTn>
                              </p:par>
                              <p:par>
                                <p:cTn id="9" presetID="1" presetClass="mediacall" presetSubtype="0" fill="hold" nodeType="withEffect">
                                  <p:stCondLst>
                                    <p:cond delay="0"/>
                                  </p:stCondLst>
                                  <p:childTnLst>
                                    <p:cmd type="call" cmd="playFrom(0.0)">
                                      <p:cBhvr>
                                        <p:cTn id="10" dur="6783"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6"/>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6"/>
                                        </p:tgtEl>
                                      </p:cBhvr>
                                    </p:cmd>
                                  </p:childTnLst>
                                </p:cTn>
                              </p:par>
                            </p:childTnLst>
                          </p:cTn>
                        </p:par>
                      </p:childTnLst>
                    </p:cTn>
                  </p:par>
                </p:childTnLst>
              </p:cTn>
              <p:nextCondLst>
                <p:cond evt="onClick" delay="0">
                  <p:tgtEl>
                    <p:spTgt spid="6"/>
                  </p:tgtEl>
                </p:cond>
              </p:nextCondLst>
            </p:seq>
            <p:video>
              <p:cMediaNode vol="80000">
                <p:cTn id="16" fill="hold" display="0">
                  <p:stCondLst>
                    <p:cond delay="indefinite"/>
                  </p:stCondLst>
                </p:cTn>
                <p:tgtEl>
                  <p:spTgt spid="6"/>
                </p:tgtEl>
              </p:cMediaNode>
            </p:video>
            <p:seq concurrent="1" nextAc="seek">
              <p:cTn id="17" restart="whenNotActive" fill="hold" evtFilter="cancelBubble" nodeType="interactiveSeq">
                <p:stCondLst>
                  <p:cond evt="onClick" delay="0">
                    <p:tgtEl>
                      <p:spTgt spid="7"/>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7"/>
                                        </p:tgtEl>
                                      </p:cBhvr>
                                    </p:cmd>
                                  </p:childTnLst>
                                </p:cTn>
                              </p:par>
                            </p:childTnLst>
                          </p:cTn>
                        </p:par>
                      </p:childTnLst>
                    </p:cTn>
                  </p:par>
                </p:childTnLst>
              </p:cTn>
              <p:nextCondLst>
                <p:cond evt="onClick" delay="0">
                  <p:tgtEl>
                    <p:spTgt spid="7"/>
                  </p:tgtEl>
                </p:cond>
              </p:nextCondLst>
            </p:seq>
            <p:video>
              <p:cMediaNode vol="80000">
                <p:cTn id="22" fill="hold" display="0">
                  <p:stCondLst>
                    <p:cond delay="indefinite"/>
                  </p:stCondLst>
                </p:cTn>
                <p:tgtEl>
                  <p:spTgt spid="7"/>
                </p:tgtEl>
              </p:cMediaNode>
            </p:video>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11"/>
                                        </p:tgtEl>
                                      </p:cBhvr>
                                    </p:cmd>
                                  </p:childTnLst>
                                </p:cTn>
                              </p:par>
                            </p:childTnLst>
                          </p:cTn>
                        </p:par>
                      </p:childTnLst>
                    </p:cTn>
                  </p:par>
                </p:childTnLst>
              </p:cTn>
              <p:nextCondLst>
                <p:cond evt="onClick" delay="0">
                  <p:tgtEl>
                    <p:spTgt spid="11"/>
                  </p:tgtEl>
                </p:cond>
              </p:nextCondLst>
            </p:seq>
            <p:video>
              <p:cMediaNode vol="80000">
                <p:cTn id="28" fill="hold" display="0">
                  <p:stCondLst>
                    <p:cond delay="indefinite"/>
                  </p:stCondLst>
                </p:cTn>
                <p:tgtEl>
                  <p:spTgt spid="11"/>
                </p:tgtEl>
              </p:cMediaNode>
            </p:video>
          </p:childTnLst>
        </p:cTn>
      </p:par>
    </p:tnLst>
  </p:timing>
  <p:extLst mod="1">
    <p:ext uri="{E180D4A7-C9FB-4DFB-919C-405C955672EB}">
      <p14:showEvtLst xmlns:p14="http://schemas.microsoft.com/office/powerpoint/2010/main">
        <p14:playEvt time="34" objId="4"/>
        <p14:playEvt time="155" objId="5"/>
        <p14:playEvt time="176" objId="3"/>
        <p14:stopEvt time="2531" objId="4"/>
        <p14:stopEvt time="4888" objId="3"/>
        <p14:stopEvt time="5292" objId="5"/>
      </p14:showEvtLst>
    </p:ext>
  </p:extLs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476688" y="1991358"/>
            <a:ext cx="1935892" cy="523220"/>
          </a:xfrm>
          <a:prstGeom prst="rect">
            <a:avLst/>
          </a:prstGeom>
          <a:noFill/>
        </p:spPr>
        <p:txBody>
          <a:bodyPr wrap="square" rtlCol="0">
            <a:spAutoFit/>
          </a:bodyPr>
          <a:lstStyle/>
          <a:p>
            <a:pPr algn="ctr"/>
            <a:r>
              <a:rPr lang="en-US" sz="2800"/>
              <a:t>Adult</a:t>
            </a:r>
          </a:p>
        </p:txBody>
      </p:sp>
      <p:sp>
        <p:nvSpPr>
          <p:cNvPr id="18" name="TextBox 17"/>
          <p:cNvSpPr txBox="1"/>
          <p:nvPr/>
        </p:nvSpPr>
        <p:spPr>
          <a:xfrm>
            <a:off x="296561" y="572144"/>
            <a:ext cx="11598876" cy="584775"/>
          </a:xfrm>
          <a:prstGeom prst="rect">
            <a:avLst/>
          </a:prstGeom>
          <a:noFill/>
        </p:spPr>
        <p:txBody>
          <a:bodyPr wrap="square" rtlCol="0">
            <a:spAutoFit/>
          </a:bodyPr>
          <a:lstStyle/>
          <a:p>
            <a:pPr algn="ctr"/>
            <a:r>
              <a:rPr lang="en-US" sz="3200" b="1"/>
              <a:t>Run Fast</a:t>
            </a:r>
          </a:p>
        </p:txBody>
      </p:sp>
      <p:pic>
        <p:nvPicPr>
          <p:cNvPr id="7" name="woodenman_run_PxrUYp.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27500" r="27500"/>
          <a:stretch/>
        </p:blipFill>
        <p:spPr>
          <a:xfrm>
            <a:off x="846925" y="2424462"/>
            <a:ext cx="2926080" cy="3657600"/>
          </a:xfrm>
          <a:prstGeom prst="rect">
            <a:avLst/>
          </a:prstGeom>
        </p:spPr>
      </p:pic>
      <p:pic>
        <p:nvPicPr>
          <p:cNvPr id="24" name="woodenDSL_run_pol9zL.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27500" r="27500"/>
          <a:stretch/>
        </p:blipFill>
        <p:spPr>
          <a:xfrm>
            <a:off x="4825412" y="2418669"/>
            <a:ext cx="2926080" cy="3657600"/>
          </a:xfrm>
          <a:prstGeom prst="rect">
            <a:avLst/>
          </a:prstGeom>
        </p:spPr>
      </p:pic>
      <p:pic>
        <p:nvPicPr>
          <p:cNvPr id="25" name="woodenboy_run_YjLUPd.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1"/>
          <a:srcRect l="27500" r="27500"/>
          <a:stretch/>
        </p:blipFill>
        <p:spPr>
          <a:xfrm>
            <a:off x="8693464" y="2443163"/>
            <a:ext cx="2926080" cy="3657600"/>
          </a:xfrm>
          <a:prstGeom prst="rect">
            <a:avLst/>
          </a:prstGeom>
        </p:spPr>
      </p:pic>
      <p:sp>
        <p:nvSpPr>
          <p:cNvPr id="26" name="TextBox 25"/>
          <p:cNvSpPr txBox="1"/>
          <p:nvPr/>
        </p:nvSpPr>
        <p:spPr>
          <a:xfrm>
            <a:off x="4763868" y="5985205"/>
            <a:ext cx="3158304" cy="954107"/>
          </a:xfrm>
          <a:prstGeom prst="rect">
            <a:avLst/>
          </a:prstGeom>
          <a:noFill/>
        </p:spPr>
        <p:txBody>
          <a:bodyPr wrap="square" rtlCol="0">
            <a:spAutoFit/>
          </a:bodyPr>
          <a:lstStyle/>
          <a:p>
            <a:pPr algn="ctr"/>
            <a:r>
              <a:rPr lang="en-US" sz="2800"/>
              <a:t>Dynamically scaled actor 921</a:t>
            </a:r>
          </a:p>
        </p:txBody>
      </p:sp>
      <p:sp>
        <p:nvSpPr>
          <p:cNvPr id="27" name="TextBox 26"/>
          <p:cNvSpPr txBox="1"/>
          <p:nvPr/>
        </p:nvSpPr>
        <p:spPr>
          <a:xfrm>
            <a:off x="1273933" y="6082062"/>
            <a:ext cx="1935892" cy="523220"/>
          </a:xfrm>
          <a:prstGeom prst="rect">
            <a:avLst/>
          </a:prstGeom>
          <a:noFill/>
        </p:spPr>
        <p:txBody>
          <a:bodyPr wrap="square" rtlCol="0">
            <a:spAutoFit/>
          </a:bodyPr>
          <a:lstStyle/>
          <a:p>
            <a:pPr algn="ctr"/>
            <a:r>
              <a:rPr lang="en-US" sz="2800"/>
              <a:t>Actor 921 </a:t>
            </a:r>
          </a:p>
        </p:txBody>
      </p:sp>
      <p:sp>
        <p:nvSpPr>
          <p:cNvPr id="17" name="TextBox 16"/>
          <p:cNvSpPr txBox="1"/>
          <p:nvPr/>
        </p:nvSpPr>
        <p:spPr>
          <a:xfrm>
            <a:off x="4681640" y="1991358"/>
            <a:ext cx="3081883" cy="523220"/>
          </a:xfrm>
          <a:prstGeom prst="rect">
            <a:avLst/>
          </a:prstGeom>
          <a:noFill/>
        </p:spPr>
        <p:txBody>
          <a:bodyPr wrap="square" rtlCol="0">
            <a:spAutoFit/>
          </a:bodyPr>
          <a:lstStyle/>
          <a:p>
            <a:pPr algn="ctr"/>
            <a:r>
              <a:rPr lang="en-US" sz="2800"/>
              <a:t>Our result</a:t>
            </a:r>
          </a:p>
        </p:txBody>
      </p:sp>
      <p:sp>
        <p:nvSpPr>
          <p:cNvPr id="19" name="TextBox 18"/>
          <p:cNvSpPr txBox="1"/>
          <p:nvPr/>
        </p:nvSpPr>
        <p:spPr>
          <a:xfrm>
            <a:off x="8677808" y="6082062"/>
            <a:ext cx="3228031" cy="523220"/>
          </a:xfrm>
          <a:prstGeom prst="rect">
            <a:avLst/>
          </a:prstGeom>
          <a:noFill/>
        </p:spPr>
        <p:txBody>
          <a:bodyPr wrap="square" rtlCol="0">
            <a:spAutoFit/>
          </a:bodyPr>
          <a:lstStyle/>
          <a:p>
            <a:pPr algn="ctr"/>
            <a:r>
              <a:rPr lang="en-US" sz="2800"/>
              <a:t>Actor 290</a:t>
            </a:r>
          </a:p>
        </p:txBody>
      </p:sp>
      <p:sp>
        <p:nvSpPr>
          <p:cNvPr id="20" name="TextBox 19"/>
          <p:cNvSpPr txBox="1"/>
          <p:nvPr/>
        </p:nvSpPr>
        <p:spPr>
          <a:xfrm>
            <a:off x="8983477" y="1991357"/>
            <a:ext cx="1935892" cy="523220"/>
          </a:xfrm>
          <a:prstGeom prst="rect">
            <a:avLst/>
          </a:prstGeom>
          <a:noFill/>
        </p:spPr>
        <p:txBody>
          <a:bodyPr wrap="square" rtlCol="0">
            <a:spAutoFit/>
          </a:bodyPr>
          <a:lstStyle/>
          <a:p>
            <a:pPr algn="ctr"/>
            <a:r>
              <a:rPr lang="en-US" sz="2800"/>
              <a:t>Child</a:t>
            </a:r>
          </a:p>
        </p:txBody>
      </p:sp>
      <p:sp>
        <p:nvSpPr>
          <p:cNvPr id="2" name="Slide Number Placeholder 1">
            <a:extLst>
              <a:ext uri="{FF2B5EF4-FFF2-40B4-BE49-F238E27FC236}">
                <a16:creationId xmlns="" xmlns:a16="http://schemas.microsoft.com/office/drawing/2014/main" id="{8F367246-C03D-4D39-9DC5-7DC6C3D96308}"/>
              </a:ext>
            </a:extLst>
          </p:cNvPr>
          <p:cNvSpPr>
            <a:spLocks noGrp="1"/>
          </p:cNvSpPr>
          <p:nvPr>
            <p:ph type="sldNum" sz="quarter" idx="12"/>
          </p:nvPr>
        </p:nvSpPr>
        <p:spPr/>
        <p:txBody>
          <a:bodyPr/>
          <a:lstStyle/>
          <a:p>
            <a:fld id="{EE187D0B-F52B-47F2-BA65-6DA35A202230}" type="slidenum">
              <a:rPr lang="en-US" smtClean="0"/>
              <a:t>44</a:t>
            </a:fld>
            <a:endParaRPr lang="en-US"/>
          </a:p>
        </p:txBody>
      </p:sp>
    </p:spTree>
    <p:extLst>
      <p:ext uri="{BB962C8B-B14F-4D97-AF65-F5344CB8AC3E}">
        <p14:creationId xmlns:p14="http://schemas.microsoft.com/office/powerpoint/2010/main" val="1655441898"/>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000" fill="hold"/>
                                        <p:tgtEl>
                                          <p:spTgt spid="7"/>
                                        </p:tgtEl>
                                      </p:cBhvr>
                                    </p:cmd>
                                  </p:childTnLst>
                                </p:cTn>
                              </p:par>
                              <p:par>
                                <p:cTn id="7" presetID="1" presetClass="mediacall" presetSubtype="0" fill="hold" nodeType="withEffect">
                                  <p:stCondLst>
                                    <p:cond delay="0"/>
                                  </p:stCondLst>
                                  <p:childTnLst>
                                    <p:cmd type="call" cmd="playFrom(0.0)">
                                      <p:cBhvr>
                                        <p:cTn id="8" dur="4433" fill="hold"/>
                                        <p:tgtEl>
                                          <p:spTgt spid="24"/>
                                        </p:tgtEl>
                                      </p:cBhvr>
                                    </p:cmd>
                                  </p:childTnLst>
                                </p:cTn>
                              </p:par>
                              <p:par>
                                <p:cTn id="9" presetID="1" presetClass="mediacall" presetSubtype="0" fill="hold" nodeType="withEffect">
                                  <p:stCondLst>
                                    <p:cond delay="0"/>
                                  </p:stCondLst>
                                  <p:childTnLst>
                                    <p:cmd type="call" cmd="playFrom(0.0)">
                                      <p:cBhvr>
                                        <p:cTn id="10" dur="2100"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7"/>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7"/>
                                        </p:tgtEl>
                                      </p:cBhvr>
                                    </p:cmd>
                                  </p:childTnLst>
                                </p:cTn>
                              </p:par>
                            </p:childTnLst>
                          </p:cTn>
                        </p:par>
                      </p:childTnLst>
                    </p:cTn>
                  </p:par>
                </p:childTnLst>
              </p:cTn>
              <p:nextCondLst>
                <p:cond evt="onClick" delay="0">
                  <p:tgtEl>
                    <p:spTgt spid="7"/>
                  </p:tgtEl>
                </p:cond>
              </p:nextCondLst>
            </p:seq>
            <p:video>
              <p:cMediaNode vol="80000">
                <p:cTn id="16" fill="hold" display="0">
                  <p:stCondLst>
                    <p:cond delay="indefinite"/>
                  </p:stCondLst>
                </p:cTn>
                <p:tgtEl>
                  <p:spTgt spid="7"/>
                </p:tgtEl>
              </p:cMediaNode>
            </p:video>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4"/>
                                        </p:tgtEl>
                                      </p:cBhvr>
                                    </p:cmd>
                                  </p:childTnLst>
                                </p:cTn>
                              </p:par>
                            </p:childTnLst>
                          </p:cTn>
                        </p:par>
                      </p:childTnLst>
                    </p:cTn>
                  </p:par>
                </p:childTnLst>
              </p:cTn>
              <p:nextCondLst>
                <p:cond evt="onClick" delay="0">
                  <p:tgtEl>
                    <p:spTgt spid="24"/>
                  </p:tgtEl>
                </p:cond>
              </p:nextCondLst>
            </p:seq>
            <p:video>
              <p:cMediaNode vol="80000">
                <p:cTn id="22" fill="hold" display="0">
                  <p:stCondLst>
                    <p:cond delay="indefinite"/>
                  </p:stCondLst>
                </p:cTn>
                <p:tgtEl>
                  <p:spTgt spid="24"/>
                </p:tgtEl>
              </p:cMediaNode>
            </p:video>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25"/>
                                        </p:tgtEl>
                                      </p:cBhvr>
                                    </p:cmd>
                                  </p:childTnLst>
                                </p:cTn>
                              </p:par>
                            </p:childTnLst>
                          </p:cTn>
                        </p:par>
                      </p:childTnLst>
                    </p:cTn>
                  </p:par>
                </p:childTnLst>
              </p:cTn>
              <p:nextCondLst>
                <p:cond evt="onClick" delay="0">
                  <p:tgtEl>
                    <p:spTgt spid="25"/>
                  </p:tgtEl>
                </p:cond>
              </p:nextCondLst>
            </p:seq>
            <p:video>
              <p:cMediaNode vol="80000">
                <p:cTn id="28" fill="hold" display="0">
                  <p:stCondLst>
                    <p:cond delay="indefinite"/>
                  </p:stCondLst>
                </p:cTn>
                <p:tgtEl>
                  <p:spTgt spid="25"/>
                </p:tgtEl>
              </p:cMediaNode>
            </p:video>
          </p:childTnLst>
        </p:cTn>
      </p:par>
    </p:tnLst>
  </p:timing>
  <p:extLst mod="1">
    <p:ext uri="{E180D4A7-C9FB-4DFB-919C-405C955672EB}">
      <p14:showEvtLst xmlns:p14="http://schemas.microsoft.com/office/powerpoint/2010/main">
        <p14:playEvt time="26" objId="11"/>
        <p14:playEvt time="34" objId="12"/>
        <p14:playEvt time="42" objId="10"/>
        <p14:stopEvt time="2152" objId="10"/>
        <p14:stopEvt time="4486" objId="12"/>
        <p14:stopEvt time="5019" objId="11"/>
      </p14:showEvtLst>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Box 18"/>
          <p:cNvSpPr txBox="1"/>
          <p:nvPr/>
        </p:nvSpPr>
        <p:spPr>
          <a:xfrm>
            <a:off x="4763868" y="5985205"/>
            <a:ext cx="3158304" cy="954107"/>
          </a:xfrm>
          <a:prstGeom prst="rect">
            <a:avLst/>
          </a:prstGeom>
          <a:noFill/>
        </p:spPr>
        <p:txBody>
          <a:bodyPr wrap="square" rtlCol="0">
            <a:spAutoFit/>
          </a:bodyPr>
          <a:lstStyle/>
          <a:p>
            <a:pPr algn="ctr"/>
            <a:r>
              <a:rPr lang="en-US" sz="2800"/>
              <a:t>Dynamically scaled actor 921</a:t>
            </a:r>
          </a:p>
        </p:txBody>
      </p:sp>
      <p:sp>
        <p:nvSpPr>
          <p:cNvPr id="17" name="TextBox 16"/>
          <p:cNvSpPr txBox="1"/>
          <p:nvPr/>
        </p:nvSpPr>
        <p:spPr>
          <a:xfrm>
            <a:off x="1273933" y="6082062"/>
            <a:ext cx="1935892" cy="523220"/>
          </a:xfrm>
          <a:prstGeom prst="rect">
            <a:avLst/>
          </a:prstGeom>
          <a:noFill/>
        </p:spPr>
        <p:txBody>
          <a:bodyPr wrap="square" rtlCol="0">
            <a:spAutoFit/>
          </a:bodyPr>
          <a:lstStyle/>
          <a:p>
            <a:pPr algn="ctr"/>
            <a:r>
              <a:rPr lang="en-US" sz="2800"/>
              <a:t>Actor 921 </a:t>
            </a:r>
          </a:p>
        </p:txBody>
      </p:sp>
      <p:sp>
        <p:nvSpPr>
          <p:cNvPr id="21" name="TextBox 20"/>
          <p:cNvSpPr txBox="1"/>
          <p:nvPr/>
        </p:nvSpPr>
        <p:spPr>
          <a:xfrm>
            <a:off x="8695399" y="6082062"/>
            <a:ext cx="3228031" cy="523220"/>
          </a:xfrm>
          <a:prstGeom prst="rect">
            <a:avLst/>
          </a:prstGeom>
          <a:noFill/>
        </p:spPr>
        <p:txBody>
          <a:bodyPr wrap="square" rtlCol="0">
            <a:spAutoFit/>
          </a:bodyPr>
          <a:lstStyle/>
          <a:p>
            <a:pPr algn="ctr"/>
            <a:r>
              <a:rPr lang="en-US" sz="2800"/>
              <a:t>Actor 290</a:t>
            </a:r>
          </a:p>
        </p:txBody>
      </p:sp>
      <p:sp>
        <p:nvSpPr>
          <p:cNvPr id="20" name="TextBox 19"/>
          <p:cNvSpPr txBox="1"/>
          <p:nvPr/>
        </p:nvSpPr>
        <p:spPr>
          <a:xfrm>
            <a:off x="202777" y="478359"/>
            <a:ext cx="11598876" cy="584775"/>
          </a:xfrm>
          <a:prstGeom prst="rect">
            <a:avLst/>
          </a:prstGeom>
          <a:noFill/>
        </p:spPr>
        <p:txBody>
          <a:bodyPr wrap="square" rtlCol="0">
            <a:spAutoFit/>
          </a:bodyPr>
          <a:lstStyle/>
          <a:p>
            <a:pPr algn="ctr"/>
            <a:r>
              <a:rPr lang="en-US" sz="3200" b="1"/>
              <a:t>Fly Like a Bird</a:t>
            </a:r>
          </a:p>
        </p:txBody>
      </p:sp>
      <p:sp>
        <p:nvSpPr>
          <p:cNvPr id="14" name="TextBox 13"/>
          <p:cNvSpPr txBox="1"/>
          <p:nvPr/>
        </p:nvSpPr>
        <p:spPr>
          <a:xfrm>
            <a:off x="1476688" y="1991358"/>
            <a:ext cx="1935892" cy="523220"/>
          </a:xfrm>
          <a:prstGeom prst="rect">
            <a:avLst/>
          </a:prstGeom>
          <a:noFill/>
        </p:spPr>
        <p:txBody>
          <a:bodyPr wrap="square" rtlCol="0">
            <a:spAutoFit/>
          </a:bodyPr>
          <a:lstStyle/>
          <a:p>
            <a:pPr algn="ctr"/>
            <a:r>
              <a:rPr lang="en-US" sz="2800"/>
              <a:t>Adult</a:t>
            </a:r>
          </a:p>
        </p:txBody>
      </p:sp>
      <p:sp>
        <p:nvSpPr>
          <p:cNvPr id="15" name="TextBox 14"/>
          <p:cNvSpPr txBox="1"/>
          <p:nvPr/>
        </p:nvSpPr>
        <p:spPr>
          <a:xfrm>
            <a:off x="8983477" y="1995296"/>
            <a:ext cx="1935892" cy="523220"/>
          </a:xfrm>
          <a:prstGeom prst="rect">
            <a:avLst/>
          </a:prstGeom>
          <a:noFill/>
        </p:spPr>
        <p:txBody>
          <a:bodyPr wrap="square" rtlCol="0">
            <a:spAutoFit/>
          </a:bodyPr>
          <a:lstStyle/>
          <a:p>
            <a:pPr algn="ctr"/>
            <a:r>
              <a:rPr lang="en-US" sz="2800"/>
              <a:t>Child</a:t>
            </a:r>
          </a:p>
        </p:txBody>
      </p:sp>
      <p:pic>
        <p:nvPicPr>
          <p:cNvPr id="23" name="woodenman_fly_BBg8Pc.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25720" r="29280"/>
          <a:stretch/>
        </p:blipFill>
        <p:spPr>
          <a:xfrm>
            <a:off x="835630" y="2424462"/>
            <a:ext cx="2926080" cy="3657600"/>
          </a:xfrm>
          <a:prstGeom prst="rect">
            <a:avLst/>
          </a:prstGeom>
        </p:spPr>
      </p:pic>
      <p:pic>
        <p:nvPicPr>
          <p:cNvPr id="24" name="woodenDSL_fly_w5qlRi.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27500" r="27500"/>
          <a:stretch/>
        </p:blipFill>
        <p:spPr>
          <a:xfrm>
            <a:off x="4841769" y="2424462"/>
            <a:ext cx="2926080" cy="3657600"/>
          </a:xfrm>
          <a:prstGeom prst="rect">
            <a:avLst/>
          </a:prstGeom>
        </p:spPr>
      </p:pic>
      <p:pic>
        <p:nvPicPr>
          <p:cNvPr id="25" name="woodenboyfly_bK7a5B.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0"/>
          <a:srcRect l="27500" r="27500"/>
          <a:stretch/>
        </p:blipFill>
        <p:spPr>
          <a:xfrm>
            <a:off x="8773261" y="2424462"/>
            <a:ext cx="2926080" cy="3657600"/>
          </a:xfrm>
          <a:prstGeom prst="rect">
            <a:avLst/>
          </a:prstGeom>
        </p:spPr>
      </p:pic>
      <p:sp>
        <p:nvSpPr>
          <p:cNvPr id="12" name="TextBox 11"/>
          <p:cNvSpPr txBox="1"/>
          <p:nvPr/>
        </p:nvSpPr>
        <p:spPr>
          <a:xfrm>
            <a:off x="4756781" y="1991358"/>
            <a:ext cx="3081883" cy="523220"/>
          </a:xfrm>
          <a:prstGeom prst="rect">
            <a:avLst/>
          </a:prstGeom>
          <a:noFill/>
        </p:spPr>
        <p:txBody>
          <a:bodyPr wrap="square" rtlCol="0">
            <a:spAutoFit/>
          </a:bodyPr>
          <a:lstStyle/>
          <a:p>
            <a:pPr algn="ctr"/>
            <a:r>
              <a:rPr lang="en-US" sz="2800"/>
              <a:t>Our result</a:t>
            </a:r>
          </a:p>
        </p:txBody>
      </p:sp>
      <p:sp>
        <p:nvSpPr>
          <p:cNvPr id="2" name="Slide Number Placeholder 1">
            <a:extLst>
              <a:ext uri="{FF2B5EF4-FFF2-40B4-BE49-F238E27FC236}">
                <a16:creationId xmlns="" xmlns:a16="http://schemas.microsoft.com/office/drawing/2014/main" id="{46AEF3FC-E291-445F-8959-964715C9E223}"/>
              </a:ext>
            </a:extLst>
          </p:cNvPr>
          <p:cNvSpPr>
            <a:spLocks noGrp="1"/>
          </p:cNvSpPr>
          <p:nvPr>
            <p:ph type="sldNum" sz="quarter" idx="12"/>
          </p:nvPr>
        </p:nvSpPr>
        <p:spPr/>
        <p:txBody>
          <a:bodyPr/>
          <a:lstStyle/>
          <a:p>
            <a:fld id="{EE187D0B-F52B-47F2-BA65-6DA35A202230}" type="slidenum">
              <a:rPr lang="en-US" smtClean="0"/>
              <a:t>45</a:t>
            </a:fld>
            <a:endParaRPr lang="en-US"/>
          </a:p>
        </p:txBody>
      </p:sp>
    </p:spTree>
    <p:extLst>
      <p:ext uri="{BB962C8B-B14F-4D97-AF65-F5344CB8AC3E}">
        <p14:creationId xmlns:p14="http://schemas.microsoft.com/office/powerpoint/2010/main" val="69244544"/>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066" fill="hold"/>
                                        <p:tgtEl>
                                          <p:spTgt spid="23"/>
                                        </p:tgtEl>
                                      </p:cBhvr>
                                    </p:cmd>
                                  </p:childTnLst>
                                </p:cTn>
                              </p:par>
                              <p:par>
                                <p:cTn id="7" presetID="1" presetClass="mediacall" presetSubtype="0" fill="hold" nodeType="withEffect">
                                  <p:stCondLst>
                                    <p:cond delay="0"/>
                                  </p:stCondLst>
                                  <p:childTnLst>
                                    <p:cmd type="call" cmd="playFrom(0.0)">
                                      <p:cBhvr>
                                        <p:cTn id="8" dur="6700" fill="hold"/>
                                        <p:tgtEl>
                                          <p:spTgt spid="24"/>
                                        </p:tgtEl>
                                      </p:cBhvr>
                                    </p:cmd>
                                  </p:childTnLst>
                                </p:cTn>
                              </p:par>
                              <p:par>
                                <p:cTn id="9" presetID="1" presetClass="mediacall" presetSubtype="0" fill="hold" nodeType="withEffect">
                                  <p:stCondLst>
                                    <p:cond delay="0"/>
                                  </p:stCondLst>
                                  <p:childTnLst>
                                    <p:cmd type="call" cmd="playFrom(0.0)">
                                      <p:cBhvr>
                                        <p:cTn id="10" dur="2833" fill="hold"/>
                                        <p:tgtEl>
                                          <p:spTgt spid="2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3"/>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3"/>
                                        </p:tgtEl>
                                      </p:cBhvr>
                                    </p:cmd>
                                  </p:childTnLst>
                                </p:cTn>
                              </p:par>
                            </p:childTnLst>
                          </p:cTn>
                        </p:par>
                      </p:childTnLst>
                    </p:cTn>
                  </p:par>
                </p:childTnLst>
              </p:cTn>
              <p:nextCondLst>
                <p:cond evt="onClick" delay="0">
                  <p:tgtEl>
                    <p:spTgt spid="23"/>
                  </p:tgtEl>
                </p:cond>
              </p:nextCondLst>
            </p:seq>
            <p:video>
              <p:cMediaNode vol="80000">
                <p:cTn id="16" fill="hold" display="0">
                  <p:stCondLst>
                    <p:cond delay="indefinite"/>
                  </p:stCondLst>
                </p:cTn>
                <p:tgtEl>
                  <p:spTgt spid="23"/>
                </p:tgtEl>
              </p:cMediaNode>
            </p:video>
            <p:seq concurrent="1" nextAc="seek">
              <p:cTn id="17" restart="whenNotActive" fill="hold" evtFilter="cancelBubble" nodeType="interactiveSeq">
                <p:stCondLst>
                  <p:cond evt="onClick" delay="0">
                    <p:tgtEl>
                      <p:spTgt spid="24"/>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24"/>
                                        </p:tgtEl>
                                      </p:cBhvr>
                                    </p:cmd>
                                  </p:childTnLst>
                                </p:cTn>
                              </p:par>
                            </p:childTnLst>
                          </p:cTn>
                        </p:par>
                      </p:childTnLst>
                    </p:cTn>
                  </p:par>
                </p:childTnLst>
              </p:cTn>
              <p:nextCondLst>
                <p:cond evt="onClick" delay="0">
                  <p:tgtEl>
                    <p:spTgt spid="24"/>
                  </p:tgtEl>
                </p:cond>
              </p:nextCondLst>
            </p:seq>
            <p:video>
              <p:cMediaNode vol="80000">
                <p:cTn id="22" fill="hold" display="0">
                  <p:stCondLst>
                    <p:cond delay="indefinite"/>
                  </p:stCondLst>
                </p:cTn>
                <p:tgtEl>
                  <p:spTgt spid="24"/>
                </p:tgtEl>
              </p:cMediaNode>
            </p:video>
            <p:seq concurrent="1" nextAc="seek">
              <p:cTn id="23" restart="whenNotActive" fill="hold" evtFilter="cancelBubble" nodeType="interactiveSeq">
                <p:stCondLst>
                  <p:cond evt="onClick" delay="0">
                    <p:tgtEl>
                      <p:spTgt spid="25"/>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25"/>
                                        </p:tgtEl>
                                      </p:cBhvr>
                                    </p:cmd>
                                  </p:childTnLst>
                                </p:cTn>
                              </p:par>
                            </p:childTnLst>
                          </p:cTn>
                        </p:par>
                      </p:childTnLst>
                    </p:cTn>
                  </p:par>
                </p:childTnLst>
              </p:cTn>
              <p:nextCondLst>
                <p:cond evt="onClick" delay="0">
                  <p:tgtEl>
                    <p:spTgt spid="25"/>
                  </p:tgtEl>
                </p:cond>
              </p:nextCondLst>
            </p:seq>
            <p:video>
              <p:cMediaNode vol="80000">
                <p:cTn id="28" fill="hold" display="0">
                  <p:stCondLst>
                    <p:cond delay="indefinite"/>
                  </p:stCondLst>
                </p:cTn>
                <p:tgtEl>
                  <p:spTgt spid="25"/>
                </p:tgtEl>
              </p:cMediaNode>
            </p:video>
          </p:childTnLst>
        </p:cTn>
      </p:par>
    </p:tnLst>
  </p:timing>
  <p:extLst mod="1">
    <p:ext uri="{E180D4A7-C9FB-4DFB-919C-405C955672EB}">
      <p14:showEvtLst xmlns:p14="http://schemas.microsoft.com/office/powerpoint/2010/main">
        <p14:playEvt time="30" objId="12"/>
        <p14:playEvt time="36" objId="9"/>
        <p14:playEvt time="42" objId="13"/>
        <p14:stopEvt time="2901" objId="9"/>
        <p14:stopEvt time="6736" objId="12"/>
        <p14:stopEvt time="7118" objId="13"/>
      </p14:showEvtLst>
    </p:ext>
  </p:extLs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p:cNvSpPr txBox="1"/>
          <p:nvPr/>
        </p:nvSpPr>
        <p:spPr>
          <a:xfrm>
            <a:off x="1476688" y="1991358"/>
            <a:ext cx="1935892" cy="523220"/>
          </a:xfrm>
          <a:prstGeom prst="rect">
            <a:avLst/>
          </a:prstGeom>
          <a:noFill/>
        </p:spPr>
        <p:txBody>
          <a:bodyPr wrap="square" rtlCol="0">
            <a:spAutoFit/>
          </a:bodyPr>
          <a:lstStyle/>
          <a:p>
            <a:pPr algn="ctr"/>
            <a:r>
              <a:rPr lang="en-US" sz="2800"/>
              <a:t>Adult</a:t>
            </a:r>
          </a:p>
        </p:txBody>
      </p:sp>
      <p:sp>
        <p:nvSpPr>
          <p:cNvPr id="18" name="TextBox 17"/>
          <p:cNvSpPr txBox="1"/>
          <p:nvPr/>
        </p:nvSpPr>
        <p:spPr>
          <a:xfrm>
            <a:off x="296561" y="572144"/>
            <a:ext cx="11598876" cy="584775"/>
          </a:xfrm>
          <a:prstGeom prst="rect">
            <a:avLst/>
          </a:prstGeom>
          <a:noFill/>
        </p:spPr>
        <p:txBody>
          <a:bodyPr wrap="square" rtlCol="0">
            <a:spAutoFit/>
          </a:bodyPr>
          <a:lstStyle/>
          <a:p>
            <a:pPr algn="ctr"/>
            <a:r>
              <a:rPr lang="en-US" sz="3200" b="1"/>
              <a:t>5 Jumping Jacks</a:t>
            </a:r>
          </a:p>
        </p:txBody>
      </p:sp>
      <p:pic>
        <p:nvPicPr>
          <p:cNvPr id="28" name="wooden_DSL_jj_U6PX1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8"/>
          <a:srcRect l="27500" r="27500"/>
          <a:stretch/>
        </p:blipFill>
        <p:spPr>
          <a:xfrm>
            <a:off x="4827436" y="2424462"/>
            <a:ext cx="2926080" cy="3657600"/>
          </a:xfrm>
          <a:prstGeom prst="rect">
            <a:avLst/>
          </a:prstGeom>
        </p:spPr>
      </p:pic>
      <p:pic>
        <p:nvPicPr>
          <p:cNvPr id="32" name="woodenman_jj_3PFjdE.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9"/>
          <a:srcRect l="27500" r="27500"/>
          <a:stretch/>
        </p:blipFill>
        <p:spPr>
          <a:xfrm>
            <a:off x="849702" y="2415188"/>
            <a:ext cx="2926080" cy="3657600"/>
          </a:xfrm>
          <a:prstGeom prst="rect">
            <a:avLst/>
          </a:prstGeom>
        </p:spPr>
      </p:pic>
      <p:sp>
        <p:nvSpPr>
          <p:cNvPr id="34" name="TextBox 33"/>
          <p:cNvSpPr txBox="1"/>
          <p:nvPr/>
        </p:nvSpPr>
        <p:spPr>
          <a:xfrm>
            <a:off x="4763868" y="5985205"/>
            <a:ext cx="3158304" cy="954107"/>
          </a:xfrm>
          <a:prstGeom prst="rect">
            <a:avLst/>
          </a:prstGeom>
          <a:noFill/>
        </p:spPr>
        <p:txBody>
          <a:bodyPr wrap="square" rtlCol="0">
            <a:spAutoFit/>
          </a:bodyPr>
          <a:lstStyle/>
          <a:p>
            <a:pPr algn="ctr"/>
            <a:r>
              <a:rPr lang="en-US" sz="2800"/>
              <a:t>Dynamically scaled actor 921</a:t>
            </a:r>
          </a:p>
        </p:txBody>
      </p:sp>
      <p:sp>
        <p:nvSpPr>
          <p:cNvPr id="35" name="TextBox 34"/>
          <p:cNvSpPr txBox="1"/>
          <p:nvPr/>
        </p:nvSpPr>
        <p:spPr>
          <a:xfrm>
            <a:off x="1273933" y="6082062"/>
            <a:ext cx="1935892" cy="523220"/>
          </a:xfrm>
          <a:prstGeom prst="rect">
            <a:avLst/>
          </a:prstGeom>
          <a:noFill/>
        </p:spPr>
        <p:txBody>
          <a:bodyPr wrap="square" rtlCol="0">
            <a:spAutoFit/>
          </a:bodyPr>
          <a:lstStyle/>
          <a:p>
            <a:pPr algn="ctr"/>
            <a:r>
              <a:rPr lang="en-US" sz="2800"/>
              <a:t>Actor 921 </a:t>
            </a:r>
          </a:p>
        </p:txBody>
      </p:sp>
      <p:pic>
        <p:nvPicPr>
          <p:cNvPr id="2" name="woodenboy_jj2_tqHBoH.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0"/>
          <a:srcRect l="27500" r="27500"/>
          <a:stretch/>
        </p:blipFill>
        <p:spPr>
          <a:xfrm>
            <a:off x="8699005" y="2443181"/>
            <a:ext cx="2926080" cy="3657600"/>
          </a:xfrm>
          <a:prstGeom prst="rect">
            <a:avLst/>
          </a:prstGeom>
        </p:spPr>
      </p:pic>
      <p:sp>
        <p:nvSpPr>
          <p:cNvPr id="16" name="TextBox 15"/>
          <p:cNvSpPr txBox="1"/>
          <p:nvPr/>
        </p:nvSpPr>
        <p:spPr>
          <a:xfrm>
            <a:off x="4681640" y="1991358"/>
            <a:ext cx="3081883" cy="523220"/>
          </a:xfrm>
          <a:prstGeom prst="rect">
            <a:avLst/>
          </a:prstGeom>
          <a:noFill/>
        </p:spPr>
        <p:txBody>
          <a:bodyPr wrap="square" rtlCol="0">
            <a:spAutoFit/>
          </a:bodyPr>
          <a:lstStyle/>
          <a:p>
            <a:pPr algn="ctr"/>
            <a:r>
              <a:rPr lang="en-US" sz="2800"/>
              <a:t>Our result</a:t>
            </a:r>
          </a:p>
        </p:txBody>
      </p:sp>
      <p:sp>
        <p:nvSpPr>
          <p:cNvPr id="17" name="TextBox 16"/>
          <p:cNvSpPr txBox="1"/>
          <p:nvPr/>
        </p:nvSpPr>
        <p:spPr>
          <a:xfrm>
            <a:off x="8677808" y="6082062"/>
            <a:ext cx="3228031" cy="523220"/>
          </a:xfrm>
          <a:prstGeom prst="rect">
            <a:avLst/>
          </a:prstGeom>
          <a:noFill/>
        </p:spPr>
        <p:txBody>
          <a:bodyPr wrap="square" rtlCol="0">
            <a:spAutoFit/>
          </a:bodyPr>
          <a:lstStyle/>
          <a:p>
            <a:pPr algn="ctr"/>
            <a:r>
              <a:rPr lang="en-US" sz="2800"/>
              <a:t>Actor 290</a:t>
            </a:r>
          </a:p>
        </p:txBody>
      </p:sp>
      <p:sp>
        <p:nvSpPr>
          <p:cNvPr id="20" name="TextBox 19"/>
          <p:cNvSpPr txBox="1"/>
          <p:nvPr/>
        </p:nvSpPr>
        <p:spPr>
          <a:xfrm>
            <a:off x="8983477" y="1991357"/>
            <a:ext cx="1935892" cy="523220"/>
          </a:xfrm>
          <a:prstGeom prst="rect">
            <a:avLst/>
          </a:prstGeom>
          <a:noFill/>
        </p:spPr>
        <p:txBody>
          <a:bodyPr wrap="square" rtlCol="0">
            <a:spAutoFit/>
          </a:bodyPr>
          <a:lstStyle/>
          <a:p>
            <a:pPr algn="ctr"/>
            <a:r>
              <a:rPr lang="en-US" sz="2800"/>
              <a:t>Child</a:t>
            </a:r>
          </a:p>
        </p:txBody>
      </p:sp>
      <p:sp>
        <p:nvSpPr>
          <p:cNvPr id="3" name="Slide Number Placeholder 2">
            <a:extLst>
              <a:ext uri="{FF2B5EF4-FFF2-40B4-BE49-F238E27FC236}">
                <a16:creationId xmlns="" xmlns:a16="http://schemas.microsoft.com/office/drawing/2014/main" id="{DCA065A3-D289-4638-9CA2-6B316B8DAEE5}"/>
              </a:ext>
            </a:extLst>
          </p:cNvPr>
          <p:cNvSpPr>
            <a:spLocks noGrp="1"/>
          </p:cNvSpPr>
          <p:nvPr>
            <p:ph type="sldNum" sz="quarter" idx="12"/>
          </p:nvPr>
        </p:nvSpPr>
        <p:spPr/>
        <p:txBody>
          <a:bodyPr/>
          <a:lstStyle/>
          <a:p>
            <a:fld id="{EE187D0B-F52B-47F2-BA65-6DA35A202230}" type="slidenum">
              <a:rPr lang="en-US" smtClean="0"/>
              <a:t>46</a:t>
            </a:fld>
            <a:endParaRPr lang="en-US"/>
          </a:p>
        </p:txBody>
      </p:sp>
    </p:spTree>
    <p:extLst>
      <p:ext uri="{BB962C8B-B14F-4D97-AF65-F5344CB8AC3E}">
        <p14:creationId xmlns:p14="http://schemas.microsoft.com/office/powerpoint/2010/main" val="2762561336"/>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500" fill="hold"/>
                                        <p:tgtEl>
                                          <p:spTgt spid="28"/>
                                        </p:tgtEl>
                                      </p:cBhvr>
                                    </p:cmd>
                                  </p:childTnLst>
                                </p:cTn>
                              </p:par>
                              <p:par>
                                <p:cTn id="7" presetID="1" presetClass="mediacall" presetSubtype="0" fill="hold" nodeType="withEffect">
                                  <p:stCondLst>
                                    <p:cond delay="0"/>
                                  </p:stCondLst>
                                  <p:childTnLst>
                                    <p:cmd type="call" cmd="playFrom(0.0)">
                                      <p:cBhvr>
                                        <p:cTn id="8" dur="5200" fill="hold"/>
                                        <p:tgtEl>
                                          <p:spTgt spid="32"/>
                                        </p:tgtEl>
                                      </p:cBhvr>
                                    </p:cmd>
                                  </p:childTnLst>
                                </p:cTn>
                              </p:par>
                              <p:par>
                                <p:cTn id="9" presetID="1" presetClass="mediacall" presetSubtype="0" fill="hold" nodeType="withEffect">
                                  <p:stCondLst>
                                    <p:cond delay="0"/>
                                  </p:stCondLst>
                                  <p:childTnLst>
                                    <p:cmd type="call" cmd="playFrom(0.0)">
                                      <p:cBhvr>
                                        <p:cTn id="10" dur="50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8"/>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8"/>
                                        </p:tgtEl>
                                      </p:cBhvr>
                                    </p:cmd>
                                  </p:childTnLst>
                                </p:cTn>
                              </p:par>
                            </p:childTnLst>
                          </p:cTn>
                        </p:par>
                      </p:childTnLst>
                    </p:cTn>
                  </p:par>
                </p:childTnLst>
              </p:cTn>
              <p:nextCondLst>
                <p:cond evt="onClick" delay="0">
                  <p:tgtEl>
                    <p:spTgt spid="28"/>
                  </p:tgtEl>
                </p:cond>
              </p:nextCondLst>
            </p:seq>
            <p:video>
              <p:cMediaNode vol="80000">
                <p:cTn id="16" fill="hold" display="0">
                  <p:stCondLst>
                    <p:cond delay="indefinite"/>
                  </p:stCondLst>
                </p:cTn>
                <p:tgtEl>
                  <p:spTgt spid="28"/>
                </p:tgtEl>
              </p:cMediaNode>
            </p:video>
            <p:seq concurrent="1" nextAc="seek">
              <p:cTn id="17" restart="whenNotActive" fill="hold" evtFilter="cancelBubble" nodeType="interactiveSeq">
                <p:stCondLst>
                  <p:cond evt="onClick" delay="0">
                    <p:tgtEl>
                      <p:spTgt spid="32"/>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2"/>
                                        </p:tgtEl>
                                      </p:cBhvr>
                                    </p:cmd>
                                  </p:childTnLst>
                                </p:cTn>
                              </p:par>
                            </p:childTnLst>
                          </p:cTn>
                        </p:par>
                      </p:childTnLst>
                    </p:cTn>
                  </p:par>
                </p:childTnLst>
              </p:cTn>
              <p:nextCondLst>
                <p:cond evt="onClick" delay="0">
                  <p:tgtEl>
                    <p:spTgt spid="32"/>
                  </p:tgtEl>
                </p:cond>
              </p:nextCondLst>
            </p:seq>
            <p:video>
              <p:cMediaNode vol="80000">
                <p:cTn id="22" fill="hold" display="0">
                  <p:stCondLst>
                    <p:cond delay="indefinite"/>
                  </p:stCondLst>
                </p:cTn>
                <p:tgtEl>
                  <p:spTgt spid="32"/>
                </p:tgtEl>
              </p:cMediaNode>
            </p:video>
            <p:seq concurrent="1" nextAc="seek">
              <p:cTn id="23" restart="whenNotActive" fill="hold" evtFilter="cancelBubble" nodeType="interactiveSeq">
                <p:stCondLst>
                  <p:cond evt="onClick" delay="0">
                    <p:tgtEl>
                      <p:spTgt spid="2"/>
                    </p:tgtEl>
                  </p:cond>
                </p:stCondLst>
                <p:endSync evt="end" delay="0">
                  <p:rtn val="all"/>
                </p:endSync>
                <p:childTnLst>
                  <p:par>
                    <p:cTn id="24" fill="hold">
                      <p:stCondLst>
                        <p:cond delay="0"/>
                      </p:stCondLst>
                      <p:childTnLst>
                        <p:par>
                          <p:cTn id="25" fill="hold">
                            <p:stCondLst>
                              <p:cond delay="0"/>
                            </p:stCondLst>
                            <p:childTnLst>
                              <p:par>
                                <p:cTn id="26" presetID="2" presetClass="mediacall" presetSubtype="0" fill="hold" nodeType="clickEffect">
                                  <p:stCondLst>
                                    <p:cond delay="0"/>
                                  </p:stCondLst>
                                  <p:childTnLst>
                                    <p:cmd type="call" cmd="togglePause">
                                      <p:cBhvr>
                                        <p:cTn id="27" dur="1" fill="hold"/>
                                        <p:tgtEl>
                                          <p:spTgt spid="2"/>
                                        </p:tgtEl>
                                      </p:cBhvr>
                                    </p:cmd>
                                  </p:childTnLst>
                                </p:cTn>
                              </p:par>
                            </p:childTnLst>
                          </p:cTn>
                        </p:par>
                      </p:childTnLst>
                    </p:cTn>
                  </p:par>
                </p:childTnLst>
              </p:cTn>
              <p:nextCondLst>
                <p:cond evt="onClick" delay="0">
                  <p:tgtEl>
                    <p:spTgt spid="2"/>
                  </p:tgtEl>
                </p:cond>
              </p:nextCondLst>
            </p:seq>
            <p:video>
              <p:cMediaNode vol="80000">
                <p:cTn id="28" fill="hold" display="0">
                  <p:stCondLst>
                    <p:cond delay="indefinite"/>
                  </p:stCondLst>
                </p:cTn>
                <p:tgtEl>
                  <p:spTgt spid="2"/>
                </p:tgtEl>
              </p:cMediaNode>
            </p:video>
          </p:childTnLst>
        </p:cTn>
      </p:par>
    </p:tnLst>
  </p:timing>
  <p:extLst mod="1">
    <p:ext uri="{E180D4A7-C9FB-4DFB-919C-405C955672EB}">
      <p14:showEvtLst xmlns:p14="http://schemas.microsoft.com/office/powerpoint/2010/main">
        <p14:playEvt time="26" objId="9"/>
        <p14:playEvt time="32" objId="10"/>
        <p14:playEvt time="39" objId="11"/>
        <p14:stopEvt time="4542" objId="10"/>
        <p14:stopEvt time="4809" objId="9"/>
        <p14:stopEvt time="5240" objId="11"/>
      </p14:showEvtLst>
    </p:ext>
  </p:extLs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200533"/>
            <a:ext cx="10515600" cy="1325563"/>
          </a:xfrm>
        </p:spPr>
        <p:txBody>
          <a:bodyPr/>
          <a:lstStyle/>
          <a:p>
            <a:r>
              <a:rPr lang="en-US"/>
              <a:t>Motivation</a:t>
            </a:r>
          </a:p>
        </p:txBody>
      </p:sp>
      <p:sp>
        <p:nvSpPr>
          <p:cNvPr id="3" name="Content Placeholder 2"/>
          <p:cNvSpPr>
            <a:spLocks noGrp="1"/>
          </p:cNvSpPr>
          <p:nvPr>
            <p:ph idx="1"/>
          </p:nvPr>
        </p:nvSpPr>
        <p:spPr>
          <a:xfrm>
            <a:off x="822013" y="1451046"/>
            <a:ext cx="10515600" cy="4351338"/>
          </a:xfrm>
        </p:spPr>
        <p:txBody>
          <a:bodyPr/>
          <a:lstStyle/>
          <a:p>
            <a:r>
              <a:rPr lang="en-US" dirty="0" smtClean="0"/>
              <a:t>There </a:t>
            </a:r>
            <a:r>
              <a:rPr lang="en-US" dirty="0"/>
              <a:t>is a </a:t>
            </a:r>
            <a:r>
              <a:rPr lang="en-US" dirty="0" smtClean="0"/>
              <a:t>demand of creating </a:t>
            </a:r>
            <a:r>
              <a:rPr lang="en-US" dirty="0"/>
              <a:t>child motion for variety of application such as </a:t>
            </a:r>
            <a:r>
              <a:rPr lang="en-US" dirty="0" smtClean="0"/>
              <a:t>games, movies, </a:t>
            </a:r>
            <a:r>
              <a:rPr lang="en-US" dirty="0"/>
              <a:t>avatars in online education, and virtual characters such as museum tour guide.</a:t>
            </a:r>
          </a:p>
        </p:txBody>
      </p:sp>
      <p:sp>
        <p:nvSpPr>
          <p:cNvPr id="4" name="Slide Number Placeholder 3">
            <a:extLst>
              <a:ext uri="{FF2B5EF4-FFF2-40B4-BE49-F238E27FC236}">
                <a16:creationId xmlns="" xmlns:a16="http://schemas.microsoft.com/office/drawing/2014/main" id="{2934C870-C98C-4EE4-9DD4-95E8393E99A3}"/>
              </a:ext>
            </a:extLst>
          </p:cNvPr>
          <p:cNvSpPr>
            <a:spLocks noGrp="1"/>
          </p:cNvSpPr>
          <p:nvPr>
            <p:ph type="sldNum" sz="quarter" idx="12"/>
          </p:nvPr>
        </p:nvSpPr>
        <p:spPr>
          <a:xfrm>
            <a:off x="8610600" y="6191758"/>
            <a:ext cx="2743200" cy="365125"/>
          </a:xfrm>
        </p:spPr>
        <p:txBody>
          <a:bodyPr/>
          <a:lstStyle/>
          <a:p>
            <a:fld id="{EE187D0B-F52B-47F2-BA65-6DA35A202230}" type="slidenum">
              <a:rPr lang="en-US" smtClean="0"/>
              <a:t>47</a:t>
            </a:fld>
            <a:endParaRPr lang="en-US"/>
          </a:p>
        </p:txBody>
      </p:sp>
      <p:sp>
        <p:nvSpPr>
          <p:cNvPr id="7" name="TextBox 6"/>
          <p:cNvSpPr txBox="1"/>
          <p:nvPr/>
        </p:nvSpPr>
        <p:spPr>
          <a:xfrm>
            <a:off x="1394670" y="5744240"/>
            <a:ext cx="4799519" cy="923330"/>
          </a:xfrm>
          <a:prstGeom prst="rect">
            <a:avLst/>
          </a:prstGeom>
          <a:noFill/>
        </p:spPr>
        <p:txBody>
          <a:bodyPr wrap="none" rtlCol="0">
            <a:spAutoFit/>
          </a:bodyPr>
          <a:lstStyle/>
          <a:p>
            <a:r>
              <a:rPr lang="en-US" dirty="0" smtClean="0"/>
              <a:t>8 years old </a:t>
            </a:r>
            <a:r>
              <a:rPr lang="en-US" dirty="0" err="1" smtClean="0"/>
              <a:t>Clemetine</a:t>
            </a:r>
            <a:r>
              <a:rPr lang="en-US" dirty="0" smtClean="0"/>
              <a:t> from game “Walking dead”</a:t>
            </a:r>
          </a:p>
          <a:p>
            <a:endParaRPr lang="en-US" dirty="0" smtClean="0"/>
          </a:p>
          <a:p>
            <a:endParaRPr lang="en-US" dirty="0"/>
          </a:p>
        </p:txBody>
      </p:sp>
      <p:pic>
        <p:nvPicPr>
          <p:cNvPr id="10" name="Picture 9"/>
          <p:cNvPicPr>
            <a:picLocks noChangeAspect="1"/>
          </p:cNvPicPr>
          <p:nvPr/>
        </p:nvPicPr>
        <p:blipFill>
          <a:blip r:embed="rId3"/>
          <a:stretch>
            <a:fillRect/>
          </a:stretch>
        </p:blipFill>
        <p:spPr>
          <a:xfrm>
            <a:off x="1623849" y="2809859"/>
            <a:ext cx="3699960" cy="2775689"/>
          </a:xfrm>
          <a:prstGeom prst="rect">
            <a:avLst/>
          </a:prstGeom>
        </p:spPr>
      </p:pic>
      <p:pic>
        <p:nvPicPr>
          <p:cNvPr id="11" name="Picture 10"/>
          <p:cNvPicPr>
            <a:picLocks noChangeAspect="1"/>
          </p:cNvPicPr>
          <p:nvPr/>
        </p:nvPicPr>
        <p:blipFill rotWithShape="1">
          <a:blip r:embed="rId4"/>
          <a:srcRect l="19138"/>
          <a:stretch/>
        </p:blipFill>
        <p:spPr>
          <a:xfrm>
            <a:off x="6605576" y="2776609"/>
            <a:ext cx="4010048" cy="2789506"/>
          </a:xfrm>
          <a:prstGeom prst="rect">
            <a:avLst/>
          </a:prstGeom>
        </p:spPr>
      </p:pic>
      <p:sp>
        <p:nvSpPr>
          <p:cNvPr id="12" name="TextBox 11"/>
          <p:cNvSpPr txBox="1"/>
          <p:nvPr/>
        </p:nvSpPr>
        <p:spPr>
          <a:xfrm>
            <a:off x="6611917" y="5730093"/>
            <a:ext cx="4169668" cy="923330"/>
          </a:xfrm>
          <a:prstGeom prst="rect">
            <a:avLst/>
          </a:prstGeom>
          <a:noFill/>
        </p:spPr>
        <p:txBody>
          <a:bodyPr wrap="none" rtlCol="0">
            <a:spAutoFit/>
          </a:bodyPr>
          <a:lstStyle/>
          <a:p>
            <a:r>
              <a:rPr lang="en-US" dirty="0" smtClean="0"/>
              <a:t>11 years old Riley from movie “Inside Out”</a:t>
            </a:r>
          </a:p>
          <a:p>
            <a:endParaRPr lang="en-US" dirty="0" smtClean="0"/>
          </a:p>
          <a:p>
            <a:endParaRPr lang="en-US" dirty="0"/>
          </a:p>
        </p:txBody>
      </p:sp>
      <p:pic>
        <p:nvPicPr>
          <p:cNvPr id="5" name="Picture 4"/>
          <p:cNvPicPr>
            <a:picLocks noChangeAspect="1"/>
          </p:cNvPicPr>
          <p:nvPr/>
        </p:nvPicPr>
        <p:blipFill>
          <a:blip r:embed="rId5"/>
          <a:stretch>
            <a:fillRect/>
          </a:stretch>
        </p:blipFill>
        <p:spPr>
          <a:xfrm>
            <a:off x="1228226" y="2809859"/>
            <a:ext cx="4900011" cy="2756256"/>
          </a:xfrm>
          <a:prstGeom prst="rect">
            <a:avLst/>
          </a:prstGeom>
        </p:spPr>
      </p:pic>
    </p:spTree>
    <p:extLst>
      <p:ext uri="{BB962C8B-B14F-4D97-AF65-F5344CB8AC3E}">
        <p14:creationId xmlns:p14="http://schemas.microsoft.com/office/powerpoint/2010/main" val="1169731513"/>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 name="TextBox 12"/>
          <p:cNvSpPr txBox="1"/>
          <p:nvPr/>
        </p:nvSpPr>
        <p:spPr>
          <a:xfrm>
            <a:off x="1476688" y="1753614"/>
            <a:ext cx="1935892" cy="523220"/>
          </a:xfrm>
          <a:prstGeom prst="rect">
            <a:avLst/>
          </a:prstGeom>
          <a:noFill/>
        </p:spPr>
        <p:txBody>
          <a:bodyPr wrap="square" rtlCol="0">
            <a:spAutoFit/>
          </a:bodyPr>
          <a:lstStyle/>
          <a:p>
            <a:pPr algn="ctr"/>
            <a:r>
              <a:rPr lang="en-US" sz="2800"/>
              <a:t>Adult</a:t>
            </a:r>
          </a:p>
        </p:txBody>
      </p:sp>
      <p:sp>
        <p:nvSpPr>
          <p:cNvPr id="18" name="TextBox 17"/>
          <p:cNvSpPr txBox="1"/>
          <p:nvPr/>
        </p:nvSpPr>
        <p:spPr>
          <a:xfrm>
            <a:off x="296561" y="334400"/>
            <a:ext cx="11598876" cy="584775"/>
          </a:xfrm>
          <a:prstGeom prst="rect">
            <a:avLst/>
          </a:prstGeom>
          <a:noFill/>
        </p:spPr>
        <p:txBody>
          <a:bodyPr wrap="square" rtlCol="0">
            <a:spAutoFit/>
          </a:bodyPr>
          <a:lstStyle/>
          <a:p>
            <a:pPr algn="ctr"/>
            <a:r>
              <a:rPr lang="en-US" sz="3200" b="1" smtClean="0"/>
              <a:t>Rendered Result</a:t>
            </a:r>
            <a:endParaRPr lang="en-US" sz="3200" b="1" dirty="0"/>
          </a:p>
        </p:txBody>
      </p:sp>
      <p:pic>
        <p:nvPicPr>
          <p:cNvPr id="31" name="woodenDSL_jh_4dETOm.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9"/>
          <a:srcRect l="27500" r="27500"/>
          <a:stretch/>
        </p:blipFill>
        <p:spPr>
          <a:xfrm>
            <a:off x="4827436" y="2177444"/>
            <a:ext cx="2926080" cy="3657600"/>
          </a:xfrm>
          <a:prstGeom prst="rect">
            <a:avLst/>
          </a:prstGeom>
        </p:spPr>
      </p:pic>
      <p:pic>
        <p:nvPicPr>
          <p:cNvPr id="34" name="woodenman_jump_fTjmBT.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10"/>
          <a:srcRect l="27500" r="27500"/>
          <a:stretch/>
        </p:blipFill>
        <p:spPr>
          <a:xfrm>
            <a:off x="848948" y="2172142"/>
            <a:ext cx="2926080" cy="3657600"/>
          </a:xfrm>
          <a:prstGeom prst="rect">
            <a:avLst/>
          </a:prstGeom>
        </p:spPr>
      </p:pic>
      <p:pic>
        <p:nvPicPr>
          <p:cNvPr id="35" name="woodenboy_jumphigh_9T4Kqz.mp4">
            <a:hlinkClick r:id="" action="ppaction://media"/>
          </p:cNvPr>
          <p:cNvPicPr>
            <a:picLocks noChangeAspect="1"/>
          </p:cNvPicPr>
          <p:nvPr>
            <a:videoFile r:link="rId6"/>
            <p:extLst>
              <p:ext uri="{DAA4B4D4-6D71-4841-9C94-3DE7FCFB9230}">
                <p14:media xmlns:p14="http://schemas.microsoft.com/office/powerpoint/2010/main" r:embed="rId5"/>
              </p:ext>
            </p:extLst>
          </p:nvPr>
        </p:nvPicPr>
        <p:blipFill rotWithShape="1">
          <a:blip r:embed="rId11"/>
          <a:srcRect l="27500" r="27500"/>
          <a:stretch/>
        </p:blipFill>
        <p:spPr>
          <a:xfrm>
            <a:off x="8726938" y="2196049"/>
            <a:ext cx="2926080" cy="3657600"/>
          </a:xfrm>
          <a:prstGeom prst="rect">
            <a:avLst/>
          </a:prstGeom>
        </p:spPr>
      </p:pic>
      <p:sp>
        <p:nvSpPr>
          <p:cNvPr id="36" name="TextBox 35"/>
          <p:cNvSpPr txBox="1"/>
          <p:nvPr/>
        </p:nvSpPr>
        <p:spPr>
          <a:xfrm>
            <a:off x="4763868" y="5747461"/>
            <a:ext cx="3158304" cy="954107"/>
          </a:xfrm>
          <a:prstGeom prst="rect">
            <a:avLst/>
          </a:prstGeom>
          <a:noFill/>
        </p:spPr>
        <p:txBody>
          <a:bodyPr wrap="square" rtlCol="0">
            <a:spAutoFit/>
          </a:bodyPr>
          <a:lstStyle/>
          <a:p>
            <a:pPr algn="ctr"/>
            <a:r>
              <a:rPr lang="en-US" sz="2800"/>
              <a:t>Dynamically scaled actor 921</a:t>
            </a:r>
          </a:p>
        </p:txBody>
      </p:sp>
      <p:sp>
        <p:nvSpPr>
          <p:cNvPr id="37" name="TextBox 36"/>
          <p:cNvSpPr txBox="1"/>
          <p:nvPr/>
        </p:nvSpPr>
        <p:spPr>
          <a:xfrm>
            <a:off x="1273933" y="5844318"/>
            <a:ext cx="1935892" cy="523220"/>
          </a:xfrm>
          <a:prstGeom prst="rect">
            <a:avLst/>
          </a:prstGeom>
          <a:noFill/>
        </p:spPr>
        <p:txBody>
          <a:bodyPr wrap="square" rtlCol="0">
            <a:spAutoFit/>
          </a:bodyPr>
          <a:lstStyle/>
          <a:p>
            <a:pPr algn="ctr"/>
            <a:r>
              <a:rPr lang="en-US" sz="2800"/>
              <a:t>Actor 921 </a:t>
            </a:r>
          </a:p>
        </p:txBody>
      </p:sp>
      <p:sp>
        <p:nvSpPr>
          <p:cNvPr id="16" name="TextBox 15"/>
          <p:cNvSpPr txBox="1"/>
          <p:nvPr/>
        </p:nvSpPr>
        <p:spPr>
          <a:xfrm>
            <a:off x="4681640" y="1753614"/>
            <a:ext cx="3081883" cy="523220"/>
          </a:xfrm>
          <a:prstGeom prst="rect">
            <a:avLst/>
          </a:prstGeom>
          <a:noFill/>
        </p:spPr>
        <p:txBody>
          <a:bodyPr wrap="square" rtlCol="0">
            <a:spAutoFit/>
          </a:bodyPr>
          <a:lstStyle/>
          <a:p>
            <a:pPr algn="ctr"/>
            <a:r>
              <a:rPr lang="en-US" sz="2800"/>
              <a:t>Our result</a:t>
            </a:r>
          </a:p>
        </p:txBody>
      </p:sp>
      <p:sp>
        <p:nvSpPr>
          <p:cNvPr id="17" name="TextBox 16"/>
          <p:cNvSpPr txBox="1"/>
          <p:nvPr/>
        </p:nvSpPr>
        <p:spPr>
          <a:xfrm>
            <a:off x="8677808" y="5844318"/>
            <a:ext cx="3228031" cy="523220"/>
          </a:xfrm>
          <a:prstGeom prst="rect">
            <a:avLst/>
          </a:prstGeom>
          <a:noFill/>
        </p:spPr>
        <p:txBody>
          <a:bodyPr wrap="square" rtlCol="0">
            <a:spAutoFit/>
          </a:bodyPr>
          <a:lstStyle/>
          <a:p>
            <a:pPr algn="ctr"/>
            <a:r>
              <a:rPr lang="en-US" sz="2800"/>
              <a:t>Actor 290</a:t>
            </a:r>
          </a:p>
        </p:txBody>
      </p:sp>
      <p:sp>
        <p:nvSpPr>
          <p:cNvPr id="19" name="TextBox 18"/>
          <p:cNvSpPr txBox="1"/>
          <p:nvPr/>
        </p:nvSpPr>
        <p:spPr>
          <a:xfrm>
            <a:off x="8983477" y="1753613"/>
            <a:ext cx="1935892" cy="523220"/>
          </a:xfrm>
          <a:prstGeom prst="rect">
            <a:avLst/>
          </a:prstGeom>
          <a:noFill/>
        </p:spPr>
        <p:txBody>
          <a:bodyPr wrap="square" rtlCol="0">
            <a:spAutoFit/>
          </a:bodyPr>
          <a:lstStyle/>
          <a:p>
            <a:pPr algn="ctr"/>
            <a:r>
              <a:rPr lang="en-US" sz="2800"/>
              <a:t>Child</a:t>
            </a:r>
          </a:p>
        </p:txBody>
      </p:sp>
      <p:sp>
        <p:nvSpPr>
          <p:cNvPr id="2" name="Slide Number Placeholder 1">
            <a:extLst>
              <a:ext uri="{FF2B5EF4-FFF2-40B4-BE49-F238E27FC236}">
                <a16:creationId xmlns="" xmlns:a16="http://schemas.microsoft.com/office/drawing/2014/main" id="{0854C72F-9B58-4221-8049-F905494B2212}"/>
              </a:ext>
            </a:extLst>
          </p:cNvPr>
          <p:cNvSpPr>
            <a:spLocks noGrp="1"/>
          </p:cNvSpPr>
          <p:nvPr>
            <p:ph type="sldNum" sz="quarter" idx="12"/>
          </p:nvPr>
        </p:nvSpPr>
        <p:spPr>
          <a:xfrm>
            <a:off x="8610600" y="6118606"/>
            <a:ext cx="2743200" cy="365125"/>
          </a:xfrm>
        </p:spPr>
        <p:txBody>
          <a:bodyPr/>
          <a:lstStyle/>
          <a:p>
            <a:fld id="{EE187D0B-F52B-47F2-BA65-6DA35A202230}" type="slidenum">
              <a:rPr lang="en-US" smtClean="0"/>
              <a:t>48</a:t>
            </a:fld>
            <a:endParaRPr lang="en-US"/>
          </a:p>
        </p:txBody>
      </p:sp>
    </p:spTree>
    <p:extLst>
      <p:ext uri="{BB962C8B-B14F-4D97-AF65-F5344CB8AC3E}">
        <p14:creationId xmlns:p14="http://schemas.microsoft.com/office/powerpoint/2010/main" val="221352282"/>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3" fill="hold"/>
                                        <p:tgtEl>
                                          <p:spTgt spid="3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900" fill="hold"/>
                                        <p:tgtEl>
                                          <p:spTgt spid="31"/>
                                        </p:tgtEl>
                                      </p:cBhvr>
                                    </p:cmd>
                                  </p:childTnLst>
                                </p:cTn>
                              </p:par>
                            </p:childTnLst>
                          </p:cTn>
                        </p:par>
                      </p:childTnLst>
                    </p:cTn>
                  </p:par>
                  <p:par>
                    <p:cTn id="11" fill="hold">
                      <p:stCondLst>
                        <p:cond delay="indefinite"/>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3233" fill="hold"/>
                                        <p:tgtEl>
                                          <p:spTgt spid="3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31"/>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31"/>
                                        </p:tgtEl>
                                      </p:cBhvr>
                                    </p:cmd>
                                  </p:childTnLst>
                                </p:cTn>
                              </p:par>
                            </p:childTnLst>
                          </p:cTn>
                        </p:par>
                      </p:childTnLst>
                    </p:cTn>
                  </p:par>
                </p:childTnLst>
              </p:cTn>
              <p:nextCondLst>
                <p:cond evt="onClick" delay="0">
                  <p:tgtEl>
                    <p:spTgt spid="31"/>
                  </p:tgtEl>
                </p:cond>
              </p:nextCondLst>
            </p:seq>
            <p:video>
              <p:cMediaNode vol="80000">
                <p:cTn id="20" fill="hold" display="0">
                  <p:stCondLst>
                    <p:cond delay="indefinite"/>
                  </p:stCondLst>
                </p:cTn>
                <p:tgtEl>
                  <p:spTgt spid="31"/>
                </p:tgtEl>
              </p:cMediaNode>
            </p:video>
            <p:seq concurrent="1" nextAc="seek">
              <p:cTn id="21" restart="whenNotActive" fill="hold" evtFilter="cancelBubble" nodeType="interactiveSeq">
                <p:stCondLst>
                  <p:cond evt="onClick" delay="0">
                    <p:tgtEl>
                      <p:spTgt spid="34"/>
                    </p:tgtEl>
                  </p:cond>
                </p:stCondLst>
                <p:endSync evt="end" delay="0">
                  <p:rtn val="all"/>
                </p:endSync>
                <p:childTnLst>
                  <p:par>
                    <p:cTn id="22" fill="hold">
                      <p:stCondLst>
                        <p:cond delay="0"/>
                      </p:stCondLst>
                      <p:childTnLst>
                        <p:par>
                          <p:cTn id="23" fill="hold">
                            <p:stCondLst>
                              <p:cond delay="0"/>
                            </p:stCondLst>
                            <p:childTnLst>
                              <p:par>
                                <p:cTn id="24" presetID="2" presetClass="mediacall" presetSubtype="0" fill="hold" nodeType="clickEffect">
                                  <p:stCondLst>
                                    <p:cond delay="0"/>
                                  </p:stCondLst>
                                  <p:childTnLst>
                                    <p:cmd type="call" cmd="togglePause">
                                      <p:cBhvr>
                                        <p:cTn id="25" dur="1" fill="hold"/>
                                        <p:tgtEl>
                                          <p:spTgt spid="34"/>
                                        </p:tgtEl>
                                      </p:cBhvr>
                                    </p:cmd>
                                  </p:childTnLst>
                                </p:cTn>
                              </p:par>
                            </p:childTnLst>
                          </p:cTn>
                        </p:par>
                      </p:childTnLst>
                    </p:cTn>
                  </p:par>
                </p:childTnLst>
              </p:cTn>
              <p:nextCondLst>
                <p:cond evt="onClick" delay="0">
                  <p:tgtEl>
                    <p:spTgt spid="34"/>
                  </p:tgtEl>
                </p:cond>
              </p:nextCondLst>
            </p:seq>
            <p:video>
              <p:cMediaNode vol="80000">
                <p:cTn id="26" fill="hold" display="0">
                  <p:stCondLst>
                    <p:cond delay="indefinite"/>
                  </p:stCondLst>
                </p:cTn>
                <p:tgtEl>
                  <p:spTgt spid="34"/>
                </p:tgtEl>
              </p:cMediaNode>
            </p:video>
            <p:seq concurrent="1" nextAc="seek">
              <p:cTn id="27" restart="whenNotActive" fill="hold" evtFilter="cancelBubble" nodeType="interactiveSeq">
                <p:stCondLst>
                  <p:cond evt="onClick" delay="0">
                    <p:tgtEl>
                      <p:spTgt spid="35"/>
                    </p:tgtEl>
                  </p:cond>
                </p:stCondLst>
                <p:endSync evt="end" delay="0">
                  <p:rtn val="all"/>
                </p:endSync>
                <p:childTnLst>
                  <p:par>
                    <p:cTn id="28" fill="hold">
                      <p:stCondLst>
                        <p:cond delay="0"/>
                      </p:stCondLst>
                      <p:childTnLst>
                        <p:par>
                          <p:cTn id="29" fill="hold">
                            <p:stCondLst>
                              <p:cond delay="0"/>
                            </p:stCondLst>
                            <p:childTnLst>
                              <p:par>
                                <p:cTn id="30" presetID="2" presetClass="mediacall" presetSubtype="0" fill="hold" nodeType="clickEffect">
                                  <p:stCondLst>
                                    <p:cond delay="0"/>
                                  </p:stCondLst>
                                  <p:childTnLst>
                                    <p:cmd type="call" cmd="togglePause">
                                      <p:cBhvr>
                                        <p:cTn id="31" dur="1" fill="hold"/>
                                        <p:tgtEl>
                                          <p:spTgt spid="35"/>
                                        </p:tgtEl>
                                      </p:cBhvr>
                                    </p:cmd>
                                  </p:childTnLst>
                                </p:cTn>
                              </p:par>
                            </p:childTnLst>
                          </p:cTn>
                        </p:par>
                      </p:childTnLst>
                    </p:cTn>
                  </p:par>
                </p:childTnLst>
              </p:cTn>
              <p:nextCondLst>
                <p:cond evt="onClick" delay="0">
                  <p:tgtEl>
                    <p:spTgt spid="35"/>
                  </p:tgtEl>
                </p:cond>
              </p:nextCondLst>
            </p:seq>
            <p:video>
              <p:cMediaNode vol="80000">
                <p:cTn id="32" fill="hold" display="0">
                  <p:stCondLst>
                    <p:cond delay="indefinite"/>
                  </p:stCondLst>
                </p:cTn>
                <p:tgtEl>
                  <p:spTgt spid="35"/>
                </p:tgtEl>
              </p:cMediaNode>
            </p:video>
          </p:childTnLst>
        </p:cTn>
      </p:par>
    </p:tnLst>
  </p:timing>
  <p:extLst mod="1">
    <p:ext uri="{E180D4A7-C9FB-4DFB-919C-405C955672EB}">
      <p14:showEvtLst xmlns:p14="http://schemas.microsoft.com/office/powerpoint/2010/main">
        <p14:playEvt time="28" objId="11"/>
        <p14:playEvt time="34" objId="10"/>
        <p14:playEvt time="40" objId="9"/>
        <p14:stopEvt time="1863" objId="11"/>
        <p14:stopEvt time="1937" objId="10"/>
        <p14:stopEvt time="3275" objId="9"/>
      </p14:showEvtLst>
    </p:ext>
  </p:extLs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cstate="print">
            <a:extLst>
              <a:ext uri="{28A0092B-C50C-407E-A947-70E740481C1C}">
                <a14:useLocalDpi xmlns:a14="http://schemas.microsoft.com/office/drawing/2010/main" val="0"/>
              </a:ext>
            </a:extLst>
          </a:blip>
          <a:srcRect t="8069" b="7456"/>
          <a:stretch/>
        </p:blipFill>
        <p:spPr>
          <a:xfrm>
            <a:off x="3327360" y="1490369"/>
            <a:ext cx="5283240" cy="3538334"/>
          </a:xfrm>
          <a:prstGeom prst="rect">
            <a:avLst/>
          </a:prstGeom>
        </p:spPr>
      </p:pic>
      <p:sp>
        <p:nvSpPr>
          <p:cNvPr id="2" name="Slide Number Placeholder 1">
            <a:extLst>
              <a:ext uri="{FF2B5EF4-FFF2-40B4-BE49-F238E27FC236}">
                <a16:creationId xmlns="" xmlns:a16="http://schemas.microsoft.com/office/drawing/2014/main" id="{50F5AFA4-3628-42E3-9C52-1710D3F544E9}"/>
              </a:ext>
            </a:extLst>
          </p:cNvPr>
          <p:cNvSpPr>
            <a:spLocks noGrp="1"/>
          </p:cNvSpPr>
          <p:nvPr>
            <p:ph type="sldNum" sz="quarter" idx="12"/>
          </p:nvPr>
        </p:nvSpPr>
        <p:spPr>
          <a:xfrm>
            <a:off x="8610600" y="6173470"/>
            <a:ext cx="2743200" cy="365125"/>
          </a:xfrm>
        </p:spPr>
        <p:txBody>
          <a:bodyPr/>
          <a:lstStyle/>
          <a:p>
            <a:fld id="{EE187D0B-F52B-47F2-BA65-6DA35A202230}" type="slidenum">
              <a:rPr lang="en-US" smtClean="0"/>
              <a:t>49</a:t>
            </a:fld>
            <a:endParaRPr lang="en-US"/>
          </a:p>
        </p:txBody>
      </p:sp>
      <p:sp>
        <p:nvSpPr>
          <p:cNvPr id="7" name="Content Placeholder 2"/>
          <p:cNvSpPr txBox="1">
            <a:spLocks/>
          </p:cNvSpPr>
          <p:nvPr/>
        </p:nvSpPr>
        <p:spPr>
          <a:xfrm>
            <a:off x="2885890" y="5421400"/>
            <a:ext cx="8881115" cy="4351338"/>
          </a:xfrm>
          <a:prstGeom prst="rect">
            <a:avLst/>
          </a:prstGeom>
          <a:no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dirty="0" smtClean="0"/>
              <a:t>What causes the differences in three actor types?</a:t>
            </a:r>
          </a:p>
          <a:p>
            <a:endParaRPr lang="en-US" dirty="0" smtClean="0"/>
          </a:p>
          <a:p>
            <a:endParaRPr lang="en-US" dirty="0" smtClean="0"/>
          </a:p>
          <a:p>
            <a:endParaRPr lang="en-US" dirty="0"/>
          </a:p>
        </p:txBody>
      </p:sp>
      <p:sp>
        <p:nvSpPr>
          <p:cNvPr id="13" name="Title 1"/>
          <p:cNvSpPr txBox="1">
            <a:spLocks/>
          </p:cNvSpPr>
          <p:nvPr/>
        </p:nvSpPr>
        <p:spPr>
          <a:xfrm>
            <a:off x="-3125357" y="-227891"/>
            <a:ext cx="10515600" cy="132556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4400" dirty="0" smtClean="0"/>
              <a:t>Discussion</a:t>
            </a:r>
            <a:endParaRPr lang="en-US" sz="4400" dirty="0"/>
          </a:p>
        </p:txBody>
      </p:sp>
    </p:spTree>
    <p:extLst>
      <p:ext uri="{BB962C8B-B14F-4D97-AF65-F5344CB8AC3E}">
        <p14:creationId xmlns:p14="http://schemas.microsoft.com/office/powerpoint/2010/main" val="1234206935"/>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354667" y="5237651"/>
            <a:ext cx="9855200" cy="954107"/>
          </a:xfrm>
          <a:prstGeom prst="rect">
            <a:avLst/>
          </a:prstGeom>
          <a:noFill/>
        </p:spPr>
        <p:txBody>
          <a:bodyPr wrap="square" rtlCol="0">
            <a:spAutoFit/>
          </a:bodyPr>
          <a:lstStyle/>
          <a:p>
            <a:r>
              <a:rPr lang="en-US" sz="2800" dirty="0" smtClean="0"/>
              <a:t>Our work: can we algorithmically modify adult motion data in such a way that it appears child like to a viewer.</a:t>
            </a:r>
          </a:p>
        </p:txBody>
      </p:sp>
      <p:sp>
        <p:nvSpPr>
          <p:cNvPr id="7" name="TextBox 6"/>
          <p:cNvSpPr txBox="1"/>
          <p:nvPr/>
        </p:nvSpPr>
        <p:spPr>
          <a:xfrm>
            <a:off x="7685764" y="329250"/>
            <a:ext cx="2727993" cy="584775"/>
          </a:xfrm>
          <a:prstGeom prst="rect">
            <a:avLst/>
          </a:prstGeom>
          <a:noFill/>
        </p:spPr>
        <p:txBody>
          <a:bodyPr wrap="square" rtlCol="0">
            <a:spAutoFit/>
          </a:bodyPr>
          <a:lstStyle/>
          <a:p>
            <a:pPr algn="ctr"/>
            <a:r>
              <a:rPr lang="en-US" sz="3200"/>
              <a:t>Child</a:t>
            </a:r>
          </a:p>
        </p:txBody>
      </p:sp>
      <p:sp>
        <p:nvSpPr>
          <p:cNvPr id="8" name="TextBox 7"/>
          <p:cNvSpPr txBox="1"/>
          <p:nvPr/>
        </p:nvSpPr>
        <p:spPr>
          <a:xfrm>
            <a:off x="1871763" y="317528"/>
            <a:ext cx="2727993" cy="584775"/>
          </a:xfrm>
          <a:prstGeom prst="rect">
            <a:avLst/>
          </a:prstGeom>
          <a:noFill/>
        </p:spPr>
        <p:txBody>
          <a:bodyPr wrap="square" rtlCol="0">
            <a:spAutoFit/>
          </a:bodyPr>
          <a:lstStyle/>
          <a:p>
            <a:pPr algn="ctr"/>
            <a:r>
              <a:rPr lang="en-US" sz="3200" dirty="0"/>
              <a:t>Adult</a:t>
            </a:r>
          </a:p>
        </p:txBody>
      </p:sp>
      <p:pic>
        <p:nvPicPr>
          <p:cNvPr id="2" name="p290-runn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6377997" y="1101694"/>
            <a:ext cx="5343525" cy="3005733"/>
          </a:xfrm>
          <a:prstGeom prst="rect">
            <a:avLst/>
          </a:prstGeom>
        </p:spPr>
      </p:pic>
      <p:pic>
        <p:nvPicPr>
          <p:cNvPr id="3" name="p921-running.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63999" y="1101694"/>
            <a:ext cx="5343525" cy="3005733"/>
          </a:xfrm>
          <a:prstGeom prst="rect">
            <a:avLst/>
          </a:prstGeom>
        </p:spPr>
      </p:pic>
      <p:sp>
        <p:nvSpPr>
          <p:cNvPr id="5" name="Rectangle 4"/>
          <p:cNvSpPr/>
          <p:nvPr/>
        </p:nvSpPr>
        <p:spPr>
          <a:xfrm>
            <a:off x="1871763" y="1098174"/>
            <a:ext cx="942976" cy="451724"/>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10" name="TextBox 9"/>
          <p:cNvSpPr txBox="1"/>
          <p:nvPr/>
        </p:nvSpPr>
        <p:spPr>
          <a:xfrm>
            <a:off x="1871764" y="4303298"/>
            <a:ext cx="2727993" cy="584775"/>
          </a:xfrm>
          <a:prstGeom prst="rect">
            <a:avLst/>
          </a:prstGeom>
          <a:noFill/>
        </p:spPr>
        <p:txBody>
          <a:bodyPr wrap="square" rtlCol="0">
            <a:spAutoFit/>
          </a:bodyPr>
          <a:lstStyle/>
          <a:p>
            <a:pPr algn="ctr"/>
            <a:r>
              <a:rPr lang="en-US" sz="3200" dirty="0"/>
              <a:t>Actor 921</a:t>
            </a:r>
          </a:p>
        </p:txBody>
      </p:sp>
      <p:sp>
        <p:nvSpPr>
          <p:cNvPr id="11" name="TextBox 10"/>
          <p:cNvSpPr txBox="1"/>
          <p:nvPr/>
        </p:nvSpPr>
        <p:spPr>
          <a:xfrm>
            <a:off x="7685762" y="4235273"/>
            <a:ext cx="2727993" cy="584775"/>
          </a:xfrm>
          <a:prstGeom prst="rect">
            <a:avLst/>
          </a:prstGeom>
          <a:noFill/>
        </p:spPr>
        <p:txBody>
          <a:bodyPr wrap="square" rtlCol="0">
            <a:spAutoFit/>
          </a:bodyPr>
          <a:lstStyle/>
          <a:p>
            <a:pPr algn="ctr"/>
            <a:r>
              <a:rPr lang="en-US" sz="3200"/>
              <a:t>Actor 290</a:t>
            </a:r>
          </a:p>
        </p:txBody>
      </p:sp>
      <p:sp>
        <p:nvSpPr>
          <p:cNvPr id="6" name="Slide Number Placeholder 5">
            <a:extLst>
              <a:ext uri="{FF2B5EF4-FFF2-40B4-BE49-F238E27FC236}">
                <a16:creationId xmlns="" xmlns:a16="http://schemas.microsoft.com/office/drawing/2014/main" id="{C3DF2B61-C836-4BB0-85B4-21D523498EEE}"/>
              </a:ext>
            </a:extLst>
          </p:cNvPr>
          <p:cNvSpPr>
            <a:spLocks noGrp="1"/>
          </p:cNvSpPr>
          <p:nvPr>
            <p:ph type="sldNum" sz="quarter" idx="12"/>
          </p:nvPr>
        </p:nvSpPr>
        <p:spPr>
          <a:xfrm>
            <a:off x="8610600" y="6191758"/>
            <a:ext cx="2743200" cy="365125"/>
          </a:xfrm>
        </p:spPr>
        <p:txBody>
          <a:bodyPr/>
          <a:lstStyle/>
          <a:p>
            <a:fld id="{EE187D0B-F52B-47F2-BA65-6DA35A202230}" type="slidenum">
              <a:rPr lang="en-US" smtClean="0"/>
              <a:t>5</a:t>
            </a:fld>
            <a:endParaRPr lang="en-US"/>
          </a:p>
        </p:txBody>
      </p:sp>
    </p:spTree>
    <p:extLst>
      <p:ext uri="{BB962C8B-B14F-4D97-AF65-F5344CB8AC3E}">
        <p14:creationId xmlns:p14="http://schemas.microsoft.com/office/powerpoint/2010/main" val="1774390306"/>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250"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3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2"/>
                    </p:tgtEl>
                  </p:cond>
                </p:stCondLst>
                <p:endSync evt="end" delay="0">
                  <p:rtn val="all"/>
                </p:endSync>
                <p:childTnLst>
                  <p:par>
                    <p:cTn id="12" fill="hold">
                      <p:stCondLst>
                        <p:cond delay="0"/>
                      </p:stCondLst>
                      <p:childTnLst>
                        <p:par>
                          <p:cTn id="13" fill="hold">
                            <p:stCondLst>
                              <p:cond delay="0"/>
                            </p:stCondLst>
                            <p:childTnLst>
                              <p:par>
                                <p:cTn id="14" presetID="2" presetClass="mediacall" presetSubtype="0" fill="hold" nodeType="clickEffect">
                                  <p:stCondLst>
                                    <p:cond delay="0"/>
                                  </p:stCondLst>
                                  <p:childTnLst>
                                    <p:cmd type="call" cmd="togglePause">
                                      <p:cBhvr>
                                        <p:cTn id="15" dur="1" fill="hold"/>
                                        <p:tgtEl>
                                          <p:spTgt spid="2"/>
                                        </p:tgtEl>
                                      </p:cBhvr>
                                    </p:cmd>
                                  </p:childTnLst>
                                </p:cTn>
                              </p:par>
                            </p:childTnLst>
                          </p:cTn>
                        </p:par>
                      </p:childTnLst>
                    </p:cTn>
                  </p:par>
                </p:childTnLst>
              </p:cTn>
              <p:nextCondLst>
                <p:cond evt="onClick" delay="0">
                  <p:tgtEl>
                    <p:spTgt spid="2"/>
                  </p:tgtEl>
                </p:cond>
              </p:nextCondLst>
            </p:seq>
            <p:video>
              <p:cMediaNode vol="0">
                <p:cTn id="16" fill="hold" display="0">
                  <p:stCondLst>
                    <p:cond delay="indefinite"/>
                  </p:stCondLst>
                </p:cTn>
                <p:tgtEl>
                  <p:spTgt spid="2"/>
                </p:tgtEl>
              </p:cMediaNode>
            </p:video>
            <p:seq concurrent="1" nextAc="seek">
              <p:cTn id="17" restart="whenNotActive" fill="hold" evtFilter="cancelBubble" nodeType="interactiveSeq">
                <p:stCondLst>
                  <p:cond evt="onClick" delay="0">
                    <p:tgtEl>
                      <p:spTgt spid="3"/>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3"/>
                                        </p:tgtEl>
                                      </p:cBhvr>
                                    </p:cmd>
                                  </p:childTnLst>
                                </p:cTn>
                              </p:par>
                            </p:childTnLst>
                          </p:cTn>
                        </p:par>
                      </p:childTnLst>
                    </p:cTn>
                  </p:par>
                </p:childTnLst>
              </p:cTn>
              <p:nextCondLst>
                <p:cond evt="onClick" delay="0">
                  <p:tgtEl>
                    <p:spTgt spid="3"/>
                  </p:tgtEl>
                </p:cond>
              </p:nextCondLst>
            </p:seq>
            <p:video>
              <p:cMediaNode vol="0">
                <p:cTn id="22" fill="hold" display="0">
                  <p:stCondLst>
                    <p:cond delay="indefinite"/>
                  </p:stCondLst>
                </p:cTn>
                <p:tgtEl>
                  <p:spTgt spid="3"/>
                </p:tgtEl>
              </p:cMediaNode>
            </p:video>
          </p:childTnLst>
        </p:cTn>
      </p:par>
    </p:tnLst>
  </p:timing>
  <p:extLst mod="1">
    <p:ext uri="{E180D4A7-C9FB-4DFB-919C-405C955672EB}">
      <p14:showEvtLst xmlns:p14="http://schemas.microsoft.com/office/powerpoint/2010/main">
        <p14:playEvt time="34" objId="9"/>
        <p14:stopEvt time="8258" objId="9"/>
      </p14:showEvtLst>
    </p:ext>
  </p:extLst>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8241"/>
            <a:ext cx="10515600" cy="1325563"/>
          </a:xfrm>
        </p:spPr>
        <p:txBody>
          <a:bodyPr/>
          <a:lstStyle/>
          <a:p>
            <a:r>
              <a:rPr lang="en-US" dirty="0"/>
              <a:t>Discussion</a:t>
            </a:r>
          </a:p>
        </p:txBody>
      </p:sp>
      <p:sp>
        <p:nvSpPr>
          <p:cNvPr id="5" name="TextBox 4"/>
          <p:cNvSpPr txBox="1"/>
          <p:nvPr/>
        </p:nvSpPr>
        <p:spPr>
          <a:xfrm>
            <a:off x="1431284" y="1256919"/>
            <a:ext cx="1935892" cy="523220"/>
          </a:xfrm>
          <a:prstGeom prst="rect">
            <a:avLst/>
          </a:prstGeom>
          <a:noFill/>
        </p:spPr>
        <p:txBody>
          <a:bodyPr wrap="square" rtlCol="0">
            <a:spAutoFit/>
          </a:bodyPr>
          <a:lstStyle/>
          <a:p>
            <a:pPr algn="ctr"/>
            <a:r>
              <a:rPr lang="en-US" sz="2800" dirty="0"/>
              <a:t>Adult</a:t>
            </a:r>
          </a:p>
        </p:txBody>
      </p:sp>
      <p:sp>
        <p:nvSpPr>
          <p:cNvPr id="12" name="TextBox 11"/>
          <p:cNvSpPr txBox="1"/>
          <p:nvPr/>
        </p:nvSpPr>
        <p:spPr>
          <a:xfrm>
            <a:off x="4531166" y="1221514"/>
            <a:ext cx="3081883" cy="523220"/>
          </a:xfrm>
          <a:prstGeom prst="rect">
            <a:avLst/>
          </a:prstGeom>
          <a:noFill/>
        </p:spPr>
        <p:txBody>
          <a:bodyPr wrap="square" rtlCol="0">
            <a:spAutoFit/>
          </a:bodyPr>
          <a:lstStyle/>
          <a:p>
            <a:pPr algn="ctr"/>
            <a:r>
              <a:rPr lang="en-US" sz="2800" dirty="0"/>
              <a:t>Our result</a:t>
            </a:r>
          </a:p>
        </p:txBody>
      </p:sp>
      <p:sp>
        <p:nvSpPr>
          <p:cNvPr id="14" name="TextBox 13"/>
          <p:cNvSpPr txBox="1"/>
          <p:nvPr/>
        </p:nvSpPr>
        <p:spPr>
          <a:xfrm>
            <a:off x="8594684" y="1194724"/>
            <a:ext cx="1935892" cy="523220"/>
          </a:xfrm>
          <a:prstGeom prst="rect">
            <a:avLst/>
          </a:prstGeom>
          <a:noFill/>
        </p:spPr>
        <p:txBody>
          <a:bodyPr wrap="square" rtlCol="0">
            <a:spAutoFit/>
          </a:bodyPr>
          <a:lstStyle/>
          <a:p>
            <a:pPr algn="ctr"/>
            <a:r>
              <a:rPr lang="en-US" sz="2800"/>
              <a:t>Child</a:t>
            </a:r>
          </a:p>
        </p:txBody>
      </p:sp>
      <p:sp>
        <p:nvSpPr>
          <p:cNvPr id="15" name="Slide Number Placeholder 2">
            <a:extLst>
              <a:ext uri="{FF2B5EF4-FFF2-40B4-BE49-F238E27FC236}">
                <a16:creationId xmlns="" xmlns:a16="http://schemas.microsoft.com/office/drawing/2014/main" id="{DCA065A3-D289-4638-9CA2-6B316B8DAEE5}"/>
              </a:ext>
            </a:extLst>
          </p:cNvPr>
          <p:cNvSpPr txBox="1">
            <a:spLocks/>
          </p:cNvSpPr>
          <p:nvPr/>
        </p:nvSpPr>
        <p:spPr>
          <a:xfrm>
            <a:off x="8763000" y="6188923"/>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187D0B-F52B-47F2-BA65-6DA35A202230}" type="slidenum">
              <a:rPr lang="en-US" smtClean="0"/>
              <a:pPr/>
              <a:t>50</a:t>
            </a:fld>
            <a:endParaRPr lang="en-US" dirty="0"/>
          </a:p>
        </p:txBody>
      </p:sp>
      <p:sp>
        <p:nvSpPr>
          <p:cNvPr id="16" name="Content Placeholder 2"/>
          <p:cNvSpPr>
            <a:spLocks noGrp="1"/>
          </p:cNvSpPr>
          <p:nvPr>
            <p:ph idx="1"/>
          </p:nvPr>
        </p:nvSpPr>
        <p:spPr>
          <a:xfrm>
            <a:off x="1879600" y="5014386"/>
            <a:ext cx="8881115" cy="4351338"/>
          </a:xfrm>
        </p:spPr>
        <p:txBody>
          <a:bodyPr>
            <a:normAutofit/>
          </a:bodyPr>
          <a:lstStyle/>
          <a:p>
            <a:pPr algn="just"/>
            <a:r>
              <a:rPr lang="en-US" sz="2400" dirty="0"/>
              <a:t>T</a:t>
            </a:r>
            <a:r>
              <a:rPr lang="en-US" sz="2400" dirty="0" smtClean="0"/>
              <a:t>he </a:t>
            </a:r>
            <a:r>
              <a:rPr lang="en-US" sz="2400" dirty="0"/>
              <a:t>coordination level of dynamic scaled motion seems similar to that of adults, but the speed is faster than adult motion. </a:t>
            </a:r>
            <a:endParaRPr lang="en-US" sz="2400" dirty="0" smtClean="0"/>
          </a:p>
          <a:p>
            <a:pPr algn="just"/>
            <a:r>
              <a:rPr lang="en-US" sz="2400" dirty="0"/>
              <a:t>Viewers may perceive faster actions as belonging to children</a:t>
            </a:r>
            <a:endParaRPr lang="en-US" sz="2400" dirty="0" smtClean="0"/>
          </a:p>
          <a:p>
            <a:endParaRPr lang="en-US" sz="2400" dirty="0"/>
          </a:p>
          <a:p>
            <a:endParaRPr lang="en-US" sz="2400" dirty="0"/>
          </a:p>
          <a:p>
            <a:endParaRPr lang="en-US" sz="2400" dirty="0"/>
          </a:p>
        </p:txBody>
      </p:sp>
      <p:pic>
        <p:nvPicPr>
          <p:cNvPr id="6" name="My Movie">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7419" b="42372"/>
          <a:stretch/>
        </p:blipFill>
        <p:spPr>
          <a:xfrm>
            <a:off x="1141283" y="2018865"/>
            <a:ext cx="9619432" cy="2716764"/>
          </a:xfrm>
          <a:prstGeom prst="rect">
            <a:avLst/>
          </a:prstGeom>
        </p:spPr>
      </p:pic>
    </p:spTree>
    <p:extLst>
      <p:ext uri="{BB962C8B-B14F-4D97-AF65-F5344CB8AC3E}">
        <p14:creationId xmlns:p14="http://schemas.microsoft.com/office/powerpoint/2010/main" val="731983865"/>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72"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6"/>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6"/>
                                        </p:tgtEl>
                                      </p:cBhvr>
                                    </p:cmd>
                                  </p:childTnLst>
                                </p:cTn>
                              </p:par>
                            </p:childTnLst>
                          </p:cTn>
                        </p:par>
                      </p:childTnLst>
                    </p:cTn>
                  </p:par>
                </p:childTnLst>
              </p:cTn>
              <p:nextCondLst>
                <p:cond evt="onClick" delay="0">
                  <p:tgtEl>
                    <p:spTgt spid="6"/>
                  </p:tgtEl>
                </p:cond>
              </p:nextCondLst>
            </p:seq>
            <p:video>
              <p:cMediaNode vol="80000">
                <p:cTn id="12" fill="hold" display="0">
                  <p:stCondLst>
                    <p:cond delay="indefinite"/>
                  </p:stCondLst>
                </p:cTn>
                <p:tgtEl>
                  <p:spTgt spid="6"/>
                </p:tgtEl>
              </p:cMediaNode>
            </p:video>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2329"/>
            <a:ext cx="10515600" cy="1325563"/>
          </a:xfrm>
        </p:spPr>
        <p:txBody>
          <a:bodyPr/>
          <a:lstStyle/>
          <a:p>
            <a:r>
              <a:rPr lang="en-US" dirty="0"/>
              <a:t>Discussion</a:t>
            </a:r>
          </a:p>
        </p:txBody>
      </p:sp>
      <p:sp>
        <p:nvSpPr>
          <p:cNvPr id="3" name="Content Placeholder 2"/>
          <p:cNvSpPr>
            <a:spLocks noGrp="1"/>
          </p:cNvSpPr>
          <p:nvPr>
            <p:ph idx="1"/>
          </p:nvPr>
        </p:nvSpPr>
        <p:spPr>
          <a:xfrm>
            <a:off x="1617890" y="4848988"/>
            <a:ext cx="10238509" cy="4351338"/>
          </a:xfrm>
        </p:spPr>
        <p:txBody>
          <a:bodyPr>
            <a:normAutofit/>
          </a:bodyPr>
          <a:lstStyle/>
          <a:p>
            <a:r>
              <a:rPr lang="en-US" sz="2400" dirty="0" smtClean="0"/>
              <a:t>Child responses </a:t>
            </a:r>
            <a:r>
              <a:rPr lang="en-US" sz="2400" dirty="0"/>
              <a:t>from child videos </a:t>
            </a:r>
            <a:r>
              <a:rPr lang="en-US" sz="2400" dirty="0" smtClean="0"/>
              <a:t>dominated the overall child responses</a:t>
            </a:r>
          </a:p>
          <a:p>
            <a:r>
              <a:rPr lang="en-US" sz="2400" dirty="0"/>
              <a:t>Viewers may perceive more coordinated actions as belonging to adult. Therefore ”Jumping Jacks” action received less child response than action “Run Fast” and “Jump High”.</a:t>
            </a:r>
          </a:p>
          <a:p>
            <a:endParaRPr lang="en-US" sz="2400" dirty="0" smtClean="0"/>
          </a:p>
          <a:p>
            <a:endParaRPr lang="en-US" dirty="0"/>
          </a:p>
          <a:p>
            <a:endParaRPr lang="en-US" dirty="0"/>
          </a:p>
          <a:p>
            <a:endParaRPr lang="en-US" dirty="0"/>
          </a:p>
        </p:txBody>
      </p:sp>
      <p:sp>
        <p:nvSpPr>
          <p:cNvPr id="15" name="Slide Number Placeholder 2">
            <a:extLst>
              <a:ext uri="{FF2B5EF4-FFF2-40B4-BE49-F238E27FC236}">
                <a16:creationId xmlns="" xmlns:a16="http://schemas.microsoft.com/office/drawing/2014/main" id="{DCA065A3-D289-4638-9CA2-6B316B8DAEE5}"/>
              </a:ext>
            </a:extLst>
          </p:cNvPr>
          <p:cNvSpPr txBox="1">
            <a:spLocks/>
          </p:cNvSpPr>
          <p:nvPr/>
        </p:nvSpPr>
        <p:spPr>
          <a:xfrm>
            <a:off x="8763000" y="6274835"/>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EE187D0B-F52B-47F2-BA65-6DA35A202230}" type="slidenum">
              <a:rPr lang="en-US" smtClean="0"/>
              <a:pPr/>
              <a:t>51</a:t>
            </a:fld>
            <a:endParaRPr lang="en-US" dirty="0"/>
          </a:p>
        </p:txBody>
      </p:sp>
      <p:pic>
        <p:nvPicPr>
          <p:cNvPr id="13" name="woodenboy_jumphigh_9T4Kqz.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27500" r="27500"/>
          <a:stretch/>
        </p:blipFill>
        <p:spPr>
          <a:xfrm>
            <a:off x="7532542" y="1722800"/>
            <a:ext cx="2326406" cy="2908008"/>
          </a:xfrm>
          <a:prstGeom prst="rect">
            <a:avLst/>
          </a:prstGeom>
        </p:spPr>
      </p:pic>
      <p:pic>
        <p:nvPicPr>
          <p:cNvPr id="16" name="woodenboy_run_YjLUPd.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rotWithShape="1">
          <a:blip r:embed="rId8"/>
          <a:srcRect l="27500" r="27500"/>
          <a:stretch/>
        </p:blipFill>
        <p:spPr>
          <a:xfrm>
            <a:off x="2554958" y="1757689"/>
            <a:ext cx="2300494" cy="2875617"/>
          </a:xfrm>
          <a:prstGeom prst="rect">
            <a:avLst/>
          </a:prstGeom>
        </p:spPr>
      </p:pic>
      <p:sp>
        <p:nvSpPr>
          <p:cNvPr id="8" name="TextBox 7"/>
          <p:cNvSpPr txBox="1"/>
          <p:nvPr/>
        </p:nvSpPr>
        <p:spPr>
          <a:xfrm>
            <a:off x="7587090" y="1313233"/>
            <a:ext cx="1935892" cy="954107"/>
          </a:xfrm>
          <a:prstGeom prst="rect">
            <a:avLst/>
          </a:prstGeom>
          <a:noFill/>
        </p:spPr>
        <p:txBody>
          <a:bodyPr wrap="square" rtlCol="0">
            <a:spAutoFit/>
          </a:bodyPr>
          <a:lstStyle/>
          <a:p>
            <a:pPr algn="ctr"/>
            <a:r>
              <a:rPr lang="en-US" sz="2800" dirty="0" smtClean="0"/>
              <a:t>Child</a:t>
            </a:r>
          </a:p>
          <a:p>
            <a:pPr algn="ctr"/>
            <a:r>
              <a:rPr lang="en-US" sz="2800" dirty="0" smtClean="0"/>
              <a:t> jump high</a:t>
            </a:r>
            <a:endParaRPr lang="en-US" sz="2800" dirty="0"/>
          </a:p>
        </p:txBody>
      </p:sp>
      <p:sp>
        <p:nvSpPr>
          <p:cNvPr id="9" name="TextBox 8"/>
          <p:cNvSpPr txBox="1"/>
          <p:nvPr/>
        </p:nvSpPr>
        <p:spPr>
          <a:xfrm>
            <a:off x="2672661" y="1313234"/>
            <a:ext cx="1935892" cy="954107"/>
          </a:xfrm>
          <a:prstGeom prst="rect">
            <a:avLst/>
          </a:prstGeom>
          <a:noFill/>
        </p:spPr>
        <p:txBody>
          <a:bodyPr wrap="square" rtlCol="0">
            <a:spAutoFit/>
          </a:bodyPr>
          <a:lstStyle/>
          <a:p>
            <a:pPr algn="ctr"/>
            <a:r>
              <a:rPr lang="en-US" sz="2800" dirty="0" smtClean="0"/>
              <a:t>Child</a:t>
            </a:r>
          </a:p>
          <a:p>
            <a:pPr algn="ctr"/>
            <a:r>
              <a:rPr lang="en-US" sz="2800" dirty="0" smtClean="0"/>
              <a:t> run fast</a:t>
            </a:r>
            <a:endParaRPr lang="en-US" sz="2800" dirty="0"/>
          </a:p>
        </p:txBody>
      </p:sp>
    </p:spTree>
    <p:extLst>
      <p:ext uri="{BB962C8B-B14F-4D97-AF65-F5344CB8AC3E}">
        <p14:creationId xmlns:p14="http://schemas.microsoft.com/office/powerpoint/2010/main" val="1199554299"/>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00" fill="hold"/>
                                        <p:tgtEl>
                                          <p:spTgt spid="1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233"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par>
              <p:cTn id="11"/>
            </p:par>
            <p:par>
              <p:cTn id="12"/>
            </p:par>
            <p:par>
              <p:cTn id="13"/>
            </p:par>
            <p:seq concurrent="1" nextAc="seek">
              <p:cTn id="14" restart="whenNotActive" fill="hold" evtFilter="cancelBubble" nodeType="interactiveSeq">
                <p:stCondLst>
                  <p:cond evt="onClick" delay="0">
                    <p:tgtEl>
                      <p:spTgt spid="16"/>
                    </p:tgtEl>
                  </p:cond>
                </p:stCondLst>
                <p:endSync evt="end" delay="0">
                  <p:rtn val="all"/>
                </p:endSync>
                <p:childTnLst>
                  <p:par>
                    <p:cTn id="15" fill="hold">
                      <p:stCondLst>
                        <p:cond delay="0"/>
                      </p:stCondLst>
                      <p:childTnLst>
                        <p:par>
                          <p:cTn id="16" fill="hold">
                            <p:stCondLst>
                              <p:cond delay="0"/>
                            </p:stCondLst>
                            <p:childTnLst>
                              <p:par>
                                <p:cTn id="17" presetID="2" presetClass="mediacall" presetSubtype="0" fill="hold" nodeType="clickEffect">
                                  <p:stCondLst>
                                    <p:cond delay="0"/>
                                  </p:stCondLst>
                                  <p:childTnLst>
                                    <p:cmd type="call" cmd="togglePause">
                                      <p:cBhvr>
                                        <p:cTn id="18" dur="1" fill="hold"/>
                                        <p:tgtEl>
                                          <p:spTgt spid="16"/>
                                        </p:tgtEl>
                                      </p:cBhvr>
                                    </p:cmd>
                                  </p:childTnLst>
                                </p:cTn>
                              </p:par>
                            </p:childTnLst>
                          </p:cTn>
                        </p:par>
                      </p:childTnLst>
                    </p:cTn>
                  </p:par>
                </p:childTnLst>
              </p:cTn>
              <p:nextCondLst>
                <p:cond evt="onClick" delay="0">
                  <p:tgtEl>
                    <p:spTgt spid="16"/>
                  </p:tgtEl>
                </p:cond>
              </p:nextCondLst>
            </p:seq>
            <p:seq concurrent="1" nextAc="seek">
              <p:cTn id="19" restart="whenNotActive" fill="hold" evtFilter="cancelBubble" nodeType="interactiveSeq">
                <p:stCondLst>
                  <p:cond evt="onClick" delay="0">
                    <p:tgtEl>
                      <p:spTgt spid="13"/>
                    </p:tgtEl>
                  </p:cond>
                </p:stCondLst>
                <p:endSync evt="end" delay="0">
                  <p:rtn val="all"/>
                </p:endSync>
                <p:childTnLst>
                  <p:par>
                    <p:cTn id="20" fill="hold">
                      <p:stCondLst>
                        <p:cond delay="0"/>
                      </p:stCondLst>
                      <p:childTnLst>
                        <p:par>
                          <p:cTn id="21" fill="hold">
                            <p:stCondLst>
                              <p:cond delay="0"/>
                            </p:stCondLst>
                            <p:childTnLst>
                              <p:par>
                                <p:cTn id="22" presetID="2" presetClass="mediacall" presetSubtype="0" fill="hold" nodeType="clickEffect">
                                  <p:stCondLst>
                                    <p:cond delay="0"/>
                                  </p:stCondLst>
                                  <p:childTnLst>
                                    <p:cmd type="call" cmd="togglePause">
                                      <p:cBhvr>
                                        <p:cTn id="23" dur="1" fill="hold"/>
                                        <p:tgtEl>
                                          <p:spTgt spid="13"/>
                                        </p:tgtEl>
                                      </p:cBhvr>
                                    </p:cmd>
                                  </p:childTnLst>
                                </p:cTn>
                              </p:par>
                            </p:childTnLst>
                          </p:cTn>
                        </p:par>
                      </p:childTnLst>
                    </p:cTn>
                  </p:par>
                </p:childTnLst>
              </p:cTn>
              <p:nextCondLst>
                <p:cond evt="onClick" delay="0">
                  <p:tgtEl>
                    <p:spTgt spid="13"/>
                  </p:tgtEl>
                </p:cond>
              </p:nextCondLst>
            </p:seq>
            <p:video>
              <p:cMediaNode vol="80000">
                <p:cTn id="24" fill="hold" display="0">
                  <p:stCondLst>
                    <p:cond delay="indefinite"/>
                  </p:stCondLst>
                </p:cTn>
                <p:tgtEl>
                  <p:spTgt spid="16"/>
                </p:tgtEl>
              </p:cMediaNode>
            </p:video>
            <p:video>
              <p:cMediaNode vol="80000">
                <p:cTn id="25" fill="hold" display="0">
                  <p:stCondLst>
                    <p:cond delay="indefinite"/>
                  </p:stCondLst>
                </p:cTn>
                <p:tgtEl>
                  <p:spTgt spid="13"/>
                </p:tgtEl>
              </p:cMediaNode>
            </p:video>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4446"/>
            <a:ext cx="10515600" cy="1325563"/>
          </a:xfrm>
        </p:spPr>
        <p:txBody>
          <a:bodyPr/>
          <a:lstStyle/>
          <a:p>
            <a:r>
              <a:rPr lang="en-US" dirty="0"/>
              <a:t>Discussion</a:t>
            </a:r>
          </a:p>
        </p:txBody>
      </p:sp>
      <p:sp>
        <p:nvSpPr>
          <p:cNvPr id="3" name="Content Placeholder 2"/>
          <p:cNvSpPr>
            <a:spLocks noGrp="1"/>
          </p:cNvSpPr>
          <p:nvPr>
            <p:ph idx="1"/>
          </p:nvPr>
        </p:nvSpPr>
        <p:spPr>
          <a:xfrm>
            <a:off x="1953491" y="5042047"/>
            <a:ext cx="10238509" cy="4351338"/>
          </a:xfrm>
        </p:spPr>
        <p:txBody>
          <a:bodyPr>
            <a:normAutofit/>
          </a:bodyPr>
          <a:lstStyle/>
          <a:p>
            <a:r>
              <a:rPr lang="en-US" sz="2400" dirty="0" smtClean="0"/>
              <a:t>For different action, why the distribution of actor type differs?</a:t>
            </a:r>
            <a:endParaRPr lang="en-US" sz="2400" dirty="0"/>
          </a:p>
          <a:p>
            <a:endParaRPr lang="en-US" sz="2400" dirty="0"/>
          </a:p>
          <a:p>
            <a:endParaRPr lang="en-US" sz="2400" dirty="0"/>
          </a:p>
          <a:p>
            <a:endParaRPr lang="en-US" sz="2400" dirty="0"/>
          </a:p>
        </p:txBody>
      </p:sp>
      <p:sp>
        <p:nvSpPr>
          <p:cNvPr id="19" name="Slide Number Placeholder 18"/>
          <p:cNvSpPr>
            <a:spLocks noGrp="1"/>
          </p:cNvSpPr>
          <p:nvPr>
            <p:ph type="sldNum" sz="quarter" idx="12"/>
          </p:nvPr>
        </p:nvSpPr>
        <p:spPr>
          <a:xfrm>
            <a:off x="8610600" y="6100318"/>
            <a:ext cx="2743200" cy="365125"/>
          </a:xfrm>
        </p:spPr>
        <p:txBody>
          <a:bodyPr/>
          <a:lstStyle/>
          <a:p>
            <a:fld id="{EE187D0B-F52B-47F2-BA65-6DA35A202230}" type="slidenum">
              <a:rPr lang="en-US" smtClean="0"/>
              <a:t>52</a:t>
            </a:fld>
            <a:endParaRPr lang="en-US"/>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72660" y="1127233"/>
            <a:ext cx="6003607" cy="3730004"/>
          </a:xfrm>
          <a:prstGeom prst="rect">
            <a:avLst/>
          </a:prstGeom>
        </p:spPr>
      </p:pic>
    </p:spTree>
    <p:extLst>
      <p:ext uri="{BB962C8B-B14F-4D97-AF65-F5344CB8AC3E}">
        <p14:creationId xmlns:p14="http://schemas.microsoft.com/office/powerpoint/2010/main" val="532761258"/>
      </p:ext>
    </p:extLst>
  </p:cSld>
  <p:clrMapOvr>
    <a:masterClrMapping/>
  </p:clrMapOvr>
  <mc:AlternateContent xmlns:mc="http://schemas.openxmlformats.org/markup-compatibility/2006">
    <mc:Choice xmlns:p14="http://schemas.microsoft.com/office/powerpoint/2010/main" Requires="p14">
      <p:transition spd="slow" p14:dur="3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858699" y="1276711"/>
            <a:ext cx="10034999" cy="2246769"/>
          </a:xfrm>
          <a:prstGeom prst="rect">
            <a:avLst/>
          </a:prstGeom>
          <a:noFill/>
        </p:spPr>
        <p:txBody>
          <a:bodyPr wrap="square" rtlCol="0" anchor="t">
            <a:spAutoFit/>
          </a:bodyPr>
          <a:lstStyle/>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r>
              <a:rPr lang="en-US" sz="2800" dirty="0" smtClean="0"/>
              <a:t>The difference in the motion characteristics of child motion and adult motion have been studied in the context of walking  and jumping actions. </a:t>
            </a:r>
            <a:r>
              <a:rPr lang="en-US" sz="2800" dirty="0"/>
              <a:t>[Thomas et al.1980; </a:t>
            </a:r>
            <a:r>
              <a:rPr lang="en-US" sz="2800" dirty="0" err="1"/>
              <a:t>Horita</a:t>
            </a:r>
            <a:r>
              <a:rPr lang="en-US" sz="2800" dirty="0"/>
              <a:t> et al. 1991].</a:t>
            </a:r>
          </a:p>
          <a:p>
            <a:pPr marL="914400" lvl="1" indent="-457200">
              <a:buFont typeface="Arial" panose="020B0604020202020204" pitchFamily="34" charset="0"/>
              <a:buChar char="•"/>
            </a:pPr>
            <a:r>
              <a:rPr lang="en-US" sz="2800" dirty="0" smtClean="0"/>
              <a:t>Children usually move faster than adult</a:t>
            </a:r>
            <a:endParaRPr lang="en-US" sz="2800" dirty="0"/>
          </a:p>
        </p:txBody>
      </p:sp>
      <p:sp>
        <p:nvSpPr>
          <p:cNvPr id="3" name="Title 1"/>
          <p:cNvSpPr txBox="1">
            <a:spLocks/>
          </p:cNvSpPr>
          <p:nvPr/>
        </p:nvSpPr>
        <p:spPr>
          <a:xfrm>
            <a:off x="858699" y="320314"/>
            <a:ext cx="10515600" cy="95639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a:t>Background Literature</a:t>
            </a:r>
          </a:p>
        </p:txBody>
      </p:sp>
      <p:sp>
        <p:nvSpPr>
          <p:cNvPr id="5" name="Slide Number Placeholder 4"/>
          <p:cNvSpPr>
            <a:spLocks noGrp="1"/>
          </p:cNvSpPr>
          <p:nvPr>
            <p:ph type="sldNum" sz="quarter" idx="12"/>
          </p:nvPr>
        </p:nvSpPr>
        <p:spPr>
          <a:xfrm>
            <a:off x="8610600" y="6191758"/>
            <a:ext cx="2743200" cy="365125"/>
          </a:xfrm>
        </p:spPr>
        <p:txBody>
          <a:bodyPr/>
          <a:lstStyle/>
          <a:p>
            <a:fld id="{EE187D0B-F52B-47F2-BA65-6DA35A202230}" type="slidenum">
              <a:rPr lang="en-US" smtClean="0"/>
              <a:t>6</a:t>
            </a:fld>
            <a:endParaRPr lang="en-US"/>
          </a:p>
        </p:txBody>
      </p:sp>
    </p:spTree>
    <p:extLst>
      <p:ext uri="{BB962C8B-B14F-4D97-AF65-F5344CB8AC3E}">
        <p14:creationId xmlns:p14="http://schemas.microsoft.com/office/powerpoint/2010/main" val="450744831"/>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858699" y="1276711"/>
            <a:ext cx="10034999" cy="2677656"/>
          </a:xfrm>
          <a:prstGeom prst="rect">
            <a:avLst/>
          </a:prstGeom>
          <a:noFill/>
        </p:spPr>
        <p:txBody>
          <a:bodyPr wrap="square" rtlCol="0" anchor="t">
            <a:spAutoFit/>
          </a:bodyPr>
          <a:lstStyle/>
          <a:p>
            <a:pPr marL="457200" indent="-457200">
              <a:buFont typeface="Arial" panose="020B0604020202020204" pitchFamily="34" charset="0"/>
              <a:buChar char="•"/>
            </a:pPr>
            <a:endParaRPr lang="en-US" sz="2800" dirty="0"/>
          </a:p>
          <a:p>
            <a:pPr marL="457200" indent="-457200">
              <a:buFont typeface="Arial" panose="020B0604020202020204" pitchFamily="34" charset="0"/>
              <a:buChar char="•"/>
            </a:pPr>
            <a:r>
              <a:rPr lang="en-US" sz="2800" dirty="0" smtClean="0"/>
              <a:t>Motion </a:t>
            </a:r>
            <a:r>
              <a:rPr lang="en-US" sz="2800" dirty="0"/>
              <a:t>stylization </a:t>
            </a:r>
            <a:r>
              <a:rPr lang="en-US" sz="2800" dirty="0" smtClean="0"/>
              <a:t>has been </a:t>
            </a:r>
            <a:r>
              <a:rPr lang="en-US" sz="2800" dirty="0"/>
              <a:t>used to change a character’s </a:t>
            </a:r>
            <a:r>
              <a:rPr lang="en-US" sz="2800" dirty="0" smtClean="0"/>
              <a:t>gait </a:t>
            </a:r>
            <a:r>
              <a:rPr lang="en-US" sz="2800" dirty="0"/>
              <a:t>[Hsu et al. 2005] , conveyed </a:t>
            </a:r>
            <a:r>
              <a:rPr lang="en-US" sz="2800" dirty="0" smtClean="0"/>
              <a:t>emotion </a:t>
            </a:r>
            <a:r>
              <a:rPr lang="en-US" sz="2800" dirty="0"/>
              <a:t>[Xia et al. 2015</a:t>
            </a:r>
            <a:r>
              <a:rPr lang="en-US" sz="2800" dirty="0" smtClean="0"/>
              <a:t>] </a:t>
            </a:r>
            <a:r>
              <a:rPr lang="en-US" sz="2800" dirty="0"/>
              <a:t>and so </a:t>
            </a:r>
            <a:r>
              <a:rPr lang="en-US" sz="2800" dirty="0" smtClean="0"/>
              <a:t>on . </a:t>
            </a:r>
          </a:p>
          <a:p>
            <a:pPr marL="457200" indent="-457200">
              <a:buFont typeface="Arial" panose="020B0604020202020204" pitchFamily="34" charset="0"/>
              <a:buChar char="•"/>
            </a:pPr>
            <a:r>
              <a:rPr lang="en-US" sz="2800" dirty="0" smtClean="0"/>
              <a:t>These approaches </a:t>
            </a:r>
            <a:r>
              <a:rPr lang="en-US" sz="2800" dirty="0"/>
              <a:t>either require long training sequences [Hsu et </a:t>
            </a:r>
            <a:r>
              <a:rPr lang="en-US" sz="2800" dirty="0" smtClean="0"/>
              <a:t>al. 2005] </a:t>
            </a:r>
            <a:r>
              <a:rPr lang="en-US" sz="2800" dirty="0"/>
              <a:t>or </a:t>
            </a:r>
            <a:r>
              <a:rPr lang="en-US" sz="2800" dirty="0" smtClean="0"/>
              <a:t> </a:t>
            </a:r>
            <a:r>
              <a:rPr lang="en-US" sz="2800" dirty="0"/>
              <a:t>large training </a:t>
            </a:r>
            <a:r>
              <a:rPr lang="en-US" sz="2800" dirty="0" smtClean="0"/>
              <a:t>samples [Xia et al. 2015].</a:t>
            </a:r>
            <a:endParaRPr lang="en-US" sz="2800" dirty="0"/>
          </a:p>
          <a:p>
            <a:pPr marL="457200" indent="-457200">
              <a:buFont typeface="Arial" panose="020B0604020202020204" pitchFamily="34" charset="0"/>
              <a:buChar char="•"/>
            </a:pPr>
            <a:endParaRPr lang="en-US" sz="2800" dirty="0"/>
          </a:p>
        </p:txBody>
      </p:sp>
      <p:sp>
        <p:nvSpPr>
          <p:cNvPr id="3" name="Title 1"/>
          <p:cNvSpPr txBox="1">
            <a:spLocks/>
          </p:cNvSpPr>
          <p:nvPr/>
        </p:nvSpPr>
        <p:spPr>
          <a:xfrm>
            <a:off x="858699" y="320314"/>
            <a:ext cx="10515600" cy="95639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a:t>Background Literature</a:t>
            </a:r>
          </a:p>
        </p:txBody>
      </p:sp>
      <p:sp>
        <p:nvSpPr>
          <p:cNvPr id="5" name="Slide Number Placeholder 4"/>
          <p:cNvSpPr>
            <a:spLocks noGrp="1"/>
          </p:cNvSpPr>
          <p:nvPr>
            <p:ph type="sldNum" sz="quarter" idx="12"/>
          </p:nvPr>
        </p:nvSpPr>
        <p:spPr>
          <a:xfrm>
            <a:off x="8610600" y="6191758"/>
            <a:ext cx="2743200" cy="365125"/>
          </a:xfrm>
        </p:spPr>
        <p:txBody>
          <a:bodyPr/>
          <a:lstStyle/>
          <a:p>
            <a:fld id="{EE187D0B-F52B-47F2-BA65-6DA35A202230}" type="slidenum">
              <a:rPr lang="en-US" smtClean="0"/>
              <a:t>7</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8513" y="3867284"/>
            <a:ext cx="9135369" cy="2086959"/>
          </a:xfrm>
          <a:prstGeom prst="rect">
            <a:avLst/>
          </a:prstGeom>
        </p:spPr>
      </p:pic>
    </p:spTree>
    <p:extLst>
      <p:ext uri="{BB962C8B-B14F-4D97-AF65-F5344CB8AC3E}">
        <p14:creationId xmlns:p14="http://schemas.microsoft.com/office/powerpoint/2010/main" val="1925973243"/>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858699" y="1130407"/>
            <a:ext cx="10034999" cy="2246769"/>
          </a:xfrm>
          <a:prstGeom prst="rect">
            <a:avLst/>
          </a:prstGeom>
          <a:noFill/>
        </p:spPr>
        <p:txBody>
          <a:bodyPr wrap="square" rtlCol="0" anchor="t">
            <a:spAutoFit/>
          </a:bodyPr>
          <a:lstStyle/>
          <a:p>
            <a:pPr marL="457200" indent="-457200">
              <a:buFont typeface="Arial" panose="020B0604020202020204" pitchFamily="34" charset="0"/>
              <a:buChar char="•"/>
            </a:pPr>
            <a:endParaRPr lang="en-US" sz="2800" dirty="0" smtClean="0"/>
          </a:p>
          <a:p>
            <a:pPr marL="457200" indent="-457200">
              <a:buFont typeface="Arial" panose="020B0604020202020204" pitchFamily="34" charset="0"/>
              <a:buChar char="•"/>
            </a:pPr>
            <a:r>
              <a:rPr lang="en-US" sz="2800" dirty="0"/>
              <a:t>D</a:t>
            </a:r>
            <a:r>
              <a:rPr lang="en-US" sz="2800" dirty="0" smtClean="0"/>
              <a:t>ynamic scaling laws transfer motion from one character to its scaled version [</a:t>
            </a:r>
            <a:r>
              <a:rPr lang="en-US" sz="2800" dirty="0" err="1" smtClean="0"/>
              <a:t>Raibert</a:t>
            </a:r>
            <a:r>
              <a:rPr lang="en-US" sz="2800" dirty="0" smtClean="0"/>
              <a:t> &amp; Hodgins, 1991; Hodgins &amp; Pollard, 1997]. </a:t>
            </a:r>
          </a:p>
          <a:p>
            <a:pPr marL="457200" indent="-457200">
              <a:buFont typeface="Arial" panose="020B0604020202020204" pitchFamily="34" charset="0"/>
              <a:buChar char="•"/>
            </a:pPr>
            <a:endParaRPr lang="en-US" sz="2800" dirty="0"/>
          </a:p>
        </p:txBody>
      </p:sp>
      <p:sp>
        <p:nvSpPr>
          <p:cNvPr id="3" name="Title 1"/>
          <p:cNvSpPr txBox="1">
            <a:spLocks/>
          </p:cNvSpPr>
          <p:nvPr/>
        </p:nvSpPr>
        <p:spPr>
          <a:xfrm>
            <a:off x="858699" y="283738"/>
            <a:ext cx="10515600" cy="95639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a:t>Background Literature</a:t>
            </a:r>
          </a:p>
        </p:txBody>
      </p:sp>
      <p:sp>
        <p:nvSpPr>
          <p:cNvPr id="5" name="Slide Number Placeholder 4"/>
          <p:cNvSpPr>
            <a:spLocks noGrp="1"/>
          </p:cNvSpPr>
          <p:nvPr>
            <p:ph type="sldNum" sz="quarter" idx="12"/>
          </p:nvPr>
        </p:nvSpPr>
        <p:spPr>
          <a:xfrm>
            <a:off x="8610600" y="6155182"/>
            <a:ext cx="2743200" cy="365125"/>
          </a:xfrm>
        </p:spPr>
        <p:txBody>
          <a:bodyPr/>
          <a:lstStyle/>
          <a:p>
            <a:fld id="{EE187D0B-F52B-47F2-BA65-6DA35A202230}" type="slidenum">
              <a:rPr lang="en-US" smtClean="0"/>
              <a:t>8</a:t>
            </a:fld>
            <a:endParaRPr lang="en-US"/>
          </a:p>
        </p:txBody>
      </p:sp>
      <p:pic>
        <p:nvPicPr>
          <p:cNvPr id="1025" name="Picture 1" descr="age1image2560"/>
          <p:cNvPicPr>
            <a:picLocks noChangeAspect="1" noChangeArrowheads="1"/>
          </p:cNvPicPr>
          <p:nvPr/>
        </p:nvPicPr>
        <p:blipFill rotWithShape="1">
          <a:blip r:embed="rId3">
            <a:extLst>
              <a:ext uri="{28A0092B-C50C-407E-A947-70E740481C1C}">
                <a14:useLocalDpi xmlns:a14="http://schemas.microsoft.com/office/drawing/2010/main" val="0"/>
              </a:ext>
            </a:extLst>
          </a:blip>
          <a:srcRect l="6279" t="4505" r="7013" b="7171"/>
          <a:stretch/>
        </p:blipFill>
        <p:spPr bwMode="auto">
          <a:xfrm>
            <a:off x="6834724" y="2988741"/>
            <a:ext cx="2705650" cy="292449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p:cNvPicPr>
            <a:picLocks noChangeAspect="1"/>
          </p:cNvPicPr>
          <p:nvPr/>
        </p:nvPicPr>
        <p:blipFill rotWithShape="1">
          <a:blip r:embed="rId4">
            <a:extLst>
              <a:ext uri="{28A0092B-C50C-407E-A947-70E740481C1C}">
                <a14:useLocalDpi xmlns:a14="http://schemas.microsoft.com/office/drawing/2010/main" val="0"/>
              </a:ext>
            </a:extLst>
          </a:blip>
          <a:srcRect b="446"/>
          <a:stretch/>
        </p:blipFill>
        <p:spPr>
          <a:xfrm>
            <a:off x="1644327" y="3121894"/>
            <a:ext cx="4118985" cy="2864489"/>
          </a:xfrm>
          <a:prstGeom prst="rect">
            <a:avLst/>
          </a:prstGeom>
        </p:spPr>
      </p:pic>
      <p:sp>
        <p:nvSpPr>
          <p:cNvPr id="7" name="TextBox 6"/>
          <p:cNvSpPr txBox="1"/>
          <p:nvPr/>
        </p:nvSpPr>
        <p:spPr>
          <a:xfrm>
            <a:off x="2474053" y="6055429"/>
            <a:ext cx="2470548" cy="369332"/>
          </a:xfrm>
          <a:prstGeom prst="rect">
            <a:avLst/>
          </a:prstGeom>
          <a:noFill/>
        </p:spPr>
        <p:txBody>
          <a:bodyPr wrap="none" rtlCol="0">
            <a:spAutoFit/>
          </a:bodyPr>
          <a:lstStyle/>
          <a:p>
            <a:r>
              <a:rPr lang="en-US" dirty="0" err="1"/>
              <a:t>Raibert</a:t>
            </a:r>
            <a:r>
              <a:rPr lang="en-US" dirty="0"/>
              <a:t> &amp; Hodgins, 1991</a:t>
            </a:r>
          </a:p>
        </p:txBody>
      </p:sp>
      <p:sp>
        <p:nvSpPr>
          <p:cNvPr id="8" name="TextBox 7"/>
          <p:cNvSpPr txBox="1"/>
          <p:nvPr/>
        </p:nvSpPr>
        <p:spPr>
          <a:xfrm>
            <a:off x="6990112" y="6092005"/>
            <a:ext cx="2438873" cy="369332"/>
          </a:xfrm>
          <a:prstGeom prst="rect">
            <a:avLst/>
          </a:prstGeom>
          <a:noFill/>
        </p:spPr>
        <p:txBody>
          <a:bodyPr wrap="none" rtlCol="0">
            <a:spAutoFit/>
          </a:bodyPr>
          <a:lstStyle/>
          <a:p>
            <a:r>
              <a:rPr lang="en-US"/>
              <a:t>Hodgins &amp; Pollard, 1997</a:t>
            </a:r>
          </a:p>
        </p:txBody>
      </p:sp>
    </p:spTree>
    <p:extLst>
      <p:ext uri="{BB962C8B-B14F-4D97-AF65-F5344CB8AC3E}">
        <p14:creationId xmlns:p14="http://schemas.microsoft.com/office/powerpoint/2010/main" val="1359831608"/>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858699" y="1276711"/>
            <a:ext cx="10163977" cy="3539430"/>
          </a:xfrm>
          <a:prstGeom prst="rect">
            <a:avLst/>
          </a:prstGeom>
          <a:noFill/>
        </p:spPr>
        <p:txBody>
          <a:bodyPr wrap="square" rtlCol="0" anchor="t">
            <a:spAutoFit/>
          </a:bodyPr>
          <a:lstStyle/>
          <a:p>
            <a:pPr marL="457200" indent="-457200">
              <a:buFont typeface="Arial" panose="020B0604020202020204" pitchFamily="34" charset="0"/>
              <a:buChar char="•"/>
            </a:pPr>
            <a:endParaRPr lang="en-US" sz="2800" dirty="0"/>
          </a:p>
          <a:p>
            <a:pPr marL="457200" indent="-457200">
              <a:buFont typeface="Arial" charset="0"/>
              <a:buChar char="•"/>
            </a:pPr>
            <a:r>
              <a:rPr lang="en-US" sz="2800" dirty="0"/>
              <a:t>Studies have shown that a point light display can convey information </a:t>
            </a:r>
            <a:r>
              <a:rPr lang="en-US" sz="2800" dirty="0" smtClean="0"/>
              <a:t>regarding </a:t>
            </a:r>
          </a:p>
          <a:p>
            <a:pPr marL="914400" lvl="1" indent="-457200">
              <a:buFont typeface="Arial" charset="0"/>
              <a:buChar char="•"/>
            </a:pPr>
            <a:r>
              <a:rPr lang="en-US" sz="2800" dirty="0"/>
              <a:t>M</a:t>
            </a:r>
            <a:r>
              <a:rPr lang="en-US" sz="2800" dirty="0" smtClean="0"/>
              <a:t>otion [Pavlova et al, 2001]</a:t>
            </a:r>
          </a:p>
          <a:p>
            <a:pPr marL="914400" lvl="1" indent="-457200">
              <a:buFont typeface="Arial" charset="0"/>
              <a:buChar char="•"/>
            </a:pPr>
            <a:r>
              <a:rPr lang="en-US" sz="2800" dirty="0"/>
              <a:t>A</a:t>
            </a:r>
            <a:r>
              <a:rPr lang="en-US" sz="2800" dirty="0" smtClean="0"/>
              <a:t>ctor’s identity[Cutting &amp;Kozlowski, 1977; </a:t>
            </a:r>
            <a:r>
              <a:rPr lang="en-US" sz="2800" dirty="0" err="1" smtClean="0"/>
              <a:t>Beardworth</a:t>
            </a:r>
            <a:r>
              <a:rPr lang="en-US" sz="2800" dirty="0" smtClean="0"/>
              <a:t> &amp; Buckner 1981; </a:t>
            </a:r>
            <a:r>
              <a:rPr lang="en-US" sz="2800" dirty="0" err="1" smtClean="0"/>
              <a:t>Loula</a:t>
            </a:r>
            <a:r>
              <a:rPr lang="en-US" sz="2800" dirty="0" smtClean="0"/>
              <a:t> et al]</a:t>
            </a:r>
          </a:p>
          <a:p>
            <a:pPr marL="914400" lvl="1" indent="-457200">
              <a:buFont typeface="Arial" charset="0"/>
              <a:buChar char="•"/>
            </a:pPr>
            <a:r>
              <a:rPr lang="en-US" sz="2800" dirty="0"/>
              <a:t>G</a:t>
            </a:r>
            <a:r>
              <a:rPr lang="en-US" sz="2800" dirty="0" smtClean="0"/>
              <a:t>ender[Barclay </a:t>
            </a:r>
            <a:r>
              <a:rPr lang="en-US" sz="2800" dirty="0"/>
              <a:t>et </a:t>
            </a:r>
            <a:r>
              <a:rPr lang="en-US" sz="2800" dirty="0" smtClean="0"/>
              <a:t>al, 1987]</a:t>
            </a:r>
          </a:p>
          <a:p>
            <a:pPr marL="914400" lvl="1" indent="-457200">
              <a:buFont typeface="Arial" charset="0"/>
              <a:buChar char="•"/>
            </a:pPr>
            <a:r>
              <a:rPr lang="en-US" sz="2800" dirty="0"/>
              <a:t>E</a:t>
            </a:r>
            <a:r>
              <a:rPr lang="en-US" sz="2800" dirty="0" smtClean="0"/>
              <a:t>motions [</a:t>
            </a:r>
            <a:r>
              <a:rPr lang="en-US" sz="2800" dirty="0"/>
              <a:t>Atkinson et </a:t>
            </a:r>
            <a:r>
              <a:rPr lang="en-US" sz="2800" dirty="0" smtClean="0"/>
              <a:t>al, 2004]. </a:t>
            </a:r>
            <a:endParaRPr lang="en-US" sz="2800" dirty="0"/>
          </a:p>
        </p:txBody>
      </p:sp>
      <p:sp>
        <p:nvSpPr>
          <p:cNvPr id="3" name="Title 1"/>
          <p:cNvSpPr txBox="1">
            <a:spLocks/>
          </p:cNvSpPr>
          <p:nvPr/>
        </p:nvSpPr>
        <p:spPr>
          <a:xfrm>
            <a:off x="858699" y="320314"/>
            <a:ext cx="10515600" cy="95639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4400"/>
              <a:t>Background Literature</a:t>
            </a:r>
          </a:p>
        </p:txBody>
      </p:sp>
      <p:sp>
        <p:nvSpPr>
          <p:cNvPr id="5" name="Slide Number Placeholder 4"/>
          <p:cNvSpPr>
            <a:spLocks noGrp="1"/>
          </p:cNvSpPr>
          <p:nvPr>
            <p:ph type="sldNum" sz="quarter" idx="12"/>
          </p:nvPr>
        </p:nvSpPr>
        <p:spPr>
          <a:xfrm>
            <a:off x="8610600" y="6191758"/>
            <a:ext cx="2743200" cy="365125"/>
          </a:xfrm>
        </p:spPr>
        <p:txBody>
          <a:bodyPr/>
          <a:lstStyle/>
          <a:p>
            <a:fld id="{EE187D0B-F52B-47F2-BA65-6DA35A202230}" type="slidenum">
              <a:rPr lang="en-US" smtClean="0"/>
              <a:t>9</a:t>
            </a:fld>
            <a:endParaRPr lang="en-US"/>
          </a:p>
        </p:txBody>
      </p:sp>
    </p:spTree>
    <p:extLst>
      <p:ext uri="{BB962C8B-B14F-4D97-AF65-F5344CB8AC3E}">
        <p14:creationId xmlns:p14="http://schemas.microsoft.com/office/powerpoint/2010/main" val="1267375518"/>
      </p:ext>
    </p:extLst>
  </p:cSld>
  <p:clrMapOvr>
    <a:masterClrMapping/>
  </p:clrMapOvr>
  <mc:AlternateContent xmlns:mc="http://schemas.openxmlformats.org/markup-compatibility/2006" xmlns:p14="http://schemas.microsoft.com/office/powerpoint/2010/main">
    <mc:Choice Requires="p14">
      <p:transition spd="slow" p14:dur="3000"/>
    </mc:Choice>
    <mc:Fallback xmlns="">
      <p:transition spd="slow"/>
    </mc:Fallback>
  </mc:AlternateContent>
  <p:timing>
    <p:tnLst>
      <p:par>
        <p:cTn id="1" dur="indefinite" restart="never" nodeType="tmRoot"/>
      </p:par>
    </p:tnLst>
  </p:timing>
</p:sld>
</file>

<file path=ppt/theme/theme1.xml><?xml version="1.0" encoding="utf-8"?>
<a:theme xmlns:a="http://schemas.openxmlformats.org/drawingml/2006/main" name="INIT-Powerpoint-Template ">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1A8B0AF1-B3B9-4E27-81C4-792C368D9BE5}" vid="{657C9954-D246-4AA1-907D-C6B6CF109A3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23036</TotalTime>
  <Words>5062</Words>
  <Application>Microsoft Macintosh PowerPoint</Application>
  <PresentationFormat>Widescreen</PresentationFormat>
  <Paragraphs>721</Paragraphs>
  <Slides>52</Slides>
  <Notes>41</Notes>
  <HiddenSlides>6</HiddenSlides>
  <MMClips>50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Calibri</vt:lpstr>
      <vt:lpstr>Calibri Light</vt:lpstr>
      <vt:lpstr>Cambria Math</vt:lpstr>
      <vt:lpstr>Courier New</vt:lpstr>
      <vt:lpstr>DengXian</vt:lpstr>
      <vt:lpstr>Mangal</vt:lpstr>
      <vt:lpstr>Arial</vt:lpstr>
      <vt:lpstr>INIT-Powerpoint-Template </vt:lpstr>
      <vt:lpstr>                 Adult2Child: Dynamic Scaling Laws to Create Child-Like Motion</vt:lpstr>
      <vt:lpstr>Motivation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Contribution</vt:lpstr>
      <vt:lpstr>Dynamic Scaling Laws</vt:lpstr>
      <vt:lpstr>This procedure preserves the gravity in a jump</vt:lpstr>
      <vt:lpstr>PowerPoint Presentation</vt:lpstr>
      <vt:lpstr>PowerPoint Presentation</vt:lpstr>
      <vt:lpstr>                   Online Experiment </vt:lpstr>
      <vt:lpstr>PowerPoint Presentation</vt:lpstr>
      <vt:lpstr>Analyze the Data</vt:lpstr>
      <vt:lpstr>Analyze the Data</vt:lpstr>
      <vt:lpstr>Analyze the Data</vt:lpstr>
      <vt:lpstr>Analyze the Data</vt:lpstr>
      <vt:lpstr>Analyze the Data</vt:lpstr>
      <vt:lpstr>Analyze the Data</vt:lpstr>
      <vt:lpstr>                   Results </vt:lpstr>
      <vt:lpstr>                   Results </vt:lpstr>
      <vt:lpstr>Discussion</vt:lpstr>
      <vt:lpstr>                   Results </vt:lpstr>
      <vt:lpstr>Discussion</vt:lpstr>
      <vt:lpstr>Discussion</vt:lpstr>
      <vt:lpstr>Discussion</vt:lpstr>
      <vt:lpstr>Discussion</vt:lpstr>
      <vt:lpstr>Conclusion</vt:lpstr>
      <vt:lpstr>Future work</vt:lpstr>
      <vt:lpstr>PowerPoint Presentation</vt:lpstr>
      <vt:lpstr>PowerPoint Presentation</vt:lpstr>
      <vt:lpstr>Why DS  actor doesn’t match child actor</vt:lpstr>
      <vt:lpstr>How to put mocap data on wooden figures how I did it in Maya</vt:lpstr>
      <vt:lpstr>How to translate joint position to rotation</vt:lpstr>
      <vt:lpstr>Complete dynamic scaling laws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Motivation</vt:lpstr>
      <vt:lpstr>PowerPoint Presentation</vt:lpstr>
      <vt:lpstr>PowerPoint Presentation</vt:lpstr>
      <vt:lpstr>Discussion</vt:lpstr>
      <vt:lpstr>Discussion</vt:lpstr>
      <vt:lpstr>Discussion</vt:lpstr>
    </vt:vector>
  </TitlesOfParts>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Adult2Child: Dynamic Scaling Laws to Create Child-Like Motion</dc:title>
  <dc:creator>CISE</dc:creator>
  <cp:lastModifiedBy>Dong,Yuzhu</cp:lastModifiedBy>
  <cp:revision>211</cp:revision>
  <dcterms:modified xsi:type="dcterms:W3CDTF">2017-11-29T03:13:31Z</dcterms:modified>
</cp:coreProperties>
</file>