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304" r:id="rId2"/>
    <p:sldId id="302" r:id="rId3"/>
    <p:sldId id="317" r:id="rId4"/>
    <p:sldId id="310" r:id="rId5"/>
    <p:sldId id="311" r:id="rId6"/>
    <p:sldId id="314" r:id="rId7"/>
    <p:sldId id="315" r:id="rId8"/>
    <p:sldId id="316" r:id="rId9"/>
    <p:sldId id="312" r:id="rId10"/>
    <p:sldId id="256" r:id="rId11"/>
  </p:sldIdLst>
  <p:sldSz cx="9144000" cy="5143500" type="screen16x9"/>
  <p:notesSz cx="9144000" cy="6858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charset="0"/>
        <a:ea typeface="MS PGothic" charset="0"/>
        <a:cs typeface="MS PGothic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charset="0"/>
        <a:ea typeface="MS PGothic" charset="0"/>
        <a:cs typeface="MS PGothic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charset="0"/>
        <a:ea typeface="MS PGothic" charset="0"/>
        <a:cs typeface="MS PGothic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charset="0"/>
        <a:ea typeface="MS PGothic" charset="0"/>
        <a:cs typeface="MS PGothic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charset="0"/>
        <a:ea typeface="MS PGothic" charset="0"/>
        <a:cs typeface="MS PGothic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Rockwell" charset="0"/>
        <a:ea typeface="MS PGothic" charset="0"/>
        <a:cs typeface="MS PGothic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Rockwell" charset="0"/>
        <a:ea typeface="MS PGothic" charset="0"/>
        <a:cs typeface="MS PGothic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Rockwell" charset="0"/>
        <a:ea typeface="MS PGothic" charset="0"/>
        <a:cs typeface="MS PGothic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Rockwell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7F35"/>
    <a:srgbClr val="00529B"/>
    <a:srgbClr val="FF462C"/>
    <a:srgbClr val="FF4A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91" autoAdjust="0"/>
    <p:restoredTop sz="74706" autoAdjust="0"/>
  </p:normalViewPr>
  <p:slideViewPr>
    <p:cSldViewPr snapToGrid="0" snapToObjects="1">
      <p:cViewPr varScale="1">
        <p:scale>
          <a:sx n="107" d="100"/>
          <a:sy n="107" d="100"/>
        </p:scale>
        <p:origin x="1956" y="1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1" d="80"/>
        <a:sy n="71" d="8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Rockwel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AC6E28A-33A3-DB4F-9F93-D3B0C6596826}" type="datetimeFigureOut">
              <a:rPr lang="en-US"/>
              <a:pPr>
                <a:defRPr/>
              </a:pPr>
              <a:t>8/10/2021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Rockwel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C965ECB-F284-854D-818F-5BC971CC7B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4497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Quadon Medium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Quadon Medium"/>
              </a:defRPr>
            </a:lvl1pPr>
          </a:lstStyle>
          <a:p>
            <a:pPr>
              <a:defRPr/>
            </a:pPr>
            <a:fld id="{0F85DB7A-A5FF-C04A-A4AA-98B39292EA77}" type="datetimeFigureOut">
              <a:rPr lang="en-US" smtClean="0"/>
              <a:pPr>
                <a:defRPr/>
              </a:pPr>
              <a:t>8/10/2021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Quadon Medium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Quadon Medium"/>
              </a:defRPr>
            </a:lvl1pPr>
          </a:lstStyle>
          <a:p>
            <a:pPr>
              <a:defRPr/>
            </a:pPr>
            <a:fld id="{1A60B8F3-4DE0-044E-A0D2-83BDE6C791D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649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Quadon Medium"/>
        <a:ea typeface="MS PGothic" panose="020B0600070205080204" pitchFamily="34" charset="-128"/>
        <a:cs typeface="MS PGothic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Quadon Medium"/>
        <a:ea typeface="MS PGothic" panose="020B0600070205080204" pitchFamily="34" charset="-128"/>
        <a:cs typeface="MS PGothic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Quadon Medium"/>
        <a:ea typeface="MS PGothic" panose="020B0600070205080204" pitchFamily="34" charset="-128"/>
        <a:cs typeface="MS PGothic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Quadon Medium"/>
        <a:ea typeface="MS PGothic" panose="020B0600070205080204" pitchFamily="34" charset="-128"/>
        <a:cs typeface="MS PGothic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Quadon Medium"/>
        <a:ea typeface="MS PGothic" panose="020B0600070205080204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60B8F3-4DE0-044E-A0D2-83BDE6C791D5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321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60B8F3-4DE0-044E-A0D2-83BDE6C791D5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591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60B8F3-4DE0-044E-A0D2-83BDE6C791D5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1691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60B8F3-4DE0-044E-A0D2-83BDE6C791D5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712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60B8F3-4DE0-044E-A0D2-83BDE6C791D5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656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60B8F3-4DE0-044E-A0D2-83BDE6C791D5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296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60B8F3-4DE0-044E-A0D2-83BDE6C791D5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6359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60B8F3-4DE0-044E-A0D2-83BDE6C791D5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6843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60B8F3-4DE0-044E-A0D2-83BDE6C791D5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269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9" y="1524"/>
            <a:ext cx="9141291" cy="514197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71298" y="1676188"/>
            <a:ext cx="8272702" cy="1334281"/>
          </a:xfrm>
        </p:spPr>
        <p:txBody>
          <a:bodyPr/>
          <a:lstStyle>
            <a:lvl1pPr algn="l"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With Two Lines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71299" y="3095756"/>
            <a:ext cx="8681355" cy="581025"/>
          </a:xfrm>
        </p:spPr>
        <p:txBody>
          <a:bodyPr rtlCol="0">
            <a:noAutofit/>
          </a:bodyPr>
          <a:lstStyle>
            <a:lvl1pPr marL="0" indent="0" algn="l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ntona Book"/>
                <a:ea typeface="+mj-ea"/>
                <a:cs typeface="Gentona Book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1276722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62"/>
            <a:ext cx="9141291" cy="5141976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786684" y="1136854"/>
            <a:ext cx="3541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>
                <a:solidFill>
                  <a:schemeClr val="bg1"/>
                </a:solidFill>
                <a:latin typeface="Quadon Medium"/>
                <a:cs typeface="Quadon Medium"/>
              </a:rPr>
              <a:t>COMPUTER AND INFORMATION SCIENCE AND ENGINEERING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71298" y="2140561"/>
            <a:ext cx="8272702" cy="1334281"/>
          </a:xfrm>
        </p:spPr>
        <p:txBody>
          <a:bodyPr/>
          <a:lstStyle>
            <a:lvl1pPr algn="l"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With Two Lines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71299" y="3560129"/>
            <a:ext cx="8681355" cy="581025"/>
          </a:xfrm>
        </p:spPr>
        <p:txBody>
          <a:bodyPr rtlCol="0">
            <a:noAutofit/>
          </a:bodyPr>
          <a:lstStyle>
            <a:lvl1pPr marL="0" indent="0" algn="l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ntona Book"/>
                <a:ea typeface="+mj-ea"/>
                <a:cs typeface="Gentona Book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2849426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 bwMode="auto">
          <a:xfrm>
            <a:off x="289956" y="893853"/>
            <a:ext cx="7556500" cy="837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5153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7560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/>
          </p:nvPr>
        </p:nvSpPr>
        <p:spPr bwMode="auto">
          <a:xfrm>
            <a:off x="289956" y="1722826"/>
            <a:ext cx="7556500" cy="3108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289956" y="893853"/>
            <a:ext cx="7556500" cy="837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5278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821" y="2142597"/>
            <a:ext cx="7763657" cy="2611257"/>
          </a:xfrm>
        </p:spPr>
        <p:txBody>
          <a:bodyPr>
            <a:normAutofit/>
          </a:bodyPr>
          <a:lstStyle>
            <a:lvl1pPr>
              <a:defRPr sz="1800">
                <a:latin typeface="Quadon Medium"/>
                <a:cs typeface="Quadon Medium"/>
              </a:defRPr>
            </a:lvl1pPr>
            <a:lvl2pPr>
              <a:defRPr sz="1800">
                <a:latin typeface="Quadon Medium"/>
                <a:cs typeface="Quadon Medium"/>
              </a:defRPr>
            </a:lvl2pPr>
            <a:lvl3pPr>
              <a:defRPr sz="1800">
                <a:latin typeface="Quadon Medium"/>
                <a:cs typeface="Quadon Medium"/>
              </a:defRPr>
            </a:lvl3pPr>
            <a:lvl4pPr>
              <a:defRPr sz="1800">
                <a:latin typeface="Quadon Medium"/>
                <a:cs typeface="Quadon Medium"/>
              </a:defRPr>
            </a:lvl4pPr>
            <a:lvl5pPr>
              <a:defRPr sz="1800">
                <a:latin typeface="Quadon Medium"/>
                <a:cs typeface="Quadon Medium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0"/>
          </p:nvPr>
        </p:nvSpPr>
        <p:spPr>
          <a:xfrm>
            <a:off x="293821" y="1500290"/>
            <a:ext cx="7763657" cy="581025"/>
          </a:xfrm>
        </p:spPr>
        <p:txBody>
          <a:bodyPr rtlCol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Gentona Book"/>
                <a:ea typeface="+mj-ea"/>
                <a:cs typeface="Gentona Book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 bwMode="auto">
          <a:xfrm>
            <a:off x="289956" y="893853"/>
            <a:ext cx="7556500" cy="837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98573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821" y="2583842"/>
            <a:ext cx="3657600" cy="2268251"/>
          </a:xfrm>
        </p:spPr>
        <p:txBody>
          <a:bodyPr>
            <a:normAutofit/>
          </a:bodyPr>
          <a:lstStyle>
            <a:lvl1pPr>
              <a:defRPr sz="1800">
                <a:latin typeface="Quadon Medium"/>
                <a:cs typeface="Quadon Medium"/>
              </a:defRPr>
            </a:lvl1pPr>
            <a:lvl2pPr>
              <a:defRPr sz="1800">
                <a:latin typeface="Quadon Medium"/>
                <a:cs typeface="Quadon Medium"/>
              </a:defRPr>
            </a:lvl2pPr>
            <a:lvl3pPr>
              <a:defRPr sz="1800">
                <a:latin typeface="Quadon Medium"/>
                <a:cs typeface="Quadon Medium"/>
              </a:defRPr>
            </a:lvl3pPr>
            <a:lvl4pPr>
              <a:defRPr sz="1800">
                <a:latin typeface="Quadon Medium"/>
                <a:cs typeface="Quadon Medium"/>
              </a:defRPr>
            </a:lvl4pPr>
            <a:lvl5pPr>
              <a:defRPr sz="1800">
                <a:latin typeface="Quadon Medium"/>
                <a:cs typeface="Quadon Medium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96158" y="2583842"/>
            <a:ext cx="3657600" cy="2268251"/>
          </a:xfrm>
        </p:spPr>
        <p:txBody>
          <a:bodyPr>
            <a:normAutofit/>
          </a:bodyPr>
          <a:lstStyle>
            <a:lvl1pPr>
              <a:defRPr sz="1800" b="0" i="0">
                <a:latin typeface="Quadon Medium"/>
                <a:cs typeface="Quadon Medium"/>
              </a:defRPr>
            </a:lvl1pPr>
            <a:lvl2pPr>
              <a:defRPr sz="1800">
                <a:latin typeface="Quadon Medium"/>
                <a:cs typeface="Quadon Medium"/>
              </a:defRPr>
            </a:lvl2pPr>
            <a:lvl3pPr>
              <a:defRPr sz="1800">
                <a:latin typeface="Quadon Medium"/>
                <a:cs typeface="Quadon Medium"/>
              </a:defRPr>
            </a:lvl3pPr>
            <a:lvl4pPr>
              <a:defRPr sz="1800">
                <a:latin typeface="Quadon Medium"/>
                <a:cs typeface="Quadon Medium"/>
              </a:defRPr>
            </a:lvl4pPr>
            <a:lvl5pPr>
              <a:defRPr sz="1800">
                <a:latin typeface="Quadon Medium"/>
                <a:cs typeface="Quadon Medium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821" y="2301454"/>
            <a:ext cx="3657600" cy="242047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600" b="0">
                <a:solidFill>
                  <a:schemeClr val="bg1"/>
                </a:solidFill>
                <a:latin typeface="Gentona Book"/>
                <a:cs typeface="Gentona Book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96158" y="2301454"/>
            <a:ext cx="3657600" cy="242047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600" b="0">
                <a:solidFill>
                  <a:schemeClr val="bg1"/>
                </a:solidFill>
                <a:latin typeface="Gentona Book"/>
                <a:cs typeface="Gentona Book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0"/>
          </p:nvPr>
        </p:nvSpPr>
        <p:spPr>
          <a:xfrm>
            <a:off x="293821" y="1500290"/>
            <a:ext cx="7763657" cy="581025"/>
          </a:xfrm>
        </p:spPr>
        <p:txBody>
          <a:bodyPr rtlCol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Gentona Book"/>
                <a:ea typeface="+mj-ea"/>
                <a:cs typeface="Gentona Book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 bwMode="auto">
          <a:xfrm>
            <a:off x="289956" y="893853"/>
            <a:ext cx="7556500" cy="837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811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62"/>
            <a:ext cx="9141291" cy="51419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3AE0F5-5504-3846-951C-F929F716AB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09" y="1524"/>
            <a:ext cx="9141290" cy="514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77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690C5E0-FA08-504F-A519-20D7EB6C10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b="90037"/>
          <a:stretch/>
        </p:blipFill>
        <p:spPr>
          <a:xfrm>
            <a:off x="0" y="2205"/>
            <a:ext cx="9144000" cy="512410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89956" y="893853"/>
            <a:ext cx="7556500" cy="837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89956" y="1722826"/>
            <a:ext cx="7556500" cy="3108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86684" y="347147"/>
            <a:ext cx="52508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0" i="0" dirty="0">
                <a:solidFill>
                  <a:schemeClr val="accent1"/>
                </a:solidFill>
                <a:latin typeface="Quadon Medium"/>
                <a:cs typeface="Quadon Medium"/>
              </a:rPr>
              <a:t>COMPUTER AND INFORMATION SCIENCE AND ENGINEERING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7" r:id="rId1"/>
    <p:sldLayoutId id="2147484289" r:id="rId2"/>
    <p:sldLayoutId id="2147484286" r:id="rId3"/>
    <p:sldLayoutId id="2147484285" r:id="rId4"/>
    <p:sldLayoutId id="2147484267" r:id="rId5"/>
    <p:sldLayoutId id="2147484269" r:id="rId6"/>
    <p:sldLayoutId id="2147484270" r:id="rId7"/>
    <p:sldLayoutId id="2147484265" r:id="rId8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0" kern="1200">
          <a:solidFill>
            <a:schemeClr val="accent1"/>
          </a:solidFill>
          <a:latin typeface="Gentona Book"/>
          <a:ea typeface="MS PGothic" panose="020B0600070205080204" pitchFamily="34" charset="-128"/>
          <a:cs typeface="Gentona Book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Rockwell" charset="0"/>
          <a:ea typeface="MS PGothic" panose="020B0600070205080204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Rockwell" charset="0"/>
          <a:ea typeface="MS PGothic" panose="020B0600070205080204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Rockwell" charset="0"/>
          <a:ea typeface="MS PGothic" panose="020B0600070205080204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Rockwell" charset="0"/>
          <a:ea typeface="MS PGothic" panose="020B0600070205080204" pitchFamily="34" charset="-128"/>
          <a:cs typeface="MS PGothic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Rockwel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Rockwel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Rockwel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Rockwell" charset="0"/>
          <a:ea typeface="ＭＳ Ｐゴシック" charset="0"/>
          <a:cs typeface="ＭＳ Ｐゴシック" charset="0"/>
        </a:defRPr>
      </a:lvl9pPr>
    </p:titleStyle>
    <p:bodyStyle>
      <a:lvl1pPr marL="228600" indent="-228600" algn="l" rtl="0" eaLnBrk="0" fontAlgn="base" hangingPunct="0">
        <a:spcBef>
          <a:spcPts val="2000"/>
        </a:spcBef>
        <a:spcAft>
          <a:spcPct val="0"/>
        </a:spcAft>
        <a:buClr>
          <a:schemeClr val="accent3">
            <a:lumMod val="60000"/>
            <a:lumOff val="40000"/>
          </a:schemeClr>
        </a:buClr>
        <a:buSzPct val="75000"/>
        <a:buFont typeface="Wingdings" charset="2"/>
        <a:buChar char="n"/>
        <a:defRPr sz="2000" kern="1200">
          <a:solidFill>
            <a:schemeClr val="accent1"/>
          </a:solidFill>
          <a:latin typeface="Quadon Medium"/>
          <a:ea typeface="MS PGothic" panose="020B0600070205080204" pitchFamily="34" charset="-128"/>
          <a:cs typeface="Quadon Medium"/>
        </a:defRPr>
      </a:lvl1pPr>
      <a:lvl2pPr marL="457200" indent="-228600" algn="l" rtl="0" eaLnBrk="0" fontAlgn="base" hangingPunct="0">
        <a:spcBef>
          <a:spcPts val="600"/>
        </a:spcBef>
        <a:spcAft>
          <a:spcPct val="0"/>
        </a:spcAft>
        <a:buClr>
          <a:schemeClr val="accent3"/>
        </a:buClr>
        <a:buSzPct val="75000"/>
        <a:buFont typeface="Wingdings" charset="2"/>
        <a:buChar char="n"/>
        <a:defRPr kern="1200">
          <a:solidFill>
            <a:schemeClr val="accent1"/>
          </a:solidFill>
          <a:latin typeface="Quadon Medium"/>
          <a:ea typeface="MS PGothic" panose="020B0600070205080204" pitchFamily="34" charset="-128"/>
          <a:cs typeface="Quadon Medium"/>
        </a:defRPr>
      </a:lvl2pPr>
      <a:lvl3pPr marL="685800" indent="-228600" algn="l" rtl="0" eaLnBrk="0" fontAlgn="base" hangingPunct="0">
        <a:spcBef>
          <a:spcPts val="600"/>
        </a:spcBef>
        <a:spcAft>
          <a:spcPct val="0"/>
        </a:spcAft>
        <a:buClr>
          <a:schemeClr val="accent3">
            <a:lumMod val="60000"/>
            <a:lumOff val="40000"/>
          </a:schemeClr>
        </a:buClr>
        <a:buSzPct val="75000"/>
        <a:buFont typeface="Wingdings" charset="2"/>
        <a:buChar char="n"/>
        <a:defRPr kern="1200">
          <a:solidFill>
            <a:schemeClr val="accent1"/>
          </a:solidFill>
          <a:latin typeface="Quadon Medium"/>
          <a:ea typeface="MS PGothic" panose="020B0600070205080204" pitchFamily="34" charset="-128"/>
          <a:cs typeface="Quadon Medium"/>
        </a:defRPr>
      </a:lvl3pPr>
      <a:lvl4pPr marL="914400" indent="-228600" algn="l" rtl="0" eaLnBrk="0" fontAlgn="base" hangingPunct="0">
        <a:spcBef>
          <a:spcPts val="600"/>
        </a:spcBef>
        <a:spcAft>
          <a:spcPct val="0"/>
        </a:spcAft>
        <a:buClr>
          <a:schemeClr val="accent3"/>
        </a:buClr>
        <a:buSzPct val="75000"/>
        <a:buFont typeface="Wingdings" charset="2"/>
        <a:buChar char="n"/>
        <a:defRPr kern="1200">
          <a:solidFill>
            <a:schemeClr val="accent1"/>
          </a:solidFill>
          <a:latin typeface="Quadon Medium"/>
          <a:ea typeface="MS PGothic" panose="020B0600070205080204" pitchFamily="34" charset="-128"/>
          <a:cs typeface="Quadon Medium"/>
        </a:defRPr>
      </a:lvl4pPr>
      <a:lvl5pPr marL="1143000" indent="-228600" algn="l" rtl="0" eaLnBrk="0" fontAlgn="base" hangingPunct="0">
        <a:spcBef>
          <a:spcPts val="600"/>
        </a:spcBef>
        <a:spcAft>
          <a:spcPct val="0"/>
        </a:spcAft>
        <a:buClr>
          <a:schemeClr val="accent3">
            <a:lumMod val="60000"/>
            <a:lumOff val="40000"/>
          </a:schemeClr>
        </a:buClr>
        <a:buSzPct val="75000"/>
        <a:buFont typeface="Wingdings" charset="2"/>
        <a:buChar char="n"/>
        <a:defRPr kern="1200">
          <a:solidFill>
            <a:schemeClr val="accent1"/>
          </a:solidFill>
          <a:latin typeface="Quadon Medium"/>
          <a:ea typeface="MS PGothic" panose="020B0600070205080204" pitchFamily="34" charset="-128"/>
          <a:cs typeface="Quadon Medium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9854" y="1334342"/>
            <a:ext cx="8384146" cy="1334281"/>
          </a:xfrm>
        </p:spPr>
        <p:txBody>
          <a:bodyPr/>
          <a:lstStyle/>
          <a:p>
            <a:r>
              <a:rPr lang="en-US" sz="2800" dirty="0"/>
              <a:t>Let’s SOUP up XR: Collected thoughts from an IEEE VR workshop on privacy in mixed reality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2D3F99-2488-49D7-95F6-68BF01C03D15}"/>
              </a:ext>
            </a:extLst>
          </p:cNvPr>
          <p:cNvSpPr txBox="1"/>
          <p:nvPr/>
        </p:nvSpPr>
        <p:spPr>
          <a:xfrm>
            <a:off x="871298" y="4772009"/>
            <a:ext cx="8119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Web: </a:t>
            </a:r>
            <a:r>
              <a:rPr lang="en-US" sz="1600" dirty="0">
                <a:solidFill>
                  <a:schemeClr val="bg1"/>
                </a:solidFill>
              </a:rPr>
              <a:t>https://jainlab.cise.ufl.edu/PrXR_2021.html             </a:t>
            </a:r>
            <a:r>
              <a:rPr lang="en-US" sz="1600" b="1" i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Email:</a:t>
            </a:r>
            <a:r>
              <a:rPr lang="en-US" sz="1600" i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brendanjohn@ufl.edu</a:t>
            </a:r>
          </a:p>
        </p:txBody>
      </p:sp>
      <p:pic>
        <p:nvPicPr>
          <p:cNvPr id="12" name="Picture 11" descr="A person wearing a blue shirt&#10;&#10;Description automatically generated">
            <a:extLst>
              <a:ext uri="{FF2B5EF4-FFF2-40B4-BE49-F238E27FC236}">
                <a16:creationId xmlns:a16="http://schemas.microsoft.com/office/drawing/2014/main" id="{60E1E086-EBC0-4A6E-873D-36A119A842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21" y="2105025"/>
            <a:ext cx="1435148" cy="1793934"/>
          </a:xfrm>
          <a:prstGeom prst="rect">
            <a:avLst/>
          </a:prstGeom>
        </p:spPr>
      </p:pic>
      <p:pic>
        <p:nvPicPr>
          <p:cNvPr id="15" name="Picture 2" descr="Eakta Jain">
            <a:extLst>
              <a:ext uri="{FF2B5EF4-FFF2-40B4-BE49-F238E27FC236}">
                <a16:creationId xmlns:a16="http://schemas.microsoft.com/office/drawing/2014/main" id="{DFB05DB5-8987-4E36-B93E-8BB46A572E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13750"/>
          <a:stretch/>
        </p:blipFill>
        <p:spPr bwMode="auto">
          <a:xfrm>
            <a:off x="7261288" y="2135080"/>
            <a:ext cx="1499956" cy="179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erson in a suit smiling&#10;&#10;Description automatically generated with low confidence">
            <a:extLst>
              <a:ext uri="{FF2B5EF4-FFF2-40B4-BE49-F238E27FC236}">
                <a16:creationId xmlns:a16="http://schemas.microsoft.com/office/drawing/2014/main" id="{E0E12759-6014-4B04-836C-6C8CCB75DA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2" b="13786"/>
          <a:stretch/>
        </p:blipFill>
        <p:spPr>
          <a:xfrm>
            <a:off x="5180109" y="2123158"/>
            <a:ext cx="1473070" cy="1793934"/>
          </a:xfrm>
          <a:prstGeom prst="rect">
            <a:avLst/>
          </a:prstGeom>
        </p:spPr>
      </p:pic>
      <p:pic>
        <p:nvPicPr>
          <p:cNvPr id="17" name="Picture 2" descr="Image">
            <a:extLst>
              <a:ext uri="{FF2B5EF4-FFF2-40B4-BE49-F238E27FC236}">
                <a16:creationId xmlns:a16="http://schemas.microsoft.com/office/drawing/2014/main" id="{8A081C8B-416C-4838-8CE2-B7E0028AC5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89"/>
          <a:stretch/>
        </p:blipFill>
        <p:spPr bwMode="auto">
          <a:xfrm>
            <a:off x="3098930" y="2130795"/>
            <a:ext cx="1473070" cy="176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96;p2">
            <a:extLst>
              <a:ext uri="{FF2B5EF4-FFF2-40B4-BE49-F238E27FC236}">
                <a16:creationId xmlns:a16="http://schemas.microsoft.com/office/drawing/2014/main" id="{B9D595A3-4CD0-48E0-9F3A-57B91A502E8D}"/>
              </a:ext>
            </a:extLst>
          </p:cNvPr>
          <p:cNvSpPr txBox="1"/>
          <p:nvPr/>
        </p:nvSpPr>
        <p:spPr>
          <a:xfrm>
            <a:off x="759854" y="3898959"/>
            <a:ext cx="2069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Gentona Book"/>
                <a:ea typeface="Calibri"/>
                <a:cs typeface="Calibri"/>
                <a:sym typeface="Calibri"/>
              </a:rPr>
              <a:t>Brendan David-John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dirty="0">
                <a:solidFill>
                  <a:schemeClr val="lt1"/>
                </a:solidFill>
                <a:latin typeface="Gentona Book"/>
                <a:ea typeface="Arial"/>
                <a:cs typeface="Calibri"/>
                <a:sym typeface="Calibri"/>
              </a:rPr>
              <a:t>University of Florida</a:t>
            </a:r>
            <a:endParaRPr sz="1400" b="0" i="0" u="none" strike="noStrike" cap="none" dirty="0">
              <a:solidFill>
                <a:srgbClr val="000000"/>
              </a:solidFill>
              <a:latin typeface="Gentona Book"/>
              <a:ea typeface="Arial"/>
              <a:cs typeface="Arial"/>
              <a:sym typeface="Arial"/>
            </a:endParaRPr>
          </a:p>
        </p:txBody>
      </p:sp>
      <p:sp>
        <p:nvSpPr>
          <p:cNvPr id="19" name="Google Shape;96;p2">
            <a:extLst>
              <a:ext uri="{FF2B5EF4-FFF2-40B4-BE49-F238E27FC236}">
                <a16:creationId xmlns:a16="http://schemas.microsoft.com/office/drawing/2014/main" id="{74B0DE65-5563-40F2-8649-2B5ECE4CB8EB}"/>
              </a:ext>
            </a:extLst>
          </p:cNvPr>
          <p:cNvSpPr txBox="1"/>
          <p:nvPr/>
        </p:nvSpPr>
        <p:spPr>
          <a:xfrm>
            <a:off x="2845458" y="3912330"/>
            <a:ext cx="20694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Gentona Book"/>
                <a:ea typeface="Calibri"/>
                <a:cs typeface="Calibri"/>
                <a:sym typeface="Calibri"/>
              </a:rPr>
              <a:t>Diane Hosfelt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dirty="0">
                <a:solidFill>
                  <a:schemeClr val="lt1"/>
                </a:solidFill>
                <a:latin typeface="Gentona Book"/>
                <a:ea typeface="Arial"/>
                <a:cs typeface="Calibri"/>
                <a:sym typeface="Calibri"/>
              </a:rPr>
              <a:t>Independent Researcher</a:t>
            </a:r>
            <a:endParaRPr sz="1400" b="0" i="0" u="none" strike="noStrike" cap="none" dirty="0">
              <a:solidFill>
                <a:srgbClr val="000000"/>
              </a:solidFill>
              <a:latin typeface="Gentona Book"/>
              <a:ea typeface="Arial"/>
              <a:cs typeface="Arial"/>
              <a:sym typeface="Arial"/>
            </a:endParaRPr>
          </a:p>
        </p:txBody>
      </p:sp>
      <p:sp>
        <p:nvSpPr>
          <p:cNvPr id="20" name="Google Shape;96;p2">
            <a:extLst>
              <a:ext uri="{FF2B5EF4-FFF2-40B4-BE49-F238E27FC236}">
                <a16:creationId xmlns:a16="http://schemas.microsoft.com/office/drawing/2014/main" id="{23B3A357-796F-4219-864E-EA621D494C29}"/>
              </a:ext>
            </a:extLst>
          </p:cNvPr>
          <p:cNvSpPr txBox="1"/>
          <p:nvPr/>
        </p:nvSpPr>
        <p:spPr>
          <a:xfrm>
            <a:off x="4881944" y="3929014"/>
            <a:ext cx="2069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dirty="0">
                <a:solidFill>
                  <a:schemeClr val="lt1"/>
                </a:solidFill>
                <a:latin typeface="Gentona Book"/>
                <a:ea typeface="Calibri"/>
                <a:cs typeface="Calibri"/>
                <a:sym typeface="Calibri"/>
              </a:rPr>
              <a:t>Kevin Butler</a:t>
            </a:r>
            <a:endParaRPr lang="en-US" sz="1800" b="0" i="0" u="none" strike="noStrike" cap="none" dirty="0">
              <a:solidFill>
                <a:schemeClr val="lt1"/>
              </a:solidFill>
              <a:latin typeface="Gentona Book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dirty="0">
                <a:solidFill>
                  <a:schemeClr val="lt1"/>
                </a:solidFill>
                <a:latin typeface="Gentona Book"/>
                <a:ea typeface="Arial"/>
                <a:cs typeface="Calibri"/>
                <a:sym typeface="Calibri"/>
              </a:rPr>
              <a:t>University of Florida</a:t>
            </a:r>
            <a:endParaRPr sz="1400" b="0" i="0" u="none" strike="noStrike" cap="none" dirty="0">
              <a:solidFill>
                <a:srgbClr val="000000"/>
              </a:solidFill>
              <a:latin typeface="Gentona Book"/>
              <a:ea typeface="Arial"/>
              <a:cs typeface="Arial"/>
              <a:sym typeface="Arial"/>
            </a:endParaRPr>
          </a:p>
        </p:txBody>
      </p:sp>
      <p:sp>
        <p:nvSpPr>
          <p:cNvPr id="21" name="Google Shape;96;p2">
            <a:extLst>
              <a:ext uri="{FF2B5EF4-FFF2-40B4-BE49-F238E27FC236}">
                <a16:creationId xmlns:a16="http://schemas.microsoft.com/office/drawing/2014/main" id="{5565F549-1449-42D7-8D2B-8A751D19A4A3}"/>
              </a:ext>
            </a:extLst>
          </p:cNvPr>
          <p:cNvSpPr txBox="1"/>
          <p:nvPr/>
        </p:nvSpPr>
        <p:spPr>
          <a:xfrm>
            <a:off x="6976566" y="3898959"/>
            <a:ext cx="2069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dirty="0">
                <a:solidFill>
                  <a:schemeClr val="lt1"/>
                </a:solidFill>
                <a:latin typeface="Gentona Book"/>
                <a:ea typeface="Calibri"/>
                <a:cs typeface="Calibri"/>
                <a:sym typeface="Calibri"/>
              </a:rPr>
              <a:t>Eakta Jain</a:t>
            </a:r>
            <a:endParaRPr lang="en-US" sz="1800" b="0" i="0" u="none" strike="noStrike" cap="none" dirty="0">
              <a:solidFill>
                <a:schemeClr val="lt1"/>
              </a:solidFill>
              <a:latin typeface="Gentona Book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dirty="0">
                <a:solidFill>
                  <a:schemeClr val="lt1"/>
                </a:solidFill>
                <a:latin typeface="Gentona Book"/>
                <a:ea typeface="Arial"/>
                <a:cs typeface="Calibri"/>
                <a:sym typeface="Calibri"/>
              </a:rPr>
              <a:t>University of Florida</a:t>
            </a:r>
            <a:endParaRPr sz="1400" b="0" i="0" u="none" strike="noStrike" cap="none" dirty="0">
              <a:solidFill>
                <a:srgbClr val="000000"/>
              </a:solidFill>
              <a:latin typeface="Gentona Book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9150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9955" y="893853"/>
            <a:ext cx="8564089" cy="837009"/>
          </a:xfrm>
        </p:spPr>
        <p:txBody>
          <a:bodyPr/>
          <a:lstStyle/>
          <a:p>
            <a:r>
              <a:rPr lang="en-US" dirty="0"/>
              <a:t>Motivation</a:t>
            </a:r>
          </a:p>
        </p:txBody>
      </p:sp>
      <p:pic>
        <p:nvPicPr>
          <p:cNvPr id="16" name="Google Shape;105;gc7037a634f_0_6">
            <a:extLst>
              <a:ext uri="{FF2B5EF4-FFF2-40B4-BE49-F238E27FC236}">
                <a16:creationId xmlns:a16="http://schemas.microsoft.com/office/drawing/2014/main" id="{0747AE71-0AB1-46F9-954A-2FC35143FAA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567049"/>
            <a:ext cx="2651750" cy="297227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5C9DBB-2BAB-4A5C-8A43-6392294A2DB7}"/>
              </a:ext>
            </a:extLst>
          </p:cNvPr>
          <p:cNvSpPr txBox="1"/>
          <p:nvPr/>
        </p:nvSpPr>
        <p:spPr>
          <a:xfrm>
            <a:off x="381316" y="4450555"/>
            <a:ext cx="2270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VR 2020 Keynote</a:t>
            </a:r>
          </a:p>
          <a:p>
            <a:r>
              <a:rPr lang="en-US" dirty="0">
                <a:solidFill>
                  <a:schemeClr val="accent3"/>
                </a:solidFill>
              </a:rPr>
              <a:t>Ethics Workshop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48AB5C-00BE-4D8F-8C45-54B52547B6B4}"/>
              </a:ext>
            </a:extLst>
          </p:cNvPr>
          <p:cNvSpPr txBox="1"/>
          <p:nvPr/>
        </p:nvSpPr>
        <p:spPr>
          <a:xfrm>
            <a:off x="3195789" y="4450554"/>
            <a:ext cx="2165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VR 2021 Keynote</a:t>
            </a:r>
          </a:p>
          <a:p>
            <a:r>
              <a:rPr lang="en-US" dirty="0">
                <a:solidFill>
                  <a:schemeClr val="accent3"/>
                </a:solidFill>
              </a:rPr>
              <a:t>VR 2021 Awards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008CAB-79F0-43F8-B80C-7235ACAA5B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3909" y="1952625"/>
            <a:ext cx="2858764" cy="222776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033665F-F23D-4BEC-8EEF-E1BD984E10AD}"/>
              </a:ext>
            </a:extLst>
          </p:cNvPr>
          <p:cNvSpPr txBox="1"/>
          <p:nvPr/>
        </p:nvSpPr>
        <p:spPr>
          <a:xfrm>
            <a:off x="6270682" y="4450556"/>
            <a:ext cx="2165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VR 2021 Paper</a:t>
            </a:r>
          </a:p>
        </p:txBody>
      </p:sp>
      <p:pic>
        <p:nvPicPr>
          <p:cNvPr id="8" name="Picture 7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D937A692-21FD-4558-82CB-9D94644B6D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4608" y="1427975"/>
            <a:ext cx="2339112" cy="306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7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9955" y="893853"/>
            <a:ext cx="8564089" cy="837009"/>
          </a:xfrm>
        </p:spPr>
        <p:txBody>
          <a:bodyPr/>
          <a:lstStyle/>
          <a:p>
            <a:r>
              <a:rPr lang="en-US" dirty="0" err="1"/>
              <a:t>PrXR</a:t>
            </a:r>
            <a:r>
              <a:rPr lang="en-US" dirty="0"/>
              <a:t> Workshop @ IEEE VR 2021</a:t>
            </a:r>
          </a:p>
        </p:txBody>
      </p:sp>
      <p:pic>
        <p:nvPicPr>
          <p:cNvPr id="5" name="Google Shape;240;p4">
            <a:extLst>
              <a:ext uri="{FF2B5EF4-FFF2-40B4-BE49-F238E27FC236}">
                <a16:creationId xmlns:a16="http://schemas.microsoft.com/office/drawing/2014/main" id="{6C265A94-1279-44B5-BC5F-2EAD8FF8518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2475" y="3465587"/>
            <a:ext cx="1207125" cy="120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41;p4">
            <a:extLst>
              <a:ext uri="{FF2B5EF4-FFF2-40B4-BE49-F238E27FC236}">
                <a16:creationId xmlns:a16="http://schemas.microsoft.com/office/drawing/2014/main" id="{83A7BE35-73E4-4B48-B4E0-CC29592D5D2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27969"/>
          <a:stretch/>
        </p:blipFill>
        <p:spPr>
          <a:xfrm>
            <a:off x="6026912" y="3465574"/>
            <a:ext cx="1256875" cy="120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42;p4">
            <a:extLst>
              <a:ext uri="{FF2B5EF4-FFF2-40B4-BE49-F238E27FC236}">
                <a16:creationId xmlns:a16="http://schemas.microsoft.com/office/drawing/2014/main" id="{0CFCA045-EC72-405A-BCE2-44B8730F85F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6859" b="6851"/>
          <a:stretch/>
        </p:blipFill>
        <p:spPr>
          <a:xfrm>
            <a:off x="7733500" y="1846062"/>
            <a:ext cx="1034850" cy="111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43;p4">
            <a:extLst>
              <a:ext uri="{FF2B5EF4-FFF2-40B4-BE49-F238E27FC236}">
                <a16:creationId xmlns:a16="http://schemas.microsoft.com/office/drawing/2014/main" id="{513896B4-13D2-45DA-BB52-26FF2619364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31670"/>
          <a:stretch/>
        </p:blipFill>
        <p:spPr>
          <a:xfrm>
            <a:off x="6036739" y="1846061"/>
            <a:ext cx="1237212" cy="120712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244;p4">
            <a:extLst>
              <a:ext uri="{FF2B5EF4-FFF2-40B4-BE49-F238E27FC236}">
                <a16:creationId xmlns:a16="http://schemas.microsoft.com/office/drawing/2014/main" id="{1ADBBC8D-18D0-4E87-981A-E1585046D2BE}"/>
              </a:ext>
            </a:extLst>
          </p:cNvPr>
          <p:cNvSpPr txBox="1"/>
          <p:nvPr/>
        </p:nvSpPr>
        <p:spPr>
          <a:xfrm>
            <a:off x="5609250" y="3059306"/>
            <a:ext cx="1899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 err="1">
                <a:solidFill>
                  <a:srgbClr val="E17F35"/>
                </a:solidFill>
                <a:latin typeface="Calibri"/>
                <a:ea typeface="Calibri"/>
                <a:cs typeface="Calibri"/>
                <a:sym typeface="Calibri"/>
              </a:rPr>
              <a:t>Enkeledja</a:t>
            </a:r>
            <a:r>
              <a:rPr lang="en-US" sz="1800" b="0" i="0" u="none" strike="noStrike" cap="none" dirty="0">
                <a:solidFill>
                  <a:srgbClr val="E17F3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rgbClr val="E17F35"/>
                </a:solidFill>
                <a:latin typeface="Calibri"/>
                <a:ea typeface="Calibri"/>
                <a:cs typeface="Calibri"/>
                <a:sym typeface="Calibri"/>
              </a:rPr>
              <a:t>Kasneci</a:t>
            </a:r>
            <a:endParaRPr sz="1400" b="0" i="0" u="none" strike="noStrike" cap="none" dirty="0">
              <a:solidFill>
                <a:srgbClr val="E17F3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245;p4">
            <a:extLst>
              <a:ext uri="{FF2B5EF4-FFF2-40B4-BE49-F238E27FC236}">
                <a16:creationId xmlns:a16="http://schemas.microsoft.com/office/drawing/2014/main" id="{C5F19BAE-3AB7-4A3B-86E0-99DAD8DEBB3C}"/>
              </a:ext>
            </a:extLst>
          </p:cNvPr>
          <p:cNvSpPr txBox="1"/>
          <p:nvPr/>
        </p:nvSpPr>
        <p:spPr>
          <a:xfrm>
            <a:off x="7480375" y="3070639"/>
            <a:ext cx="1541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E17F35"/>
                </a:solidFill>
                <a:latin typeface="Calibri"/>
                <a:ea typeface="Calibri"/>
                <a:cs typeface="Calibri"/>
                <a:sym typeface="Calibri"/>
              </a:rPr>
              <a:t>Blair McIntyre</a:t>
            </a:r>
            <a:endParaRPr sz="1400" b="0" i="0" u="none" strike="noStrike" cap="none" dirty="0">
              <a:solidFill>
                <a:srgbClr val="E17F3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246;p4">
            <a:extLst>
              <a:ext uri="{FF2B5EF4-FFF2-40B4-BE49-F238E27FC236}">
                <a16:creationId xmlns:a16="http://schemas.microsoft.com/office/drawing/2014/main" id="{08ECDB29-5B2D-4F0B-84B5-6DCF6451B50E}"/>
              </a:ext>
            </a:extLst>
          </p:cNvPr>
          <p:cNvSpPr txBox="1"/>
          <p:nvPr/>
        </p:nvSpPr>
        <p:spPr>
          <a:xfrm>
            <a:off x="5858627" y="4721248"/>
            <a:ext cx="1541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 err="1">
                <a:solidFill>
                  <a:srgbClr val="E17F35"/>
                </a:solidFill>
                <a:latin typeface="Calibri"/>
                <a:ea typeface="Calibri"/>
                <a:cs typeface="Calibri"/>
                <a:sym typeface="Calibri"/>
              </a:rPr>
              <a:t>Apu</a:t>
            </a:r>
            <a:r>
              <a:rPr lang="en-US" sz="1800" b="0" i="0" u="none" strike="noStrike" cap="none" dirty="0">
                <a:solidFill>
                  <a:srgbClr val="E17F35"/>
                </a:solidFill>
                <a:latin typeface="Calibri"/>
                <a:ea typeface="Calibri"/>
                <a:cs typeface="Calibri"/>
                <a:sym typeface="Calibri"/>
              </a:rPr>
              <a:t> Kapadia</a:t>
            </a:r>
            <a:endParaRPr sz="1400" b="0" i="0" u="none" strike="noStrike" cap="none" dirty="0">
              <a:solidFill>
                <a:srgbClr val="E17F3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247;p4">
            <a:extLst>
              <a:ext uri="{FF2B5EF4-FFF2-40B4-BE49-F238E27FC236}">
                <a16:creationId xmlns:a16="http://schemas.microsoft.com/office/drawing/2014/main" id="{21DABF34-618C-4F72-B094-96C1AA5D014A}"/>
              </a:ext>
            </a:extLst>
          </p:cNvPr>
          <p:cNvSpPr txBox="1"/>
          <p:nvPr/>
        </p:nvSpPr>
        <p:spPr>
          <a:xfrm>
            <a:off x="7348975" y="4727587"/>
            <a:ext cx="1803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E17F35"/>
                </a:solidFill>
                <a:latin typeface="Calibri"/>
                <a:ea typeface="Calibri"/>
                <a:cs typeface="Calibri"/>
                <a:sym typeface="Calibri"/>
              </a:rPr>
              <a:t>Ivan Martinovic</a:t>
            </a:r>
            <a:endParaRPr sz="1800" b="0" i="0" u="none" strike="noStrike" cap="none" dirty="0">
              <a:solidFill>
                <a:srgbClr val="E17F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02FDA4-D2CE-426E-925F-C4933C83A93A}"/>
              </a:ext>
            </a:extLst>
          </p:cNvPr>
          <p:cNvSpPr txBox="1"/>
          <p:nvPr/>
        </p:nvSpPr>
        <p:spPr>
          <a:xfrm>
            <a:off x="6388016" y="1399630"/>
            <a:ext cx="2165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3"/>
                </a:solidFill>
              </a:rPr>
              <a:t>Panelists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70095727-FC30-469D-84A6-14A08A55F61A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293822" y="1554076"/>
            <a:ext cx="5226118" cy="3385475"/>
          </a:xfrm>
        </p:spPr>
        <p:txBody>
          <a:bodyPr/>
          <a:lstStyle/>
          <a:p>
            <a:r>
              <a:rPr lang="en-US" sz="2000" dirty="0"/>
              <a:t>Panel Discussion &amp; Q/A</a:t>
            </a:r>
          </a:p>
          <a:p>
            <a:r>
              <a:rPr lang="en-US" sz="2000" dirty="0"/>
              <a:t>Two position papers</a:t>
            </a:r>
          </a:p>
          <a:p>
            <a:r>
              <a:rPr lang="en-US" sz="2000" dirty="0"/>
              <a:t>Three Breakout Discussions:</a:t>
            </a:r>
          </a:p>
          <a:p>
            <a:pPr marL="573088" indent="-339725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Behavioral Data</a:t>
            </a:r>
          </a:p>
          <a:p>
            <a:pPr marL="573088" indent="-339725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Scene Content</a:t>
            </a:r>
          </a:p>
          <a:p>
            <a:pPr marL="573088" indent="-339725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Bystander Privacy</a:t>
            </a:r>
          </a:p>
          <a:p>
            <a:pPr marL="233363" indent="-233363"/>
            <a:r>
              <a:rPr lang="en-US" sz="2000" dirty="0"/>
              <a:t>101 registered attendees</a:t>
            </a:r>
          </a:p>
          <a:p>
            <a:pPr marL="233363" indent="-233363"/>
            <a:r>
              <a:rPr lang="en-US" sz="2000" dirty="0"/>
              <a:t>Mailing list: PRIVACY-AND-SECURITY-XR-L </a:t>
            </a:r>
          </a:p>
        </p:txBody>
      </p:sp>
    </p:spTree>
    <p:extLst>
      <p:ext uri="{BB962C8B-B14F-4D97-AF65-F5344CB8AC3E}">
        <p14:creationId xmlns:p14="http://schemas.microsoft.com/office/powerpoint/2010/main" val="1097857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9955" y="893853"/>
            <a:ext cx="8564089" cy="837009"/>
          </a:xfrm>
        </p:spPr>
        <p:txBody>
          <a:bodyPr/>
          <a:lstStyle/>
          <a:p>
            <a:r>
              <a:rPr lang="en-US" dirty="0"/>
              <a:t>Paper and Panel Discussion Insights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21CAFFC-C171-4D95-8213-FBF41365A1A0}"/>
              </a:ext>
            </a:extLst>
          </p:cNvPr>
          <p:cNvSpPr/>
          <p:nvPr/>
        </p:nvSpPr>
        <p:spPr>
          <a:xfrm>
            <a:off x="579120" y="2203949"/>
            <a:ext cx="2186940" cy="144399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Researcher Responsibilities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3F024DF-67C1-4CE1-8E5D-3CA3F0FAD495}"/>
              </a:ext>
            </a:extLst>
          </p:cNvPr>
          <p:cNvSpPr/>
          <p:nvPr/>
        </p:nvSpPr>
        <p:spPr>
          <a:xfrm>
            <a:off x="3478529" y="2203949"/>
            <a:ext cx="2186940" cy="144399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Challenges from Immersion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3AE2506-8A46-46B4-97A2-41F0E72F6A1F}"/>
              </a:ext>
            </a:extLst>
          </p:cNvPr>
          <p:cNvSpPr/>
          <p:nvPr/>
        </p:nvSpPr>
        <p:spPr>
          <a:xfrm>
            <a:off x="6377940" y="2200139"/>
            <a:ext cx="2186940" cy="144399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Risks from </a:t>
            </a:r>
          </a:p>
          <a:p>
            <a:pPr algn="ctr"/>
            <a:r>
              <a:rPr lang="en-US" dirty="0"/>
              <a:t>Large-Scale Data Collection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0BF4D94B-7879-4693-9674-25E7B5BFDB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3821" y="3799449"/>
            <a:ext cx="3184708" cy="58102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Ethics curricula for HCI</a:t>
            </a:r>
          </a:p>
          <a:p>
            <a:pPr>
              <a:spcBef>
                <a:spcPts val="0"/>
              </a:spcBef>
            </a:pPr>
            <a:r>
              <a:rPr lang="en-US" dirty="0"/>
              <a:t> Certifications and standards are needed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    [</a:t>
            </a:r>
            <a:r>
              <a:rPr lang="en-US" dirty="0" err="1"/>
              <a:t>Happa</a:t>
            </a:r>
            <a:r>
              <a:rPr lang="en-US" dirty="0"/>
              <a:t>, Steed, &amp; Glencross]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3B978A14-636D-4698-988C-A8273638C5F4}"/>
              </a:ext>
            </a:extLst>
          </p:cNvPr>
          <p:cNvSpPr txBox="1">
            <a:spLocks/>
          </p:cNvSpPr>
          <p:nvPr/>
        </p:nvSpPr>
        <p:spPr bwMode="auto">
          <a:xfrm>
            <a:off x="3246572" y="3799449"/>
            <a:ext cx="335234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eaLnBrk="0" fontAlgn="base" hangingPunct="0">
              <a:spcBef>
                <a:spcPts val="2000"/>
              </a:spcBef>
              <a:spcAft>
                <a:spcPct val="0"/>
              </a:spcAft>
              <a:buClr>
                <a:schemeClr val="accent3">
                  <a:lumMod val="60000"/>
                  <a:lumOff val="40000"/>
                </a:schemeClr>
              </a:buClr>
              <a:buSzPct val="75000"/>
              <a:buFont typeface="Wingdings" charset="2"/>
              <a:buChar char="n"/>
              <a:defRPr sz="1800" kern="1200">
                <a:solidFill>
                  <a:schemeClr val="accent1"/>
                </a:solidFill>
                <a:latin typeface="Quadon Medium"/>
                <a:ea typeface="MS PGothic" panose="020B0600070205080204" pitchFamily="34" charset="-128"/>
                <a:cs typeface="Quadon Medium"/>
              </a:defRPr>
            </a:lvl1pPr>
            <a:lvl2pPr marL="4572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" charset="2"/>
              <a:buChar char="n"/>
              <a:defRPr sz="1800" kern="1200">
                <a:solidFill>
                  <a:schemeClr val="accent1"/>
                </a:solidFill>
                <a:latin typeface="Quadon Medium"/>
                <a:ea typeface="MS PGothic" panose="020B0600070205080204" pitchFamily="34" charset="-128"/>
                <a:cs typeface="Quadon Medium"/>
              </a:defRPr>
            </a:lvl2pPr>
            <a:lvl3pPr marL="6858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3">
                  <a:lumMod val="60000"/>
                  <a:lumOff val="40000"/>
                </a:schemeClr>
              </a:buClr>
              <a:buSzPct val="75000"/>
              <a:buFont typeface="Wingdings" charset="2"/>
              <a:buChar char="n"/>
              <a:defRPr sz="1800" kern="1200">
                <a:solidFill>
                  <a:schemeClr val="accent1"/>
                </a:solidFill>
                <a:latin typeface="Quadon Medium"/>
                <a:ea typeface="MS PGothic" panose="020B0600070205080204" pitchFamily="34" charset="-128"/>
                <a:cs typeface="Quadon Medium"/>
              </a:defRPr>
            </a:lvl3pPr>
            <a:lvl4pPr marL="9144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" charset="2"/>
              <a:buChar char="n"/>
              <a:defRPr sz="1800" kern="1200">
                <a:solidFill>
                  <a:schemeClr val="accent1"/>
                </a:solidFill>
                <a:latin typeface="Quadon Medium"/>
                <a:ea typeface="MS PGothic" panose="020B0600070205080204" pitchFamily="34" charset="-128"/>
                <a:cs typeface="Quadon Medium"/>
              </a:defRPr>
            </a:lvl4pPr>
            <a:lvl5pPr marL="11430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3">
                  <a:lumMod val="60000"/>
                  <a:lumOff val="40000"/>
                </a:schemeClr>
              </a:buClr>
              <a:buSzPct val="75000"/>
              <a:buFont typeface="Wingdings" charset="2"/>
              <a:buChar char="n"/>
              <a:defRPr sz="1800" kern="1200">
                <a:solidFill>
                  <a:schemeClr val="accent1"/>
                </a:solidFill>
                <a:latin typeface="Quadon Medium"/>
                <a:ea typeface="MS PGothic" panose="020B0600070205080204" pitchFamily="34" charset="-128"/>
                <a:cs typeface="Quadon Medium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000" dirty="0"/>
              <a:t>Impression Management 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Personal space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    [Buck &amp; Bodenheimer]</a:t>
            </a: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80528859-34DB-4E71-8C5E-4F0D18C05214}"/>
              </a:ext>
            </a:extLst>
          </p:cNvPr>
          <p:cNvSpPr txBox="1">
            <a:spLocks/>
          </p:cNvSpPr>
          <p:nvPr/>
        </p:nvSpPr>
        <p:spPr bwMode="auto">
          <a:xfrm>
            <a:off x="6126932" y="3799449"/>
            <a:ext cx="335234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eaLnBrk="0" fontAlgn="base" hangingPunct="0">
              <a:spcBef>
                <a:spcPts val="2000"/>
              </a:spcBef>
              <a:spcAft>
                <a:spcPct val="0"/>
              </a:spcAft>
              <a:buClr>
                <a:schemeClr val="accent3">
                  <a:lumMod val="60000"/>
                  <a:lumOff val="40000"/>
                </a:schemeClr>
              </a:buClr>
              <a:buSzPct val="75000"/>
              <a:buFont typeface="Wingdings" charset="2"/>
              <a:buChar char="n"/>
              <a:defRPr sz="1800" kern="1200">
                <a:solidFill>
                  <a:schemeClr val="accent1"/>
                </a:solidFill>
                <a:latin typeface="Quadon Medium"/>
                <a:ea typeface="MS PGothic" panose="020B0600070205080204" pitchFamily="34" charset="-128"/>
                <a:cs typeface="Quadon Medium"/>
              </a:defRPr>
            </a:lvl1pPr>
            <a:lvl2pPr marL="4572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" charset="2"/>
              <a:buChar char="n"/>
              <a:defRPr sz="1800" kern="1200">
                <a:solidFill>
                  <a:schemeClr val="accent1"/>
                </a:solidFill>
                <a:latin typeface="Quadon Medium"/>
                <a:ea typeface="MS PGothic" panose="020B0600070205080204" pitchFamily="34" charset="-128"/>
                <a:cs typeface="Quadon Medium"/>
              </a:defRPr>
            </a:lvl2pPr>
            <a:lvl3pPr marL="6858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3">
                  <a:lumMod val="60000"/>
                  <a:lumOff val="40000"/>
                </a:schemeClr>
              </a:buClr>
              <a:buSzPct val="75000"/>
              <a:buFont typeface="Wingdings" charset="2"/>
              <a:buChar char="n"/>
              <a:defRPr sz="1800" kern="1200">
                <a:solidFill>
                  <a:schemeClr val="accent1"/>
                </a:solidFill>
                <a:latin typeface="Quadon Medium"/>
                <a:ea typeface="MS PGothic" panose="020B0600070205080204" pitchFamily="34" charset="-128"/>
                <a:cs typeface="Quadon Medium"/>
              </a:defRPr>
            </a:lvl3pPr>
            <a:lvl4pPr marL="9144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" charset="2"/>
              <a:buChar char="n"/>
              <a:defRPr sz="1800" kern="1200">
                <a:solidFill>
                  <a:schemeClr val="accent1"/>
                </a:solidFill>
                <a:latin typeface="Quadon Medium"/>
                <a:ea typeface="MS PGothic" panose="020B0600070205080204" pitchFamily="34" charset="-128"/>
                <a:cs typeface="Quadon Medium"/>
              </a:defRPr>
            </a:lvl4pPr>
            <a:lvl5pPr marL="11430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3">
                  <a:lumMod val="60000"/>
                  <a:lumOff val="40000"/>
                </a:schemeClr>
              </a:buClr>
              <a:buSzPct val="75000"/>
              <a:buFont typeface="Wingdings" charset="2"/>
              <a:buChar char="n"/>
              <a:defRPr sz="1800" kern="1200">
                <a:solidFill>
                  <a:schemeClr val="accent1"/>
                </a:solidFill>
                <a:latin typeface="Quadon Medium"/>
                <a:ea typeface="MS PGothic" panose="020B0600070205080204" pitchFamily="34" charset="-128"/>
                <a:cs typeface="Quadon Medium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000" dirty="0"/>
              <a:t>Deep ML models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Multi-modal sensor data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Unintended inferences</a:t>
            </a:r>
          </a:p>
        </p:txBody>
      </p:sp>
    </p:spTree>
    <p:extLst>
      <p:ext uri="{BB962C8B-B14F-4D97-AF65-F5344CB8AC3E}">
        <p14:creationId xmlns:p14="http://schemas.microsoft.com/office/powerpoint/2010/main" val="90114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11" grpId="0" uiExpand="1" build="p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9955" y="893853"/>
            <a:ext cx="8564089" cy="837009"/>
          </a:xfrm>
        </p:spPr>
        <p:txBody>
          <a:bodyPr/>
          <a:lstStyle/>
          <a:p>
            <a:r>
              <a:rPr lang="en-US" dirty="0"/>
              <a:t>What makes XR different?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605343F0-7BDF-4550-82F5-00CF2DDDA6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3821" y="1619740"/>
            <a:ext cx="8560223" cy="2611257"/>
          </a:xfrm>
        </p:spPr>
        <p:txBody>
          <a:bodyPr>
            <a:noAutofit/>
          </a:bodyPr>
          <a:lstStyle/>
          <a:p>
            <a:r>
              <a:rPr lang="en-US" sz="2000" dirty="0"/>
              <a:t>Spatial sensors are critical path for operation</a:t>
            </a:r>
          </a:p>
          <a:p>
            <a:endParaRPr lang="en-US" sz="2000" dirty="0"/>
          </a:p>
        </p:txBody>
      </p:sp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9339E75A-1B30-4FB7-A290-C78C8E1AC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48" y="2008251"/>
            <a:ext cx="4645526" cy="27669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1FE1A6-03A8-45F9-B005-63F2CB1C2125}"/>
              </a:ext>
            </a:extLst>
          </p:cNvPr>
          <p:cNvSpPr txBox="1"/>
          <p:nvPr/>
        </p:nvSpPr>
        <p:spPr>
          <a:xfrm>
            <a:off x="1613640" y="4633294"/>
            <a:ext cx="18747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</a:t>
            </a:r>
            <a:r>
              <a:rPr lang="en-US" sz="1400" dirty="0" err="1"/>
              <a:t>DeTone</a:t>
            </a:r>
            <a:r>
              <a:rPr lang="en-US" sz="1400" dirty="0"/>
              <a:t> et al., 2017]</a:t>
            </a:r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BFFA2BD9-84E1-4B6C-A010-391A4724EC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9" b="5041"/>
          <a:stretch/>
        </p:blipFill>
        <p:spPr bwMode="auto">
          <a:xfrm>
            <a:off x="5037737" y="2374238"/>
            <a:ext cx="3974634" cy="203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4FB1D9-AB31-4E40-A1BB-D3A3C61E49DD}"/>
              </a:ext>
            </a:extLst>
          </p:cNvPr>
          <p:cNvSpPr txBox="1"/>
          <p:nvPr/>
        </p:nvSpPr>
        <p:spPr>
          <a:xfrm>
            <a:off x="6121858" y="4633293"/>
            <a:ext cx="18063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Vive</a:t>
            </a:r>
            <a:r>
              <a:rPr lang="en-US" sz="1400" dirty="0"/>
              <a:t> Hand Tracking</a:t>
            </a:r>
          </a:p>
        </p:txBody>
      </p:sp>
    </p:spTree>
    <p:extLst>
      <p:ext uri="{BB962C8B-B14F-4D97-AF65-F5344CB8AC3E}">
        <p14:creationId xmlns:p14="http://schemas.microsoft.com/office/powerpoint/2010/main" val="141646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9955" y="893853"/>
            <a:ext cx="8564089" cy="837009"/>
          </a:xfrm>
        </p:spPr>
        <p:txBody>
          <a:bodyPr/>
          <a:lstStyle/>
          <a:p>
            <a:r>
              <a:rPr lang="en-US" dirty="0"/>
              <a:t>What makes XR different?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605343F0-7BDF-4550-82F5-00CF2DDDA6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3822" y="1619740"/>
            <a:ext cx="5891826" cy="2611257"/>
          </a:xfrm>
        </p:spPr>
        <p:txBody>
          <a:bodyPr>
            <a:noAutofit/>
          </a:bodyPr>
          <a:lstStyle/>
          <a:p>
            <a:r>
              <a:rPr lang="en-US" sz="2000" dirty="0"/>
              <a:t>Spatial sensors are critical for device operation</a:t>
            </a:r>
          </a:p>
          <a:p>
            <a:r>
              <a:rPr lang="en-US" sz="2000" dirty="0"/>
              <a:t>Novel sensors that track the user</a:t>
            </a:r>
          </a:p>
          <a:p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9D6E53-C09A-4B65-A06B-F7A5E5599E36}"/>
              </a:ext>
            </a:extLst>
          </p:cNvPr>
          <p:cNvSpPr txBox="1"/>
          <p:nvPr/>
        </p:nvSpPr>
        <p:spPr>
          <a:xfrm>
            <a:off x="1379605" y="4706877"/>
            <a:ext cx="18934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Samsung Galaxy S21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1E3D965-91C2-4971-94EF-9CC4FA2764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9" t="9063" r="38723" b="54684"/>
          <a:stretch/>
        </p:blipFill>
        <p:spPr bwMode="auto">
          <a:xfrm>
            <a:off x="1210233" y="2715712"/>
            <a:ext cx="2232213" cy="1864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euroscience Reality Photos - Free &amp;amp; Royalty-Free Stock Photos from  Dreamstime">
            <a:extLst>
              <a:ext uri="{FF2B5EF4-FFF2-40B4-BE49-F238E27FC236}">
                <a16:creationId xmlns:a16="http://schemas.microsoft.com/office/drawing/2014/main" id="{BFD0051C-F853-467A-A9D0-B80DA3F4B2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7643"/>
          <a:stretch/>
        </p:blipFill>
        <p:spPr bwMode="auto">
          <a:xfrm>
            <a:off x="4820982" y="2740547"/>
            <a:ext cx="2729332" cy="186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08E57FD-22EC-44D6-8621-7048F8241640}"/>
              </a:ext>
            </a:extLst>
          </p:cNvPr>
          <p:cNvSpPr txBox="1"/>
          <p:nvPr/>
        </p:nvSpPr>
        <p:spPr>
          <a:xfrm>
            <a:off x="5238914" y="4582046"/>
            <a:ext cx="21169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EMG, EEG, Gaze, Pupil, </a:t>
            </a:r>
          </a:p>
          <a:p>
            <a:r>
              <a:rPr lang="en-US" sz="1400" dirty="0"/>
              <a:t>Heart Rate, GSR, </a:t>
            </a:r>
            <a:r>
              <a:rPr lang="en-US" sz="1400" dirty="0" err="1"/>
              <a:t>fNIRS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64774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9CEEF576-F0AF-4BD8-BE4E-B9A6CDB3B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4790" y="448235"/>
            <a:ext cx="3628126" cy="4623548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9955" y="893853"/>
            <a:ext cx="8564089" cy="837009"/>
          </a:xfrm>
        </p:spPr>
        <p:txBody>
          <a:bodyPr/>
          <a:lstStyle/>
          <a:p>
            <a:r>
              <a:rPr lang="en-US" dirty="0"/>
              <a:t>What makes XR different?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605343F0-7BDF-4550-82F5-00CF2DDDA6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3822" y="1619740"/>
            <a:ext cx="5891826" cy="2611257"/>
          </a:xfrm>
        </p:spPr>
        <p:txBody>
          <a:bodyPr>
            <a:noAutofit/>
          </a:bodyPr>
          <a:lstStyle/>
          <a:p>
            <a:r>
              <a:rPr lang="en-US" sz="2000" dirty="0"/>
              <a:t>Spatial sensors are critical for device operation</a:t>
            </a:r>
          </a:p>
          <a:p>
            <a:r>
              <a:rPr lang="en-US" sz="2000" dirty="0"/>
              <a:t>Novel sensors that track the user</a:t>
            </a:r>
          </a:p>
          <a:p>
            <a:r>
              <a:rPr lang="en-US" sz="2000" dirty="0"/>
              <a:t>Perceptual judgements can be altered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AB3F1B-B31E-486D-928D-140E4023018D}"/>
              </a:ext>
            </a:extLst>
          </p:cNvPr>
          <p:cNvSpPr txBox="1"/>
          <p:nvPr/>
        </p:nvSpPr>
        <p:spPr>
          <a:xfrm>
            <a:off x="3564696" y="4764006"/>
            <a:ext cx="17500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[Casey et al., 2019]</a:t>
            </a:r>
          </a:p>
        </p:txBody>
      </p:sp>
    </p:spTree>
    <p:extLst>
      <p:ext uri="{BB962C8B-B14F-4D97-AF65-F5344CB8AC3E}">
        <p14:creationId xmlns:p14="http://schemas.microsoft.com/office/powerpoint/2010/main" val="1557369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6BD74683-D2C0-4225-B06B-AAFA67310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6014" y="1480427"/>
            <a:ext cx="3514164" cy="3527114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9955" y="893853"/>
            <a:ext cx="8564089" cy="837009"/>
          </a:xfrm>
        </p:spPr>
        <p:txBody>
          <a:bodyPr/>
          <a:lstStyle/>
          <a:p>
            <a:r>
              <a:rPr lang="en-US" dirty="0"/>
              <a:t>What makes XR different?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605343F0-7BDF-4550-82F5-00CF2DDDA6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3822" y="1619740"/>
            <a:ext cx="5891826" cy="2611257"/>
          </a:xfrm>
        </p:spPr>
        <p:txBody>
          <a:bodyPr>
            <a:noAutofit/>
          </a:bodyPr>
          <a:lstStyle/>
          <a:p>
            <a:r>
              <a:rPr lang="en-US" sz="2000" dirty="0"/>
              <a:t>Spatial sensors are critical for device operation</a:t>
            </a:r>
          </a:p>
          <a:p>
            <a:r>
              <a:rPr lang="en-US" sz="2000" dirty="0"/>
              <a:t>Novel sensors that track the user</a:t>
            </a:r>
          </a:p>
          <a:p>
            <a:r>
              <a:rPr lang="en-US" sz="2000" dirty="0"/>
              <a:t>Perceptual judgements can be altered</a:t>
            </a:r>
          </a:p>
          <a:p>
            <a:r>
              <a:rPr lang="en-US" sz="2000" dirty="0"/>
              <a:t>Avatars that represent us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5BBFA6-B796-4C9F-BCE7-3E9108A80A7B}"/>
              </a:ext>
            </a:extLst>
          </p:cNvPr>
          <p:cNvSpPr txBox="1"/>
          <p:nvPr/>
        </p:nvSpPr>
        <p:spPr>
          <a:xfrm>
            <a:off x="3564696" y="4764006"/>
            <a:ext cx="17749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[Hasler et al., 2017]</a:t>
            </a:r>
          </a:p>
        </p:txBody>
      </p:sp>
    </p:spTree>
    <p:extLst>
      <p:ext uri="{BB962C8B-B14F-4D97-AF65-F5344CB8AC3E}">
        <p14:creationId xmlns:p14="http://schemas.microsoft.com/office/powerpoint/2010/main" val="1676757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9955" y="893853"/>
            <a:ext cx="8564089" cy="837009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80088EB-AD74-44B9-B3F5-0E2574F23E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3821" y="2139696"/>
            <a:ext cx="8560223" cy="2611257"/>
          </a:xfrm>
        </p:spPr>
        <p:txBody>
          <a:bodyPr>
            <a:noAutofit/>
          </a:bodyPr>
          <a:lstStyle/>
          <a:p>
            <a:r>
              <a:rPr lang="en-US" sz="2000" dirty="0"/>
              <a:t>Privacy and security challenges for the future of XR are unique</a:t>
            </a:r>
          </a:p>
          <a:p>
            <a:r>
              <a:rPr lang="en-US" sz="2000" dirty="0"/>
              <a:t>Bridge XR and S&amp;P communities to tackle these challenges</a:t>
            </a:r>
          </a:p>
          <a:p>
            <a:r>
              <a:rPr lang="en-US" sz="2000" dirty="0"/>
              <a:t>Website: </a:t>
            </a:r>
            <a:r>
              <a:rPr lang="en-US" sz="2000" dirty="0">
                <a:solidFill>
                  <a:schemeClr val="accent3"/>
                </a:solidFill>
              </a:rPr>
              <a:t>https://jainlab.cise.ufl.edu/PrXR_2021.html</a:t>
            </a:r>
          </a:p>
          <a:p>
            <a:r>
              <a:rPr lang="en-US" sz="2000" dirty="0"/>
              <a:t>Contact Email: </a:t>
            </a:r>
            <a:r>
              <a:rPr lang="en-US" sz="2000" dirty="0">
                <a:solidFill>
                  <a:schemeClr val="accent3"/>
                </a:solidFill>
              </a:rPr>
              <a:t>brendanjohn@ufl.edu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29552420"/>
      </p:ext>
    </p:extLst>
  </p:cSld>
  <p:clrMapOvr>
    <a:masterClrMapping/>
  </p:clrMapOvr>
</p:sld>
</file>

<file path=ppt/theme/theme1.xml><?xml version="1.0" encoding="utf-8"?>
<a:theme xmlns:a="http://schemas.openxmlformats.org/drawingml/2006/main" name="PNE Theme Slide Deck">
  <a:themeElements>
    <a:clrScheme name="Custom 7">
      <a:dk1>
        <a:sysClr val="windowText" lastClr="000000"/>
      </a:dk1>
      <a:lt1>
        <a:sysClr val="window" lastClr="FFFFFF"/>
      </a:lt1>
      <a:dk2>
        <a:srgbClr val="000C3E"/>
      </a:dk2>
      <a:lt2>
        <a:srgbClr val="6C9AC3"/>
      </a:lt2>
      <a:accent1>
        <a:srgbClr val="00529B"/>
      </a:accent1>
      <a:accent2>
        <a:srgbClr val="00529B"/>
      </a:accent2>
      <a:accent3>
        <a:srgbClr val="E17F35"/>
      </a:accent3>
      <a:accent4>
        <a:srgbClr val="FF462C"/>
      </a:accent4>
      <a:accent5>
        <a:srgbClr val="FF462C"/>
      </a:accent5>
      <a:accent6>
        <a:srgbClr val="6C9AC3"/>
      </a:accent6>
      <a:hlink>
        <a:srgbClr val="FF462C"/>
      </a:hlink>
      <a:folHlink>
        <a:srgbClr val="FF7F35"/>
      </a:folHlink>
    </a:clrScheme>
    <a:fontScheme name="Advantage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8603</TotalTime>
  <Words>346</Words>
  <Application>Microsoft Office PowerPoint</Application>
  <PresentationFormat>On-screen Show (16:9)</PresentationFormat>
  <Paragraphs>79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Gentona Book</vt:lpstr>
      <vt:lpstr>Quadon Medium</vt:lpstr>
      <vt:lpstr>Rockwell</vt:lpstr>
      <vt:lpstr>Wingdings</vt:lpstr>
      <vt:lpstr>PNE Theme Slide Deck</vt:lpstr>
      <vt:lpstr>Let’s SOUP up XR: Collected thoughts from an IEEE VR workshop on privacy in mixed reality</vt:lpstr>
      <vt:lpstr>Motivation</vt:lpstr>
      <vt:lpstr>PrXR Workshop @ IEEE VR 2021</vt:lpstr>
      <vt:lpstr>Paper and Panel Discussion Insights</vt:lpstr>
      <vt:lpstr>What makes XR different?</vt:lpstr>
      <vt:lpstr>What makes XR different?</vt:lpstr>
      <vt:lpstr>What makes XR different?</vt:lpstr>
      <vt:lpstr>What makes XR different?</vt:lpstr>
      <vt:lpstr>Conclusion</vt:lpstr>
      <vt:lpstr>PowerPoint Presentation</vt:lpstr>
    </vt:vector>
  </TitlesOfParts>
  <Company>UF College of Engineering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College Performance Data</dc:title>
  <dc:creator>Cocherell,Teresa D</dc:creator>
  <cp:lastModifiedBy>Brendan John</cp:lastModifiedBy>
  <cp:revision>628</cp:revision>
  <cp:lastPrinted>2014-01-31T19:29:42Z</cp:lastPrinted>
  <dcterms:created xsi:type="dcterms:W3CDTF">2013-09-18T13:46:37Z</dcterms:created>
  <dcterms:modified xsi:type="dcterms:W3CDTF">2021-08-10T17:31:07Z</dcterms:modified>
</cp:coreProperties>
</file>