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84" r:id="rId3"/>
    <p:sldId id="600" r:id="rId4"/>
    <p:sldId id="585" r:id="rId5"/>
    <p:sldId id="588" r:id="rId6"/>
    <p:sldId id="587" r:id="rId7"/>
    <p:sldId id="602" r:id="rId8"/>
    <p:sldId id="589" r:id="rId9"/>
    <p:sldId id="594" r:id="rId10"/>
    <p:sldId id="591" r:id="rId11"/>
    <p:sldId id="5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C167"/>
    <a:srgbClr val="ED7D31"/>
    <a:srgbClr val="A80000"/>
    <a:srgbClr val="C00000"/>
    <a:srgbClr val="A9D18E"/>
    <a:srgbClr val="65E208"/>
    <a:srgbClr val="83A26E"/>
    <a:srgbClr val="4472C4"/>
    <a:srgbClr val="4171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9"/>
    <p:restoredTop sz="70632" autoAdjust="0"/>
  </p:normalViewPr>
  <p:slideViewPr>
    <p:cSldViewPr snapToGrid="0">
      <p:cViewPr varScale="1">
        <p:scale>
          <a:sx n="77" d="100"/>
          <a:sy n="77" d="100"/>
        </p:scale>
        <p:origin x="174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4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34173-DF96-ED4F-BBDA-3EFB9D552E0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B720F-7C3F-D846-BA4A-C7191939E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16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E76DE-A7FA-6C4C-A5C4-118F5F4F4FD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9498F-12E1-DA48-BE5D-3DC19F9B9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2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FF1C1-B16B-4522-B08E-4AEBA93333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9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919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5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5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06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0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04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84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8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18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9498F-12E1-DA48-BE5D-3DC19F9B98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D884-5710-D441-A35E-E681CC50742E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B17E-DAE6-3145-92A8-BA97F4D47D0D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7D1F-2A98-DE48-B822-D256A141B143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CD41-637D-AE4B-BC32-D0BCBE98C930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8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C2D7-AE8C-9641-9DF1-1A04B4281FFB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6CBC-BE19-D64C-930B-7528288EEE32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5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90DD-CF7B-E844-8DE9-7B9C7F773A9D}" type="datetime1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8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AF8-920E-3547-A29E-8DE87AAD9E27}" type="datetime1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A4618-8B43-C540-8015-4191B52165C8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4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6DAE-7AD3-B54B-87B0-95943C4288E2}" type="datetime1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Eakta Jain, University of Florida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6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0">
              <a:schemeClr val="bg1">
                <a:tint val="98000"/>
                <a:satMod val="130000"/>
                <a:shade val="90000"/>
                <a:lumMod val="103000"/>
              </a:schemeClr>
            </a:gs>
            <a:gs pos="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2012-778A-9248-9C47-6D1D6E495BF0}" type="datetime1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Eakta Jain, University of Florida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7D0B-F52B-47F2-BA65-6DA35A2022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55" y="5417623"/>
            <a:ext cx="1780345" cy="1780345"/>
          </a:xfrm>
          <a:prstGeom prst="rect">
            <a:avLst/>
          </a:prstGeom>
          <a:effectLst>
            <a:glow rad="76200">
              <a:schemeClr val="tx1"/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110" y="6183313"/>
            <a:ext cx="2476190" cy="457143"/>
          </a:xfrm>
          <a:prstGeom prst="rect">
            <a:avLst/>
          </a:prstGeom>
          <a:effectLst>
            <a:glow rad="50800">
              <a:schemeClr val="tx1"/>
            </a:glow>
          </a:effectLst>
        </p:spPr>
      </p:pic>
    </p:spTree>
    <p:extLst>
      <p:ext uri="{BB962C8B-B14F-4D97-AF65-F5344CB8AC3E}">
        <p14:creationId xmlns:p14="http://schemas.microsoft.com/office/powerpoint/2010/main" val="2116196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A1DF0-9AB2-48C0-9A35-B3209A6B8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1100" y="486853"/>
            <a:ext cx="9829800" cy="1191636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privacy-preserving approach to streaming eye-tracking data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30C5BA7-6D7C-4728-85D4-84E8C1D4C956}"/>
              </a:ext>
            </a:extLst>
          </p:cNvPr>
          <p:cNvGrpSpPr/>
          <p:nvPr/>
        </p:nvGrpSpPr>
        <p:grpSpPr>
          <a:xfrm>
            <a:off x="630336" y="4724964"/>
            <a:ext cx="10494299" cy="1200329"/>
            <a:chOff x="1044544" y="3627924"/>
            <a:chExt cx="10494299" cy="1200329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6F89AAA8-E019-473C-ADFC-49A485517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44" y="3627924"/>
              <a:ext cx="2810065" cy="1046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pPr algn="ctr"/>
              <a:r>
                <a:rPr lang="en-US" altLang="en-US" sz="24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Brendan David-John</a:t>
              </a:r>
            </a:p>
            <a:p>
              <a:pPr algn="ctr"/>
              <a:r>
                <a:rPr lang="en-US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University of Florida</a:t>
              </a:r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BEB93C9-6F05-4C5F-88DD-EAECE9DBA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9864" y="3630408"/>
              <a:ext cx="203902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pPr algn="ctr"/>
              <a:r>
                <a:rPr lang="en-US" altLang="en-US" sz="24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Kevin Butler</a:t>
              </a:r>
            </a:p>
            <a:p>
              <a:pPr algn="ctr"/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rPr>
                <a:t>University of Florida</a:t>
              </a:r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87DE74-8737-4354-9AF9-82E492E45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9822" y="3630408"/>
              <a:ext cx="203902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pPr algn="ctr"/>
              <a:r>
                <a:rPr lang="en-US" altLang="en-US" sz="24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Eakta</a:t>
              </a:r>
              <a:r>
                <a:rPr lang="en-US" altLang="en-US" sz="24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Jain</a:t>
              </a:r>
            </a:p>
            <a:p>
              <a:pPr algn="ctr"/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Arial" panose="020B0604020202020204" pitchFamily="34" charset="0"/>
                </a:rPr>
                <a:t>University of Florida</a:t>
              </a:r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264BD096-8867-46FD-B7F4-D44A5C892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8324" y="3627924"/>
              <a:ext cx="198778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pPr algn="ctr"/>
              <a:r>
                <a:rPr lang="en-US" altLang="en-US" sz="24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Diane </a:t>
              </a:r>
              <a:r>
                <a:rPr lang="en-US" altLang="en-US" sz="2400" dirty="0" err="1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Hosfelt</a:t>
              </a:r>
              <a:endParaRPr lang="en-US" altLang="en-US" sz="24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r>
                <a:rPr lang="en-US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Mozilla*</a:t>
              </a:r>
              <a:endParaRPr lang="en-US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endParaRPr lang="en-US" altLang="en-US" sz="18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  <a:p>
              <a:pPr algn="ctr"/>
              <a:r>
                <a:rPr lang="en-US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*currently at Apple</a:t>
              </a:r>
              <a:r>
                <a:rPr lang="en-US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8DD1B3B-41C0-4D1C-B43F-60D2C85B405A}"/>
              </a:ext>
            </a:extLst>
          </p:cNvPr>
          <p:cNvSpPr txBox="1"/>
          <p:nvPr/>
        </p:nvSpPr>
        <p:spPr>
          <a:xfrm>
            <a:off x="457905" y="5986294"/>
            <a:ext cx="1146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www.jainlab.cise.ufl.edu/Privacy_and_Security_in_Eye_Tracking.html	</a:t>
            </a:r>
            <a:r>
              <a:rPr lang="en-US" b="1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brendanjohn@ufl.edu</a:t>
            </a:r>
          </a:p>
        </p:txBody>
      </p:sp>
      <p:pic>
        <p:nvPicPr>
          <p:cNvPr id="8" name="Picture 7" descr="A person wearing a blue shirt&#10;&#10;Description automatically generated">
            <a:extLst>
              <a:ext uri="{FF2B5EF4-FFF2-40B4-BE49-F238E27FC236}">
                <a16:creationId xmlns:a16="http://schemas.microsoft.com/office/drawing/2014/main" id="{119A224E-0578-422D-ABF7-790BD633C6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57" y="2013555"/>
            <a:ext cx="2023460" cy="2529324"/>
          </a:xfrm>
          <a:prstGeom prst="rect">
            <a:avLst/>
          </a:prstGeom>
        </p:spPr>
      </p:pic>
      <p:pic>
        <p:nvPicPr>
          <p:cNvPr id="1026" name="Picture 2" descr="Eakta Jain">
            <a:extLst>
              <a:ext uri="{FF2B5EF4-FFF2-40B4-BE49-F238E27FC236}">
                <a16:creationId xmlns:a16="http://schemas.microsoft.com/office/drawing/2014/main" id="{0DCE0A0C-9BCA-4CDF-B2AF-0DC89399E3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7" b="13750"/>
          <a:stretch/>
        </p:blipFill>
        <p:spPr bwMode="auto">
          <a:xfrm>
            <a:off x="9047707" y="2013555"/>
            <a:ext cx="2114834" cy="252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AD3FBE0A-1F56-42DA-A5A5-4279D6D2F5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85CCD41-637D-AE4B-BC32-D0BCBE98C930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2AB38E9-4445-48BA-98E0-D845F6F2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erson in a suit smiling&#10;&#10;Description automatically generated with low confidence">
            <a:extLst>
              <a:ext uri="{FF2B5EF4-FFF2-40B4-BE49-F238E27FC236}">
                <a16:creationId xmlns:a16="http://schemas.microsoft.com/office/drawing/2014/main" id="{61DF5D02-CF20-4FF7-B001-C60F8FF670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2" b="13786"/>
          <a:stretch/>
        </p:blipFill>
        <p:spPr>
          <a:xfrm>
            <a:off x="6356703" y="2013555"/>
            <a:ext cx="2076928" cy="2529324"/>
          </a:xfrm>
          <a:prstGeom prst="rect">
            <a:avLst/>
          </a:prstGeom>
        </p:spPr>
      </p:pic>
      <p:pic>
        <p:nvPicPr>
          <p:cNvPr id="12" name="Picture 2" descr="Image">
            <a:extLst>
              <a:ext uri="{FF2B5EF4-FFF2-40B4-BE49-F238E27FC236}">
                <a16:creationId xmlns:a16="http://schemas.microsoft.com/office/drawing/2014/main" id="{FB71BB2B-8097-42E8-B20B-2BD9F3017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9"/>
          <a:stretch/>
        </p:blipFill>
        <p:spPr bwMode="auto">
          <a:xfrm>
            <a:off x="3640593" y="2004386"/>
            <a:ext cx="2114834" cy="253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64AE87-C0F0-478F-8023-E1A51BB65548}"/>
              </a:ext>
            </a:extLst>
          </p:cNvPr>
          <p:cNvSpPr txBox="1">
            <a:spLocks/>
          </p:cNvSpPr>
          <p:nvPr/>
        </p:nvSpPr>
        <p:spPr>
          <a:xfrm>
            <a:off x="1086507" y="1614278"/>
            <a:ext cx="10018986" cy="2381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 Gatekeeper model can be used to protect biometric features in gaze data streams for many applications.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Standalone privacy mechanisms can be applied for applications when sample-level data is needed.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09D0ED-89C2-4415-A789-F7D295B33BD9}"/>
              </a:ext>
            </a:extLst>
          </p:cNvPr>
          <p:cNvSpPr txBox="1">
            <a:spLocks/>
          </p:cNvSpPr>
          <p:nvPr/>
        </p:nvSpPr>
        <p:spPr>
          <a:xfrm>
            <a:off x="1177298" y="4179181"/>
            <a:ext cx="10515600" cy="179573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Takeaway: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Privacy-preserving frameworks are necessary to address threats to privacy from behavioral data in mixed reality. </a:t>
            </a:r>
          </a:p>
          <a:p>
            <a:pPr marL="0" indent="0">
              <a:buNone/>
            </a:pPr>
            <a:endParaRPr lang="en-US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4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9418-355D-FA42-A7CC-E54AC361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Thanks!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BCB462-118A-4C24-98BB-545115E3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85CCD41-637D-AE4B-BC32-D0BCBE98C930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E5D764A-1B18-434F-B62F-1ECCC510E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300" y="5379658"/>
            <a:ext cx="1304320" cy="131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C62F6FD-611B-4225-9982-273E9B16192C}"/>
              </a:ext>
            </a:extLst>
          </p:cNvPr>
          <p:cNvSpPr txBox="1"/>
          <p:nvPr/>
        </p:nvSpPr>
        <p:spPr>
          <a:xfrm>
            <a:off x="0" y="2099641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read our paper and visit the website for more details.</a:t>
            </a:r>
            <a:endParaRPr lang="en-US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www.jainlab.cise.ufl.edu/Privacy_and_Security_in_Eye_Tracking.html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en-US" sz="2800" b="1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PrXR</a:t>
            </a:r>
            <a:r>
              <a:rPr lang="en-US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</a:t>
            </a:r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www.jainlab.cise.ufl.edu/PrXR_2021.html</a:t>
            </a:r>
          </a:p>
          <a:p>
            <a:pPr algn="ctr"/>
            <a:endParaRPr lang="en-US" sz="28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brendanjohn@ufl.edu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8C7C39-9226-4FA7-84EA-2A855F223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006" y="5410478"/>
            <a:ext cx="1341817" cy="134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8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543"/>
    </mc:Choice>
    <mc:Fallback xmlns="">
      <p:transition spd="slow" advTm="1054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CE380C4-B4F8-4794-AF73-383F3B04F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319" y="37917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461A182-E306-4931-9050-0E42C6B74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95" y="39060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455E7D1-4091-4305-838B-684FE1D81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57" y="40203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7300523-F79F-441E-9C15-030F4FB54ABC}"/>
              </a:ext>
            </a:extLst>
          </p:cNvPr>
          <p:cNvGrpSpPr/>
          <p:nvPr/>
        </p:nvGrpSpPr>
        <p:grpSpPr>
          <a:xfrm>
            <a:off x="1436906" y="2228977"/>
            <a:ext cx="1885202" cy="2608205"/>
            <a:chOff x="-1454179" y="1886625"/>
            <a:chExt cx="2020781" cy="279578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51DC81A-B8CC-4155-8EAE-1138C8D16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1454179" y="2393891"/>
              <a:ext cx="2020781" cy="2288519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24F9E38-3BF2-4122-8EC7-9899261B3D7F}"/>
                </a:ext>
              </a:extLst>
            </p:cNvPr>
            <p:cNvSpPr txBox="1"/>
            <p:nvPr/>
          </p:nvSpPr>
          <p:spPr>
            <a:xfrm>
              <a:off x="-878688" y="1886625"/>
              <a:ext cx="1155033" cy="4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User X</a:t>
              </a:r>
            </a:p>
          </p:txBody>
        </p:sp>
      </p:grpSp>
      <p:pic>
        <p:nvPicPr>
          <p:cNvPr id="13" name="Picture 2">
            <a:extLst>
              <a:ext uri="{FF2B5EF4-FFF2-40B4-BE49-F238E27FC236}">
                <a16:creationId xmlns:a16="http://schemas.microsoft.com/office/drawing/2014/main" id="{6CCFA324-04E1-4DBD-9D6E-3C0FB8312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920" y="4109666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3EFFBEA-8B15-405E-A48E-763D6FDF45C2}"/>
              </a:ext>
            </a:extLst>
          </p:cNvPr>
          <p:cNvCxnSpPr>
            <a:cxnSpLocks/>
          </p:cNvCxnSpPr>
          <p:nvPr/>
        </p:nvCxnSpPr>
        <p:spPr>
          <a:xfrm>
            <a:off x="3236383" y="3361266"/>
            <a:ext cx="2516982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6FFE34A-A465-480E-8A69-59D0DCCB23D4}"/>
              </a:ext>
            </a:extLst>
          </p:cNvPr>
          <p:cNvSpPr txBox="1"/>
          <p:nvPr/>
        </p:nvSpPr>
        <p:spPr>
          <a:xfrm>
            <a:off x="3186337" y="2470785"/>
            <a:ext cx="2676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Gaze Data Stream</a:t>
            </a: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CAE887-9D9A-4CC7-9B53-A1D1AA15E868}"/>
              </a:ext>
            </a:extLst>
          </p:cNvPr>
          <p:cNvCxnSpPr>
            <a:cxnSpLocks/>
          </p:cNvCxnSpPr>
          <p:nvPr/>
        </p:nvCxnSpPr>
        <p:spPr>
          <a:xfrm flipV="1">
            <a:off x="7513111" y="2009370"/>
            <a:ext cx="553505" cy="565997"/>
          </a:xfrm>
          <a:prstGeom prst="straightConnector1">
            <a:avLst/>
          </a:prstGeom>
          <a:ln w="76200">
            <a:solidFill>
              <a:srgbClr val="8BC16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DF13DDF-E63B-439B-A200-681BA7D1356D}"/>
              </a:ext>
            </a:extLst>
          </p:cNvPr>
          <p:cNvSpPr txBox="1"/>
          <p:nvPr/>
        </p:nvSpPr>
        <p:spPr>
          <a:xfrm>
            <a:off x="8303683" y="1145707"/>
            <a:ext cx="3701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Aggregate-level: </a:t>
            </a:r>
          </a:p>
          <a:p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Area-of-interest Analysis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77B6A1-D05B-418C-B65C-70D534723805}"/>
              </a:ext>
            </a:extLst>
          </p:cNvPr>
          <p:cNvSpPr txBox="1"/>
          <p:nvPr/>
        </p:nvSpPr>
        <p:spPr>
          <a:xfrm>
            <a:off x="8303682" y="1910399"/>
            <a:ext cx="3050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Event-level:</a:t>
            </a:r>
          </a:p>
          <a:p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Redirected Walking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91FD9-C7A9-453C-8825-856F557A16B6}"/>
              </a:ext>
            </a:extLst>
          </p:cNvPr>
          <p:cNvSpPr txBox="1"/>
          <p:nvPr/>
        </p:nvSpPr>
        <p:spPr>
          <a:xfrm>
            <a:off x="8303682" y="2666088"/>
            <a:ext cx="3050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Sample-level: Foveated Rendering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23A83E-5C2E-48B0-BBF4-48C1C6009F4C}"/>
              </a:ext>
            </a:extLst>
          </p:cNvPr>
          <p:cNvSpPr txBox="1"/>
          <p:nvPr/>
        </p:nvSpPr>
        <p:spPr>
          <a:xfrm>
            <a:off x="8303682" y="3645407"/>
            <a:ext cx="3050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Sample-level: Biometric Identity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3D2778-7AA4-4114-9800-16770092B610}"/>
              </a:ext>
            </a:extLst>
          </p:cNvPr>
          <p:cNvSpPr txBox="1"/>
          <p:nvPr/>
        </p:nvSpPr>
        <p:spPr>
          <a:xfrm>
            <a:off x="8303682" y="4610329"/>
            <a:ext cx="3050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Event-level: </a:t>
            </a:r>
          </a:p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Conditions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7DBA43-E0AB-43AF-AA19-73A1C35C444A}"/>
              </a:ext>
            </a:extLst>
          </p:cNvPr>
          <p:cNvSpPr txBox="1"/>
          <p:nvPr/>
        </p:nvSpPr>
        <p:spPr>
          <a:xfrm>
            <a:off x="8303682" y="5434128"/>
            <a:ext cx="3050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Aggregate-level: Sexual Orientation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DDC988D-D1AD-4F88-B165-E3A773C76F1B}"/>
              </a:ext>
            </a:extLst>
          </p:cNvPr>
          <p:cNvCxnSpPr>
            <a:cxnSpLocks/>
          </p:cNvCxnSpPr>
          <p:nvPr/>
        </p:nvCxnSpPr>
        <p:spPr>
          <a:xfrm>
            <a:off x="7513111" y="4020323"/>
            <a:ext cx="514347" cy="62388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D26F4-AD0C-449D-BA0B-6E4A4CDE568A}"/>
              </a:ext>
            </a:extLst>
          </p:cNvPr>
          <p:cNvSpPr txBox="1"/>
          <p:nvPr/>
        </p:nvSpPr>
        <p:spPr>
          <a:xfrm>
            <a:off x="3076837" y="5591910"/>
            <a:ext cx="2676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Eye Tracker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7DCD16-4A80-4338-A21C-2663BC2CEED3}"/>
              </a:ext>
            </a:extLst>
          </p:cNvPr>
          <p:cNvSpPr/>
          <p:nvPr/>
        </p:nvSpPr>
        <p:spPr>
          <a:xfrm>
            <a:off x="8184622" y="3592283"/>
            <a:ext cx="2826282" cy="910007"/>
          </a:xfrm>
          <a:prstGeom prst="roundRect">
            <a:avLst/>
          </a:prstGeom>
          <a:noFill/>
          <a:ln w="5715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7136890-4777-426F-AE18-E1AC12ADA756}"/>
              </a:ext>
            </a:extLst>
          </p:cNvPr>
          <p:cNvSpPr/>
          <p:nvPr/>
        </p:nvSpPr>
        <p:spPr>
          <a:xfrm>
            <a:off x="5796906" y="2921456"/>
            <a:ext cx="2139151" cy="88385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11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191"/>
    </mc:Choice>
    <mc:Fallback xmlns="">
      <p:transition spd="slow" advTm="51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Key Contribution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834FAC1-5614-4A27-9C26-93417329A763}"/>
              </a:ext>
            </a:extLst>
          </p:cNvPr>
          <p:cNvSpPr txBox="1">
            <a:spLocks/>
          </p:cNvSpPr>
          <p:nvPr/>
        </p:nvSpPr>
        <p:spPr>
          <a:xfrm>
            <a:off x="838200" y="1670303"/>
            <a:ext cx="11137900" cy="38446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Establish a framework for streaming eye-tracking data to support mixed reality applications while mitigating risks given a threat model.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Scenario 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Applications that require aggregate/event-level data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Threat: Sample-level data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 Gatekeeper API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Scenario 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Applications that require sample-level data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Threat: Biometric Identification by Colluding Apps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 Privacy Mechanisms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98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777"/>
    </mc:Choice>
    <mc:Fallback xmlns="">
      <p:transition spd="slow" advTm="57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FD2F92-FAF6-4B37-9D38-10396175029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6520F8E-F088-4973-ABE6-CCB5CEE42C3C}"/>
              </a:ext>
            </a:extLst>
          </p:cNvPr>
          <p:cNvSpPr/>
          <p:nvPr/>
        </p:nvSpPr>
        <p:spPr>
          <a:xfrm>
            <a:off x="7695155" y="3869403"/>
            <a:ext cx="3866367" cy="1714133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Movement Biometrics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0E2F841-D16B-469B-A0C4-90256E270B55}"/>
              </a:ext>
            </a:extLst>
          </p:cNvPr>
          <p:cNvSpPr/>
          <p:nvPr/>
        </p:nvSpPr>
        <p:spPr>
          <a:xfrm>
            <a:off x="7695154" y="1140106"/>
            <a:ext cx="3866367" cy="1714133"/>
          </a:xfrm>
          <a:prstGeom prst="ellipse">
            <a:avLst/>
          </a:prstGeom>
          <a:noFill/>
          <a:ln w="76200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Protect Aggregate Features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96B2BB-49D4-4351-862F-B90417C5CFE4}"/>
              </a:ext>
            </a:extLst>
          </p:cNvPr>
          <p:cNvSpPr/>
          <p:nvPr/>
        </p:nvSpPr>
        <p:spPr>
          <a:xfrm>
            <a:off x="838200" y="1140106"/>
            <a:ext cx="3866367" cy="1714133"/>
          </a:xfrm>
          <a:prstGeom prst="ellipse">
            <a:avLst/>
          </a:prstGeom>
          <a:noFill/>
          <a:ln w="76200" cap="flat" cmpd="sng" algn="ctr">
            <a:solidFill>
              <a:srgbClr val="A9D18E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Protect What Users Look at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0EF56B5-7E9C-40B5-A980-7E4DD8E9AF8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3A6CE5-263E-4F41-9F92-79A54DBF596A}"/>
              </a:ext>
            </a:extLst>
          </p:cNvPr>
          <p:cNvSpPr txBox="1"/>
          <p:nvPr/>
        </p:nvSpPr>
        <p:spPr>
          <a:xfrm>
            <a:off x="191792" y="3000217"/>
            <a:ext cx="468369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buNone/>
            </a:pPr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[Li et al., 2021]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3F3AAA1-6737-46BC-A355-E01053E92B07}"/>
              </a:ext>
            </a:extLst>
          </p:cNvPr>
          <p:cNvSpPr txBox="1"/>
          <p:nvPr/>
        </p:nvSpPr>
        <p:spPr>
          <a:xfrm>
            <a:off x="4704567" y="2992805"/>
            <a:ext cx="75582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[Liu et al., 2019], [Steil et al.,</a:t>
            </a:r>
            <a:r>
              <a:rPr lang="nb-NO" sz="2200" b="1" dirty="0">
                <a:solidFill>
                  <a:srgbClr val="5B9BD5"/>
                </a:solidFill>
                <a:latin typeface="Arial"/>
                <a:cs typeface="Arial"/>
              </a:rPr>
              <a:t> </a:t>
            </a:r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2019], [Bozkir et al., 2020]</a:t>
            </a:r>
            <a:endParaRPr lang="en-US" sz="22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57AF7F6-80C4-4547-9F3E-7C33CB3E84B4}"/>
              </a:ext>
            </a:extLst>
          </p:cNvPr>
          <p:cNvSpPr/>
          <p:nvPr/>
        </p:nvSpPr>
        <p:spPr>
          <a:xfrm>
            <a:off x="838200" y="3869403"/>
            <a:ext cx="3866367" cy="1714133"/>
          </a:xfrm>
          <a:prstGeom prst="ellipse">
            <a:avLst/>
          </a:prstGeom>
          <a:noFill/>
          <a:ln w="762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Protect Iris Biometric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60364E-B7ED-4737-98D2-1001F151F41A}"/>
              </a:ext>
            </a:extLst>
          </p:cNvPr>
          <p:cNvSpPr txBox="1"/>
          <p:nvPr/>
        </p:nvSpPr>
        <p:spPr>
          <a:xfrm>
            <a:off x="-1601901" y="5792242"/>
            <a:ext cx="87493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[John et al., 2019], [Bozkir et al., 2020], </a:t>
            </a:r>
          </a:p>
          <a:p>
            <a:pPr lvl="1" algn="ctr"/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[Choudhary et al., 2020]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636D7E-2C9D-4520-95EF-39A0C5CBEDD7}"/>
              </a:ext>
            </a:extLst>
          </p:cNvPr>
          <p:cNvSpPr txBox="1"/>
          <p:nvPr/>
        </p:nvSpPr>
        <p:spPr>
          <a:xfrm>
            <a:off x="7073900" y="5758466"/>
            <a:ext cx="46165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nb-NO" sz="2200" dirty="0">
                <a:solidFill>
                  <a:srgbClr val="5B9BD5"/>
                </a:solidFill>
                <a:latin typeface="Arial"/>
                <a:cs typeface="Arial"/>
              </a:rPr>
              <a:t>[Schröder et al., 2020]</a:t>
            </a:r>
          </a:p>
        </p:txBody>
      </p:sp>
    </p:spTree>
    <p:extLst>
      <p:ext uri="{BB962C8B-B14F-4D97-AF65-F5344CB8AC3E}">
        <p14:creationId xmlns:p14="http://schemas.microsoft.com/office/powerpoint/2010/main" val="121655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0077"/>
    </mc:Choice>
    <mc:Fallback xmlns="">
      <p:transition spd="slow" advTm="100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/>
      <p:bldP spid="16" grpId="0"/>
      <p:bldP spid="17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Scenario 1: Aggregate/Event Data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855F6F8-B09A-4E73-8F7C-FED7F9CC34B3}"/>
              </a:ext>
            </a:extLst>
          </p:cNvPr>
          <p:cNvSpPr txBox="1"/>
          <p:nvPr/>
        </p:nvSpPr>
        <p:spPr>
          <a:xfrm>
            <a:off x="896697" y="3059925"/>
            <a:ext cx="901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Image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42B638-82F0-46A9-94E8-FA04DB24ECC7}"/>
              </a:ext>
            </a:extLst>
          </p:cNvPr>
          <p:cNvSpPr txBox="1"/>
          <p:nvPr/>
        </p:nvSpPr>
        <p:spPr>
          <a:xfrm>
            <a:off x="3266683" y="2838631"/>
            <a:ext cx="137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Position, e.g., (x, y, t)</a:t>
            </a:r>
          </a:p>
        </p:txBody>
      </p:sp>
      <p:sp>
        <p:nvSpPr>
          <p:cNvPr id="40" name="Rounded Rectangle 20">
            <a:extLst>
              <a:ext uri="{FF2B5EF4-FFF2-40B4-BE49-F238E27FC236}">
                <a16:creationId xmlns:a16="http://schemas.microsoft.com/office/drawing/2014/main" id="{D42E96D9-FA5E-4A4E-8879-72ECEE9F2BFA}"/>
              </a:ext>
            </a:extLst>
          </p:cNvPr>
          <p:cNvSpPr/>
          <p:nvPr/>
        </p:nvSpPr>
        <p:spPr>
          <a:xfrm>
            <a:off x="9606840" y="1611708"/>
            <a:ext cx="2366335" cy="855352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360◦ Video 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Safety Training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ounded Rectangle 46">
            <a:extLst>
              <a:ext uri="{FF2B5EF4-FFF2-40B4-BE49-F238E27FC236}">
                <a16:creationId xmlns:a16="http://schemas.microsoft.com/office/drawing/2014/main" id="{BD118DB3-4499-43F8-B70E-79AABA40552C}"/>
              </a:ext>
            </a:extLst>
          </p:cNvPr>
          <p:cNvSpPr/>
          <p:nvPr/>
        </p:nvSpPr>
        <p:spPr>
          <a:xfrm>
            <a:off x="9606840" y="2878286"/>
            <a:ext cx="2364644" cy="946892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Redirected Walking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9D8A399-2A3A-4BC1-A059-FE474AE7B7D3}"/>
              </a:ext>
            </a:extLst>
          </p:cNvPr>
          <p:cNvSpPr txBox="1"/>
          <p:nvPr/>
        </p:nvSpPr>
        <p:spPr>
          <a:xfrm>
            <a:off x="7262016" y="1868626"/>
            <a:ext cx="160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Gatekeeper 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(Browser, API)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35C73A8-0207-4BFC-A41C-B9AA74372FC3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7748588" y="2039384"/>
            <a:ext cx="1858252" cy="534637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7C8FB35-F888-4691-BFA6-3743C6719202}"/>
              </a:ext>
            </a:extLst>
          </p:cNvPr>
          <p:cNvCxnSpPr>
            <a:cxnSpLocks/>
            <a:stCxn id="66" idx="3"/>
            <a:endCxn id="46" idx="1"/>
          </p:cNvCxnSpPr>
          <p:nvPr/>
        </p:nvCxnSpPr>
        <p:spPr>
          <a:xfrm>
            <a:off x="7796410" y="3351732"/>
            <a:ext cx="1810430" cy="0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1CD7346-9D04-4CB9-98A2-2E02392308BD}"/>
              </a:ext>
            </a:extLst>
          </p:cNvPr>
          <p:cNvSpPr txBox="1"/>
          <p:nvPr/>
        </p:nvSpPr>
        <p:spPr>
          <a:xfrm>
            <a:off x="5675790" y="1386628"/>
            <a:ext cx="3558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Aggregate</a:t>
            </a: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-level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AOI Metrics, Dwell Time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189CF3-B478-4999-9F73-D246C60E1E4D}"/>
              </a:ext>
            </a:extLst>
          </p:cNvPr>
          <p:cNvSpPr txBox="1"/>
          <p:nvPr/>
        </p:nvSpPr>
        <p:spPr>
          <a:xfrm>
            <a:off x="6791225" y="4780772"/>
            <a:ext cx="3047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Event-level, </a:t>
            </a:r>
          </a:p>
          <a:p>
            <a:pPr lvl="0" algn="ctr" defTabSz="457200">
              <a:defRPr/>
            </a:pP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Fixation duration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ounded Rectangle 46">
            <a:extLst>
              <a:ext uri="{FF2B5EF4-FFF2-40B4-BE49-F238E27FC236}">
                <a16:creationId xmlns:a16="http://schemas.microsoft.com/office/drawing/2014/main" id="{42368A7C-427D-4C1A-965C-A6400BF90639}"/>
              </a:ext>
            </a:extLst>
          </p:cNvPr>
          <p:cNvSpPr/>
          <p:nvPr/>
        </p:nvSpPr>
        <p:spPr>
          <a:xfrm>
            <a:off x="9571334" y="4272845"/>
            <a:ext cx="2364645" cy="946892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Gaze-based Interface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11E0A91-E2FF-4168-81AD-7249A720A5BC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7690314" y="4122838"/>
            <a:ext cx="1881020" cy="623453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33" name="Picture 2">
            <a:extLst>
              <a:ext uri="{FF2B5EF4-FFF2-40B4-BE49-F238E27FC236}">
                <a16:creationId xmlns:a16="http://schemas.microsoft.com/office/drawing/2014/main" id="{85A4B7E1-01F3-46F6-AB08-6671D6748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29" y="37917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id="{8C80D167-537F-4BD1-8FD0-9F4371B8B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05" y="39060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id="{0D4851AA-5B8D-408A-BA36-02C9AC1B6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67" y="40203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08C298FE-D1F7-43AB-A78B-62F8AF620E5D}"/>
              </a:ext>
            </a:extLst>
          </p:cNvPr>
          <p:cNvGrpSpPr/>
          <p:nvPr/>
        </p:nvGrpSpPr>
        <p:grpSpPr>
          <a:xfrm>
            <a:off x="622716" y="2271323"/>
            <a:ext cx="1885202" cy="2565861"/>
            <a:chOff x="-1454179" y="1932015"/>
            <a:chExt cx="2020781" cy="2750395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8C202CC6-AC54-4BAB-8565-A43F5E2C9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454179" y="2393891"/>
              <a:ext cx="2020781" cy="2288519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FFBF0A9-081A-403B-9B26-E09D573825BA}"/>
                </a:ext>
              </a:extLst>
            </p:cNvPr>
            <p:cNvSpPr txBox="1"/>
            <p:nvPr/>
          </p:nvSpPr>
          <p:spPr>
            <a:xfrm>
              <a:off x="-878688" y="1932015"/>
              <a:ext cx="1155033" cy="4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User X</a:t>
              </a:r>
            </a:p>
          </p:txBody>
        </p:sp>
      </p:grpSp>
      <p:pic>
        <p:nvPicPr>
          <p:cNvPr id="62" name="Picture 2">
            <a:extLst>
              <a:ext uri="{FF2B5EF4-FFF2-40B4-BE49-F238E27FC236}">
                <a16:creationId xmlns:a16="http://schemas.microsoft.com/office/drawing/2014/main" id="{4CC97729-2D54-4441-85DA-097457875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730" y="4109666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1E8E5D4-9D3B-4458-9019-F62BB4DB1F51}"/>
              </a:ext>
            </a:extLst>
          </p:cNvPr>
          <p:cNvCxnSpPr>
            <a:cxnSpLocks/>
          </p:cNvCxnSpPr>
          <p:nvPr/>
        </p:nvCxnSpPr>
        <p:spPr>
          <a:xfrm>
            <a:off x="2422193" y="3361266"/>
            <a:ext cx="2486025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E8A91A4-CF19-4F46-BAB6-EFBA7D556AB7}"/>
              </a:ext>
            </a:extLst>
          </p:cNvPr>
          <p:cNvSpPr txBox="1"/>
          <p:nvPr/>
        </p:nvSpPr>
        <p:spPr>
          <a:xfrm>
            <a:off x="2276854" y="2468880"/>
            <a:ext cx="2676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Gaze Data Stream</a:t>
            </a: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ED1A6BD-B4EF-4BF2-82E3-AE20E5AC2A9A}"/>
              </a:ext>
            </a:extLst>
          </p:cNvPr>
          <p:cNvSpPr txBox="1"/>
          <p:nvPr/>
        </p:nvSpPr>
        <p:spPr>
          <a:xfrm>
            <a:off x="2262647" y="5596128"/>
            <a:ext cx="2676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Eye Tracker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AEC6A09-8E54-42C6-A1DE-6AC71EB377C6}"/>
              </a:ext>
            </a:extLst>
          </p:cNvPr>
          <p:cNvSpPr/>
          <p:nvPr/>
        </p:nvSpPr>
        <p:spPr>
          <a:xfrm>
            <a:off x="4907690" y="2507244"/>
            <a:ext cx="2888720" cy="16889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Gatekeeper </a:t>
            </a:r>
          </a:p>
          <a:p>
            <a:pPr lvl="0" algn="ctr"/>
            <a:r>
              <a: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A3BF5A-70B2-4D8F-A818-AD938DDCE899}"/>
              </a:ext>
            </a:extLst>
          </p:cNvPr>
          <p:cNvSpPr txBox="1"/>
          <p:nvPr/>
        </p:nvSpPr>
        <p:spPr>
          <a:xfrm>
            <a:off x="7228013" y="3402284"/>
            <a:ext cx="3047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Event-level, </a:t>
            </a:r>
          </a:p>
          <a:p>
            <a:pPr lvl="0" algn="ctr" defTabSz="457200">
              <a:defRPr/>
            </a:pPr>
            <a:r>
              <a:rPr lang="en-US" sz="2200" kern="0" dirty="0">
                <a:latin typeface="Arial" panose="020B0604020202020204" pitchFamily="34" charset="0"/>
                <a:cs typeface="Arial" panose="020B0604020202020204" pitchFamily="34" charset="0"/>
              </a:rPr>
              <a:t>Saccade/Blink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93F605-99CE-4F90-ADF4-4F94F82EA2C6}"/>
              </a:ext>
            </a:extLst>
          </p:cNvPr>
          <p:cNvSpPr txBox="1"/>
          <p:nvPr/>
        </p:nvSpPr>
        <p:spPr>
          <a:xfrm>
            <a:off x="3952467" y="5721119"/>
            <a:ext cx="6373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Threat Model: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</a:t>
            </a:r>
            <a:r>
              <a:rPr kumimoji="0" lang="en-US" sz="2200" b="1" i="0" u="none" strike="noStrike" kern="0" cap="none" spc="0" normalizeH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Platform, Protect Sample-level Data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3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6" grpId="0" animBg="1"/>
      <p:bldP spid="54" grpId="0"/>
      <p:bldP spid="55" grpId="0"/>
      <p:bldP spid="57" grpId="0" animBg="1"/>
      <p:bldP spid="66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Scenario 2: Sample Data</a:t>
            </a:r>
          </a:p>
        </p:txBody>
      </p:sp>
      <p:sp>
        <p:nvSpPr>
          <p:cNvPr id="40" name="Rounded Rectangle 46">
            <a:extLst>
              <a:ext uri="{FF2B5EF4-FFF2-40B4-BE49-F238E27FC236}">
                <a16:creationId xmlns:a16="http://schemas.microsoft.com/office/drawing/2014/main" id="{94177094-8F06-4E59-9B7B-EE88731802B0}"/>
              </a:ext>
            </a:extLst>
          </p:cNvPr>
          <p:cNvSpPr/>
          <p:nvPr/>
        </p:nvSpPr>
        <p:spPr>
          <a:xfrm>
            <a:off x="8868840" y="1412038"/>
            <a:ext cx="3125637" cy="122610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Foveated Rendering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 Prediction</a:t>
            </a:r>
          </a:p>
          <a:p>
            <a:pPr lvl="0" defTabSz="457200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User Identity Known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FACD29-EFFF-4CD2-9EC0-69DB5498DB77}"/>
              </a:ext>
            </a:extLst>
          </p:cNvPr>
          <p:cNvSpPr txBox="1"/>
          <p:nvPr/>
        </p:nvSpPr>
        <p:spPr>
          <a:xfrm>
            <a:off x="896697" y="3059925"/>
            <a:ext cx="901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Image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BE0731-AD4F-432A-8F92-701626DAFF29}"/>
              </a:ext>
            </a:extLst>
          </p:cNvPr>
          <p:cNvSpPr txBox="1"/>
          <p:nvPr/>
        </p:nvSpPr>
        <p:spPr>
          <a:xfrm>
            <a:off x="3266683" y="2838631"/>
            <a:ext cx="137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Position, e.g., (x, y, t)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B4FAD13-E7ED-479D-AA2C-211912B659E9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8116906" y="2025092"/>
            <a:ext cx="751934" cy="554840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64" name="Picture 2">
            <a:extLst>
              <a:ext uri="{FF2B5EF4-FFF2-40B4-BE49-F238E27FC236}">
                <a16:creationId xmlns:a16="http://schemas.microsoft.com/office/drawing/2014/main" id="{029BE719-61CA-44B2-9BE6-998479961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29" y="37917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>
            <a:extLst>
              <a:ext uri="{FF2B5EF4-FFF2-40B4-BE49-F238E27FC236}">
                <a16:creationId xmlns:a16="http://schemas.microsoft.com/office/drawing/2014/main" id="{F26068C9-70A2-4B93-90E1-770A5B4A2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05" y="39060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>
            <a:extLst>
              <a:ext uri="{FF2B5EF4-FFF2-40B4-BE49-F238E27FC236}">
                <a16:creationId xmlns:a16="http://schemas.microsoft.com/office/drawing/2014/main" id="{C6656756-2B23-4E02-8457-4130B8CA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67" y="40203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474CD9E0-0F3A-4446-B99C-156A7BBFD192}"/>
              </a:ext>
            </a:extLst>
          </p:cNvPr>
          <p:cNvGrpSpPr/>
          <p:nvPr/>
        </p:nvGrpSpPr>
        <p:grpSpPr>
          <a:xfrm>
            <a:off x="622716" y="2271323"/>
            <a:ext cx="1885202" cy="2565861"/>
            <a:chOff x="-1454179" y="1932015"/>
            <a:chExt cx="2020781" cy="2750395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C8FD380-7245-4350-B921-7DD6C664C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454179" y="2393891"/>
              <a:ext cx="2020781" cy="2288519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0FFCAAD-AEAC-443A-B850-ECD941472FA1}"/>
                </a:ext>
              </a:extLst>
            </p:cNvPr>
            <p:cNvSpPr txBox="1"/>
            <p:nvPr/>
          </p:nvSpPr>
          <p:spPr>
            <a:xfrm>
              <a:off x="-878688" y="1932015"/>
              <a:ext cx="1155033" cy="4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User X</a:t>
              </a:r>
            </a:p>
          </p:txBody>
        </p:sp>
      </p:grpSp>
      <p:pic>
        <p:nvPicPr>
          <p:cNvPr id="70" name="Picture 2">
            <a:extLst>
              <a:ext uri="{FF2B5EF4-FFF2-40B4-BE49-F238E27FC236}">
                <a16:creationId xmlns:a16="http://schemas.microsoft.com/office/drawing/2014/main" id="{8A3CE14E-16D2-4CB2-A09B-5CEC20057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730" y="4109666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08BACD1-D909-4BB1-A4B6-75626D487E6D}"/>
              </a:ext>
            </a:extLst>
          </p:cNvPr>
          <p:cNvCxnSpPr>
            <a:cxnSpLocks/>
          </p:cNvCxnSpPr>
          <p:nvPr/>
        </p:nvCxnSpPr>
        <p:spPr>
          <a:xfrm>
            <a:off x="2422193" y="3361266"/>
            <a:ext cx="2486025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FF514A-3809-4FF7-A62A-8D594086C963}"/>
              </a:ext>
            </a:extLst>
          </p:cNvPr>
          <p:cNvSpPr/>
          <p:nvPr/>
        </p:nvSpPr>
        <p:spPr>
          <a:xfrm>
            <a:off x="4907690" y="2507244"/>
            <a:ext cx="3209216" cy="16889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Sample-level Applications</a:t>
            </a:r>
          </a:p>
        </p:txBody>
      </p:sp>
      <p:sp>
        <p:nvSpPr>
          <p:cNvPr id="77" name="Rounded Rectangle 46">
            <a:extLst>
              <a:ext uri="{FF2B5EF4-FFF2-40B4-BE49-F238E27FC236}">
                <a16:creationId xmlns:a16="http://schemas.microsoft.com/office/drawing/2014/main" id="{4CD7584E-3675-48A6-B91C-87DEBCC0AFBF}"/>
              </a:ext>
            </a:extLst>
          </p:cNvPr>
          <p:cNvSpPr/>
          <p:nvPr/>
        </p:nvSpPr>
        <p:spPr>
          <a:xfrm>
            <a:off x="8896682" y="4339561"/>
            <a:ext cx="3125637" cy="122610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Social VR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Animation</a:t>
            </a:r>
            <a:endParaRPr lang="en-US" sz="22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User Identity Unknown</a:t>
            </a:r>
            <a:endParaRPr lang="en-US" sz="22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7526568-38E4-49A7-B82B-2F0455544E8E}"/>
              </a:ext>
            </a:extLst>
          </p:cNvPr>
          <p:cNvCxnSpPr>
            <a:cxnSpLocks/>
          </p:cNvCxnSpPr>
          <p:nvPr/>
        </p:nvCxnSpPr>
        <p:spPr>
          <a:xfrm>
            <a:off x="8062075" y="4109666"/>
            <a:ext cx="806765" cy="727518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B770BE2-5A22-4D6C-A28C-93A9001C11D9}"/>
              </a:ext>
            </a:extLst>
          </p:cNvPr>
          <p:cNvSpPr txBox="1"/>
          <p:nvPr/>
        </p:nvSpPr>
        <p:spPr>
          <a:xfrm>
            <a:off x="6343197" y="1873024"/>
            <a:ext cx="304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49163F3-CB6C-4C37-9A8D-615EC11B17F7}"/>
              </a:ext>
            </a:extLst>
          </p:cNvPr>
          <p:cNvSpPr txBox="1"/>
          <p:nvPr/>
        </p:nvSpPr>
        <p:spPr>
          <a:xfrm>
            <a:off x="6174388" y="4948544"/>
            <a:ext cx="304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07CBA2F-05B9-4775-9CF4-AD657920EBAC}"/>
              </a:ext>
            </a:extLst>
          </p:cNvPr>
          <p:cNvCxnSpPr>
            <a:cxnSpLocks/>
          </p:cNvCxnSpPr>
          <p:nvPr/>
        </p:nvCxnSpPr>
        <p:spPr>
          <a:xfrm>
            <a:off x="8961359" y="2866690"/>
            <a:ext cx="0" cy="1089514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2917BCF-4518-4FB3-BB73-752395A823E8}"/>
              </a:ext>
            </a:extLst>
          </p:cNvPr>
          <p:cNvSpPr txBox="1"/>
          <p:nvPr/>
        </p:nvSpPr>
        <p:spPr>
          <a:xfrm>
            <a:off x="9221856" y="2868041"/>
            <a:ext cx="2676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Collusion</a:t>
            </a:r>
          </a:p>
          <a:p>
            <a:pPr algn="ctr"/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X identified as pro-Union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81A6B9-1DC6-42AC-B582-EEFF23242907}"/>
              </a:ext>
            </a:extLst>
          </p:cNvPr>
          <p:cNvSpPr txBox="1"/>
          <p:nvPr/>
        </p:nvSpPr>
        <p:spPr>
          <a:xfrm>
            <a:off x="5918773" y="1535021"/>
            <a:ext cx="355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Sample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0FBBA4-3B16-4A72-8470-DA356392F8A1}"/>
              </a:ext>
            </a:extLst>
          </p:cNvPr>
          <p:cNvSpPr txBox="1"/>
          <p:nvPr/>
        </p:nvSpPr>
        <p:spPr>
          <a:xfrm>
            <a:off x="5918773" y="4616396"/>
            <a:ext cx="355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Sample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2BE59D8-68FD-481B-BE2B-46F600B6CD75}"/>
              </a:ext>
            </a:extLst>
          </p:cNvPr>
          <p:cNvSpPr txBox="1"/>
          <p:nvPr/>
        </p:nvSpPr>
        <p:spPr>
          <a:xfrm>
            <a:off x="2262647" y="5596128"/>
            <a:ext cx="2676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Eye Tracker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9E30DD-3426-4254-9AD3-A919D6BFA8BC}"/>
              </a:ext>
            </a:extLst>
          </p:cNvPr>
          <p:cNvSpPr txBox="1"/>
          <p:nvPr/>
        </p:nvSpPr>
        <p:spPr>
          <a:xfrm>
            <a:off x="2276854" y="2468880"/>
            <a:ext cx="2676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Gaze Data Stream</a:t>
            </a: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8E10EA9-856B-4B64-9B96-AA2DDF7090BB}"/>
              </a:ext>
            </a:extLst>
          </p:cNvPr>
          <p:cNvSpPr txBox="1"/>
          <p:nvPr/>
        </p:nvSpPr>
        <p:spPr>
          <a:xfrm>
            <a:off x="3952467" y="5721119"/>
            <a:ext cx="6373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Threat Model: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</a:t>
            </a:r>
            <a:r>
              <a:rPr kumimoji="0" lang="en-US" sz="2200" b="1" i="0" u="none" strike="noStrike" kern="0" cap="none" spc="0" normalizeH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Platform, Reduce User Identification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7" grpId="0" animBg="1"/>
      <p:bldP spid="79" grpId="0"/>
      <p:bldP spid="80" grpId="0"/>
      <p:bldP spid="28" grpId="0"/>
      <p:bldP spid="29" grpId="0"/>
      <p:bldP spid="30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Solution: Privacy Mechanism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FACD29-EFFF-4CD2-9EC0-69DB5498DB77}"/>
              </a:ext>
            </a:extLst>
          </p:cNvPr>
          <p:cNvSpPr txBox="1"/>
          <p:nvPr/>
        </p:nvSpPr>
        <p:spPr>
          <a:xfrm>
            <a:off x="896697" y="3059925"/>
            <a:ext cx="901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Image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BE0731-AD4F-432A-8F92-701626DAFF29}"/>
              </a:ext>
            </a:extLst>
          </p:cNvPr>
          <p:cNvSpPr txBox="1"/>
          <p:nvPr/>
        </p:nvSpPr>
        <p:spPr>
          <a:xfrm>
            <a:off x="3266683" y="2838631"/>
            <a:ext cx="1371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Eye Position, e.g., (x, y, t)</a:t>
            </a:r>
          </a:p>
        </p:txBody>
      </p:sp>
      <p:pic>
        <p:nvPicPr>
          <p:cNvPr id="64" name="Picture 2">
            <a:extLst>
              <a:ext uri="{FF2B5EF4-FFF2-40B4-BE49-F238E27FC236}">
                <a16:creationId xmlns:a16="http://schemas.microsoft.com/office/drawing/2014/main" id="{029BE719-61CA-44B2-9BE6-998479961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29" y="37917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>
            <a:extLst>
              <a:ext uri="{FF2B5EF4-FFF2-40B4-BE49-F238E27FC236}">
                <a16:creationId xmlns:a16="http://schemas.microsoft.com/office/drawing/2014/main" id="{F26068C9-70A2-4B93-90E1-770A5B4A2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105" y="39060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>
            <a:extLst>
              <a:ext uri="{FF2B5EF4-FFF2-40B4-BE49-F238E27FC236}">
                <a16:creationId xmlns:a16="http://schemas.microsoft.com/office/drawing/2014/main" id="{C6656756-2B23-4E02-8457-4130B8CA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367" y="4020323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474CD9E0-0F3A-4446-B99C-156A7BBFD192}"/>
              </a:ext>
            </a:extLst>
          </p:cNvPr>
          <p:cNvGrpSpPr/>
          <p:nvPr/>
        </p:nvGrpSpPr>
        <p:grpSpPr>
          <a:xfrm>
            <a:off x="622716" y="2271323"/>
            <a:ext cx="1885202" cy="2565861"/>
            <a:chOff x="-1454179" y="1932015"/>
            <a:chExt cx="2020781" cy="2750395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C8FD380-7245-4350-B921-7DD6C664C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454179" y="2393891"/>
              <a:ext cx="2020781" cy="2288519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0FFCAAD-AEAC-443A-B850-ECD941472FA1}"/>
                </a:ext>
              </a:extLst>
            </p:cNvPr>
            <p:cNvSpPr txBox="1"/>
            <p:nvPr/>
          </p:nvSpPr>
          <p:spPr>
            <a:xfrm>
              <a:off x="-878688" y="1932015"/>
              <a:ext cx="1155033" cy="461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User X</a:t>
              </a:r>
            </a:p>
          </p:txBody>
        </p:sp>
      </p:grpSp>
      <p:pic>
        <p:nvPicPr>
          <p:cNvPr id="70" name="Picture 2">
            <a:extLst>
              <a:ext uri="{FF2B5EF4-FFF2-40B4-BE49-F238E27FC236}">
                <a16:creationId xmlns:a16="http://schemas.microsoft.com/office/drawing/2014/main" id="{8A3CE14E-16D2-4CB2-A09B-5CEC20057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730" y="4109666"/>
            <a:ext cx="12477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508BACD1-D909-4BB1-A4B6-75626D487E6D}"/>
              </a:ext>
            </a:extLst>
          </p:cNvPr>
          <p:cNvCxnSpPr>
            <a:cxnSpLocks/>
          </p:cNvCxnSpPr>
          <p:nvPr/>
        </p:nvCxnSpPr>
        <p:spPr>
          <a:xfrm>
            <a:off x="2422193" y="3361266"/>
            <a:ext cx="2486025" cy="0"/>
          </a:xfrm>
          <a:prstGeom prst="straightConnector1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FF514A-3809-4FF7-A62A-8D594086C963}"/>
              </a:ext>
            </a:extLst>
          </p:cNvPr>
          <p:cNvSpPr/>
          <p:nvPr/>
        </p:nvSpPr>
        <p:spPr>
          <a:xfrm>
            <a:off x="4907690" y="2507244"/>
            <a:ext cx="3209216" cy="1688976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Privacy Mechanism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B770BE2-5A22-4D6C-A28C-93A9001C11D9}"/>
              </a:ext>
            </a:extLst>
          </p:cNvPr>
          <p:cNvSpPr txBox="1"/>
          <p:nvPr/>
        </p:nvSpPr>
        <p:spPr>
          <a:xfrm>
            <a:off x="5823653" y="1873024"/>
            <a:ext cx="304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&lt;x’, y’, t’&gt;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49163F3-CB6C-4C37-9A8D-615EC11B17F7}"/>
              </a:ext>
            </a:extLst>
          </p:cNvPr>
          <p:cNvSpPr txBox="1"/>
          <p:nvPr/>
        </p:nvSpPr>
        <p:spPr>
          <a:xfrm>
            <a:off x="5654844" y="4946904"/>
            <a:ext cx="304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&lt;x’, y’, t’&gt;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1124C8-87AF-432B-9114-E6CE781E20F1}"/>
              </a:ext>
            </a:extLst>
          </p:cNvPr>
          <p:cNvSpPr txBox="1"/>
          <p:nvPr/>
        </p:nvSpPr>
        <p:spPr>
          <a:xfrm>
            <a:off x="5399223" y="1535021"/>
            <a:ext cx="355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Modified Sample Data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3CCF0A-41C4-42B9-B351-10CEE2348028}"/>
              </a:ext>
            </a:extLst>
          </p:cNvPr>
          <p:cNvSpPr txBox="1"/>
          <p:nvPr/>
        </p:nvSpPr>
        <p:spPr>
          <a:xfrm>
            <a:off x="5399223" y="4617720"/>
            <a:ext cx="3558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Modified Sample Data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490D5DE-AF06-48E3-9E42-F1DA6CE6C5E1}"/>
              </a:ext>
            </a:extLst>
          </p:cNvPr>
          <p:cNvCxnSpPr>
            <a:cxnSpLocks/>
          </p:cNvCxnSpPr>
          <p:nvPr/>
        </p:nvCxnSpPr>
        <p:spPr>
          <a:xfrm>
            <a:off x="8961359" y="2866690"/>
            <a:ext cx="0" cy="1089514"/>
          </a:xfrm>
          <a:prstGeom prst="straightConnector1">
            <a:avLst/>
          </a:prstGeom>
          <a:ln w="762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CC93DE0-1996-4508-B6D3-53170F534752}"/>
              </a:ext>
            </a:extLst>
          </p:cNvPr>
          <p:cNvSpPr txBox="1"/>
          <p:nvPr/>
        </p:nvSpPr>
        <p:spPr>
          <a:xfrm>
            <a:off x="9221856" y="2868041"/>
            <a:ext cx="2676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 Collusion</a:t>
            </a:r>
          </a:p>
          <a:p>
            <a:pPr algn="ctr"/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X identified as pro-Union</a:t>
            </a:r>
          </a:p>
        </p:txBody>
      </p:sp>
      <p:sp>
        <p:nvSpPr>
          <p:cNvPr id="36" name="Rounded Rectangle 46">
            <a:extLst>
              <a:ext uri="{FF2B5EF4-FFF2-40B4-BE49-F238E27FC236}">
                <a16:creationId xmlns:a16="http://schemas.microsoft.com/office/drawing/2014/main" id="{A5168044-2903-4153-9D24-DA430C2110BE}"/>
              </a:ext>
            </a:extLst>
          </p:cNvPr>
          <p:cNvSpPr/>
          <p:nvPr/>
        </p:nvSpPr>
        <p:spPr>
          <a:xfrm>
            <a:off x="8868840" y="1412038"/>
            <a:ext cx="3125637" cy="122610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Foveated Rendering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 Prediction</a:t>
            </a:r>
          </a:p>
          <a:p>
            <a:pPr lvl="0" defTabSz="457200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User Identity Known</a:t>
            </a:r>
          </a:p>
        </p:txBody>
      </p:sp>
      <p:sp>
        <p:nvSpPr>
          <p:cNvPr id="37" name="Rounded Rectangle 46">
            <a:extLst>
              <a:ext uri="{FF2B5EF4-FFF2-40B4-BE49-F238E27FC236}">
                <a16:creationId xmlns:a16="http://schemas.microsoft.com/office/drawing/2014/main" id="{82FE8A71-ACE2-494B-929D-239D05F9D391}"/>
              </a:ext>
            </a:extLst>
          </p:cNvPr>
          <p:cNvSpPr/>
          <p:nvPr/>
        </p:nvSpPr>
        <p:spPr>
          <a:xfrm>
            <a:off x="8896682" y="4339561"/>
            <a:ext cx="3125637" cy="1226108"/>
          </a:xfrm>
          <a:prstGeom prst="roundRect">
            <a:avLst/>
          </a:prstGeom>
          <a:solidFill>
            <a:schemeClr val="tx1">
              <a:lumMod val="95000"/>
              <a:alpha val="5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Social VR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>
                <a:solidFill>
                  <a:srgbClr val="8BC1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Animation</a:t>
            </a:r>
          </a:p>
          <a:p>
            <a:pPr defTabSz="457200"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User Identity Unknown</a:t>
            </a:r>
            <a:endParaRPr lang="en-US" sz="2200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2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D611DA8-2FF7-40BE-8A54-2021E38FB6D4}"/>
              </a:ext>
            </a:extLst>
          </p:cNvPr>
          <p:cNvCxnSpPr>
            <a:cxnSpLocks/>
          </p:cNvCxnSpPr>
          <p:nvPr/>
        </p:nvCxnSpPr>
        <p:spPr>
          <a:xfrm flipV="1">
            <a:off x="8116906" y="2025092"/>
            <a:ext cx="751934" cy="554840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AE756DA-50CA-42E8-8B0E-3A38EBBB631F}"/>
              </a:ext>
            </a:extLst>
          </p:cNvPr>
          <p:cNvSpPr txBox="1"/>
          <p:nvPr/>
        </p:nvSpPr>
        <p:spPr>
          <a:xfrm>
            <a:off x="2262647" y="5596128"/>
            <a:ext cx="2676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Eye Tracker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273710-3D34-4F09-984D-5D934D6B1D40}"/>
              </a:ext>
            </a:extLst>
          </p:cNvPr>
          <p:cNvSpPr txBox="1"/>
          <p:nvPr/>
        </p:nvSpPr>
        <p:spPr>
          <a:xfrm>
            <a:off x="2276854" y="2468880"/>
            <a:ext cx="2676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Gaze Data Stream</a:t>
            </a:r>
          </a:p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&lt;x, y, t&gt;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F25388-9205-4FBA-BC91-446031B75D82}"/>
              </a:ext>
            </a:extLst>
          </p:cNvPr>
          <p:cNvSpPr txBox="1"/>
          <p:nvPr/>
        </p:nvSpPr>
        <p:spPr>
          <a:xfrm>
            <a:off x="3952467" y="5721119"/>
            <a:ext cx="6373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Threat Model: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Trusted</a:t>
            </a:r>
            <a:r>
              <a:rPr kumimoji="0" lang="en-US" sz="2200" b="1" i="0" u="none" strike="noStrike" kern="0" cap="none" spc="0" normalizeH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Platform, Untrusted Applications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5491336-EDF2-439E-B4F5-28467348426F}"/>
              </a:ext>
            </a:extLst>
          </p:cNvPr>
          <p:cNvCxnSpPr>
            <a:cxnSpLocks/>
          </p:cNvCxnSpPr>
          <p:nvPr/>
        </p:nvCxnSpPr>
        <p:spPr>
          <a:xfrm>
            <a:off x="8062075" y="4109666"/>
            <a:ext cx="806765" cy="727518"/>
          </a:xfrm>
          <a:prstGeom prst="straightConnector1">
            <a:avLst/>
          </a:prstGeom>
          <a:noFill/>
          <a:ln w="6350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0879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100" name="Content Placeholder 2">
            <a:extLst>
              <a:ext uri="{FF2B5EF4-FFF2-40B4-BE49-F238E27FC236}">
                <a16:creationId xmlns:a16="http://schemas.microsoft.com/office/drawing/2014/main" id="{2DBC2CCD-4ACB-4AE2-B1CE-B745B9A3C468}"/>
              </a:ext>
            </a:extLst>
          </p:cNvPr>
          <p:cNvSpPr txBox="1">
            <a:spLocks/>
          </p:cNvSpPr>
          <p:nvPr/>
        </p:nvSpPr>
        <p:spPr>
          <a:xfrm>
            <a:off x="222362" y="1361048"/>
            <a:ext cx="4782450" cy="47509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Datasets:</a:t>
            </a:r>
          </a:p>
          <a:p>
            <a:pPr>
              <a:spcAft>
                <a:spcPts val="300"/>
              </a:spcAft>
            </a:pP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ET-DK2 (360◦ Images)</a:t>
            </a:r>
          </a:p>
          <a:p>
            <a:pPr lvl="1">
              <a:spcAft>
                <a:spcPts val="300"/>
              </a:spcAft>
            </a:pPr>
            <a:r>
              <a:rPr lang="en-US" sz="2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Individuals, 50 Stimuli  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VR-Saliency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(360◦ Images)</a:t>
            </a:r>
          </a:p>
          <a:p>
            <a:pPr lvl="1"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130 Individuals, 8 Stimuli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VR-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EyeTracking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(360◦ Images)</a:t>
            </a:r>
          </a:p>
          <a:p>
            <a:pPr lvl="1"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43 Individuals, 148 Stimuli</a:t>
            </a:r>
          </a:p>
          <a:p>
            <a:pPr>
              <a:spcAft>
                <a:spcPts val="3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360_em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(360◦ Images)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13 Individuals, 14 Stimuli</a:t>
            </a:r>
          </a:p>
          <a:p>
            <a:pPr>
              <a:spcAft>
                <a:spcPts val="300"/>
              </a:spcAft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DGaze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(3D Rendered Scenes)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43 Individuals, 2 Stimuli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BD1E49-6D12-4921-A35B-D735042C8AB9}"/>
              </a:ext>
            </a:extLst>
          </p:cNvPr>
          <p:cNvSpPr txBox="1">
            <a:spLocks/>
          </p:cNvSpPr>
          <p:nvPr/>
        </p:nvSpPr>
        <p:spPr>
          <a:xfrm>
            <a:off x="6262728" y="1486852"/>
            <a:ext cx="6140442" cy="515541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Mechanisms: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Additive Gaussian Noise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Temporal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Downsample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Spatial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Downsample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703FCC5B-6611-438E-BB46-814430CE4F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66195" y="3961202"/>
                <a:ext cx="6140442" cy="515541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Metric: 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Identification Rate</a:t>
                </a:r>
              </a:p>
              <a:p>
                <a:pPr marL="0" indent="0">
                  <a:buNone/>
                </a:pP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#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𝑆𝑡𝑖𝑚𝑢𝑙𝑖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𝐶𝑜𝑟𝑟𝑒𝑐𝑡𝑙𝑦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𝑃𝑟𝑒𝑑𝑖𝑐𝑡𝑒𝑑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𝑇𝑜𝑡𝑎𝑙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#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𝑆𝑡𝑖𝑚𝑢𝑙𝑖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𝑇𝑒𝑠𝑡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𝑆𝑒𝑡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703FCC5B-6611-438E-BB46-814430CE4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195" y="3961202"/>
                <a:ext cx="6140442" cy="5155419"/>
              </a:xfrm>
              <a:prstGeom prst="rect">
                <a:avLst/>
              </a:prstGeom>
              <a:blipFill>
                <a:blip r:embed="rId3"/>
                <a:stretch>
                  <a:fillRect l="-1589" t="-1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D5E07C5A-F1B0-4561-AA3B-8763C60E9595}"/>
              </a:ext>
            </a:extLst>
          </p:cNvPr>
          <p:cNvSpPr txBox="1"/>
          <p:nvPr/>
        </p:nvSpPr>
        <p:spPr>
          <a:xfrm>
            <a:off x="1597154" y="1361048"/>
            <a:ext cx="34283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Dataset</a:t>
            </a:r>
            <a:endParaRPr lang="en-US" sz="2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5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921A7-DCEA-4E61-BE47-8365AE2C7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2F4B-5AE9-5F4A-AEA6-0EF78602B28A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4/20/2021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9D08C-9B95-4833-A0BC-AEA434CA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7D0B-F52B-47F2-BA65-6DA35A20223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72D890-3109-4A80-ABB6-D2CFF4D2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Privacy-Utility Trade-off: Gaze Prediction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040B1-4578-4E12-9DB8-DD74075260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97" y="1492853"/>
            <a:ext cx="9212806" cy="500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9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9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0.5|0.5|1|0.7"/>
</p:tagLst>
</file>

<file path=ppt/theme/theme1.xml><?xml version="1.0" encoding="utf-8"?>
<a:theme xmlns:a="http://schemas.openxmlformats.org/drawingml/2006/main" name="INIT-Powerpoint-Templat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A8B0AF1-B3B9-4E27-81C4-792C368D9BE5}" vid="{657C9954-D246-4AA1-907D-C6B6CF109A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40326</TotalTime>
  <Words>714</Words>
  <Application>Microsoft Office PowerPoint</Application>
  <PresentationFormat>Widescreen</PresentationFormat>
  <Paragraphs>180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INIT-Powerpoint-Template </vt:lpstr>
      <vt:lpstr>A privacy-preserving approach to streaming eye-tracking data</vt:lpstr>
      <vt:lpstr>Motivation</vt:lpstr>
      <vt:lpstr>Key Contribution</vt:lpstr>
      <vt:lpstr>PowerPoint Presentation</vt:lpstr>
      <vt:lpstr>Scenario 1: Aggregate/Event Data</vt:lpstr>
      <vt:lpstr>Scenario 2: Sample Data</vt:lpstr>
      <vt:lpstr>Solution: Privacy Mechanism</vt:lpstr>
      <vt:lpstr>Evaluation</vt:lpstr>
      <vt:lpstr>Privacy-Utility Trade-off: Gaze Prediction</vt:lpstr>
      <vt:lpstr>Summary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Adult2Child: Dynamic Scaling Laws to Create Child-Like Motion</dc:title>
  <dc:creator>CISE</dc:creator>
  <cp:lastModifiedBy>Brendan John</cp:lastModifiedBy>
  <cp:revision>1835</cp:revision>
  <dcterms:modified xsi:type="dcterms:W3CDTF">2021-04-20T15:32:57Z</dcterms:modified>
</cp:coreProperties>
</file>