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584" r:id="rId3"/>
    <p:sldId id="527" r:id="rId4"/>
    <p:sldId id="589" r:id="rId5"/>
    <p:sldId id="574" r:id="rId6"/>
    <p:sldId id="529" r:id="rId7"/>
    <p:sldId id="588" r:id="rId8"/>
    <p:sldId id="532" r:id="rId9"/>
    <p:sldId id="546" r:id="rId10"/>
    <p:sldId id="576" r:id="rId11"/>
    <p:sldId id="534" r:id="rId12"/>
    <p:sldId id="586" r:id="rId13"/>
    <p:sldId id="577" r:id="rId14"/>
    <p:sldId id="535" r:id="rId15"/>
    <p:sldId id="536" r:id="rId16"/>
    <p:sldId id="575" r:id="rId17"/>
    <p:sldId id="539" r:id="rId18"/>
    <p:sldId id="542" r:id="rId19"/>
    <p:sldId id="580" r:id="rId20"/>
    <p:sldId id="591" r:id="rId21"/>
    <p:sldId id="5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9"/>
    <p:restoredTop sz="71190" autoAdjust="0"/>
  </p:normalViewPr>
  <p:slideViewPr>
    <p:cSldViewPr snapToGrid="0">
      <p:cViewPr varScale="1">
        <p:scale>
          <a:sx n="77" d="100"/>
          <a:sy n="77" d="100"/>
        </p:scale>
        <p:origin x="1740" y="90"/>
      </p:cViewPr>
      <p:guideLst>
        <p:guide orient="horz" pos="2160"/>
        <p:guide pos="3840"/>
      </p:guideLst>
    </p:cSldViewPr>
  </p:slideViewPr>
  <p:outlineViewPr>
    <p:cViewPr>
      <p:scale>
        <a:sx n="33" d="100"/>
        <a:sy n="33" d="100"/>
      </p:scale>
      <p:origin x="0" y="-1640"/>
    </p:cViewPr>
  </p:outlineViewPr>
  <p:notesTextViewPr>
    <p:cViewPr>
      <p:scale>
        <a:sx n="114" d="100"/>
        <a:sy n="114"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F34173-DF96-ED4F-BBDA-3EFB9D552E05}" type="datetimeFigureOut">
              <a:rPr lang="en-US" smtClean="0"/>
              <a:t>4/20/2021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9B720F-7C3F-D846-BA4A-C7191939E08E}" type="slidenum">
              <a:rPr lang="en-US" smtClean="0"/>
              <a:t>‹#›</a:t>
            </a:fld>
            <a:endParaRPr lang="en-US"/>
          </a:p>
        </p:txBody>
      </p:sp>
    </p:spTree>
    <p:extLst>
      <p:ext uri="{BB962C8B-B14F-4D97-AF65-F5344CB8AC3E}">
        <p14:creationId xmlns:p14="http://schemas.microsoft.com/office/powerpoint/2010/main" val="38906160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E76DE-A7FA-6C4C-A5C4-118F5F4F4FD7}" type="datetimeFigureOut">
              <a:rPr lang="en-US" smtClean="0"/>
              <a:t>4/20/2021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9498F-12E1-DA48-BE5D-3DC19F9B9879}" type="slidenum">
              <a:rPr lang="en-US" smtClean="0"/>
              <a:t>‹#›</a:t>
            </a:fld>
            <a:endParaRPr lang="en-US"/>
          </a:p>
        </p:txBody>
      </p:sp>
    </p:spTree>
    <p:extLst>
      <p:ext uri="{BB962C8B-B14F-4D97-AF65-F5344CB8AC3E}">
        <p14:creationId xmlns:p14="http://schemas.microsoft.com/office/powerpoint/2010/main" val="18236221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FF1C1-B16B-4522-B08E-4AEBA9333344}" type="slidenum">
              <a:rPr lang="en-US" smtClean="0"/>
              <a:t>1</a:t>
            </a:fld>
            <a:endParaRPr lang="en-US"/>
          </a:p>
        </p:txBody>
      </p:sp>
    </p:spTree>
    <p:extLst>
      <p:ext uri="{BB962C8B-B14F-4D97-AF65-F5344CB8AC3E}">
        <p14:creationId xmlns:p14="http://schemas.microsoft.com/office/powerpoint/2010/main" val="2925069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10</a:t>
            </a:fld>
            <a:endParaRPr lang="en-US"/>
          </a:p>
        </p:txBody>
      </p:sp>
    </p:spTree>
    <p:extLst>
      <p:ext uri="{BB962C8B-B14F-4D97-AF65-F5344CB8AC3E}">
        <p14:creationId xmlns:p14="http://schemas.microsoft.com/office/powerpoint/2010/main" val="172172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11</a:t>
            </a:fld>
            <a:endParaRPr lang="en-US"/>
          </a:p>
        </p:txBody>
      </p:sp>
    </p:spTree>
    <p:extLst>
      <p:ext uri="{BB962C8B-B14F-4D97-AF65-F5344CB8AC3E}">
        <p14:creationId xmlns:p14="http://schemas.microsoft.com/office/powerpoint/2010/main" val="3962240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12</a:t>
            </a:fld>
            <a:endParaRPr lang="en-US"/>
          </a:p>
        </p:txBody>
      </p:sp>
    </p:spTree>
    <p:extLst>
      <p:ext uri="{BB962C8B-B14F-4D97-AF65-F5344CB8AC3E}">
        <p14:creationId xmlns:p14="http://schemas.microsoft.com/office/powerpoint/2010/main" val="1512240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13</a:t>
            </a:fld>
            <a:endParaRPr lang="en-US"/>
          </a:p>
        </p:txBody>
      </p:sp>
    </p:spTree>
    <p:extLst>
      <p:ext uri="{BB962C8B-B14F-4D97-AF65-F5344CB8AC3E}">
        <p14:creationId xmlns:p14="http://schemas.microsoft.com/office/powerpoint/2010/main" val="3821238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14</a:t>
            </a:fld>
            <a:endParaRPr lang="en-US"/>
          </a:p>
        </p:txBody>
      </p:sp>
    </p:spTree>
    <p:extLst>
      <p:ext uri="{BB962C8B-B14F-4D97-AF65-F5344CB8AC3E}">
        <p14:creationId xmlns:p14="http://schemas.microsoft.com/office/powerpoint/2010/main" val="3979009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15</a:t>
            </a:fld>
            <a:endParaRPr lang="en-US"/>
          </a:p>
        </p:txBody>
      </p:sp>
    </p:spTree>
    <p:extLst>
      <p:ext uri="{BB962C8B-B14F-4D97-AF65-F5344CB8AC3E}">
        <p14:creationId xmlns:p14="http://schemas.microsoft.com/office/powerpoint/2010/main" val="66749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9498F-12E1-DA48-BE5D-3DC19F9B98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430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17</a:t>
            </a:fld>
            <a:endParaRPr lang="en-US"/>
          </a:p>
        </p:txBody>
      </p:sp>
    </p:spTree>
    <p:extLst>
      <p:ext uri="{BB962C8B-B14F-4D97-AF65-F5344CB8AC3E}">
        <p14:creationId xmlns:p14="http://schemas.microsoft.com/office/powerpoint/2010/main" val="3019233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18</a:t>
            </a:fld>
            <a:endParaRPr lang="en-US"/>
          </a:p>
        </p:txBody>
      </p:sp>
    </p:spTree>
    <p:extLst>
      <p:ext uri="{BB962C8B-B14F-4D97-AF65-F5344CB8AC3E}">
        <p14:creationId xmlns:p14="http://schemas.microsoft.com/office/powerpoint/2010/main" val="3166924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19</a:t>
            </a:fld>
            <a:endParaRPr lang="en-US"/>
          </a:p>
        </p:txBody>
      </p:sp>
    </p:spTree>
    <p:extLst>
      <p:ext uri="{BB962C8B-B14F-4D97-AF65-F5344CB8AC3E}">
        <p14:creationId xmlns:p14="http://schemas.microsoft.com/office/powerpoint/2010/main" val="177305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2</a:t>
            </a:fld>
            <a:endParaRPr lang="en-US"/>
          </a:p>
        </p:txBody>
      </p:sp>
    </p:spTree>
    <p:extLst>
      <p:ext uri="{BB962C8B-B14F-4D97-AF65-F5344CB8AC3E}">
        <p14:creationId xmlns:p14="http://schemas.microsoft.com/office/powerpoint/2010/main" val="1519852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experiment had some limitations, namely only the eyes were animated, which means no blinks, pupil changes, or head movements. To address this in future work we can conduct experiments with more interactive avatars.</a:t>
            </a:r>
          </a:p>
          <a:p>
            <a:r>
              <a:rPr lang="en-US" dirty="0"/>
              <a:t>Our framework for hardware blur assumes that the user can access the eye tracking camera, however this is not always the case with VR displays. *click* to address this we can consider new optics solutions.</a:t>
            </a:r>
          </a:p>
          <a:p>
            <a:r>
              <a:rPr lang="en-US" dirty="0"/>
              <a:t>But the one that I am most interested in, is addressing this key limitation of the current work. We have presented a sweet spot for a fixed iris auth method, and we selected this as it is a standard. </a:t>
            </a:r>
            <a:r>
              <a:rPr lang="en-US" dirty="0" err="1"/>
              <a:t>PPl</a:t>
            </a:r>
            <a:r>
              <a:rPr lang="en-US" dirty="0"/>
              <a:t> are coming up with new solutions all of the time, including deep networks,</a:t>
            </a:r>
          </a:p>
        </p:txBody>
      </p:sp>
      <p:sp>
        <p:nvSpPr>
          <p:cNvPr id="4" name="Slide Number Placeholder 3"/>
          <p:cNvSpPr>
            <a:spLocks noGrp="1"/>
          </p:cNvSpPr>
          <p:nvPr>
            <p:ph type="sldNum" sz="quarter" idx="5"/>
          </p:nvPr>
        </p:nvSpPr>
        <p:spPr/>
        <p:txBody>
          <a:bodyPr/>
          <a:lstStyle/>
          <a:p>
            <a:fld id="{8DF9498F-12E1-DA48-BE5D-3DC19F9B9879}" type="slidenum">
              <a:rPr lang="en-US" smtClean="0"/>
              <a:t>20</a:t>
            </a:fld>
            <a:endParaRPr lang="en-US"/>
          </a:p>
        </p:txBody>
      </p:sp>
    </p:spTree>
    <p:extLst>
      <p:ext uri="{BB962C8B-B14F-4D97-AF65-F5344CB8AC3E}">
        <p14:creationId xmlns:p14="http://schemas.microsoft.com/office/powerpoint/2010/main" val="3453428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Don’t use the VR eye images, use from past slides with an in-focus and out-of-focus even from </a:t>
            </a:r>
            <a:r>
              <a:rPr lang="en-US" dirty="0" err="1"/>
              <a:t>EyeVeil</a:t>
            </a:r>
            <a:r>
              <a:rPr lang="en-US" dirty="0"/>
              <a:t>]</a:t>
            </a:r>
          </a:p>
          <a:p>
            <a:r>
              <a:rPr lang="en-US" dirty="0"/>
              <a:t>We propose the use of a blur filter to remove the iris signature from the eye image. Blur can be applied in software by convolving with a blur kernel such as Gaussian blur as seen in this video stream. &lt;click&gt; Blur can also be applied in hardware through optical defocus. For this work we add defocus by increasing the distance between the eye camera and the user’s eye. This allows the user to control their own security, and allows them to enable and disable the iris biometric as needed.</a:t>
            </a:r>
          </a:p>
          <a:p>
            <a:r>
              <a:rPr lang="en-US" dirty="0"/>
              <a:t>Highlight concept of in-focus and out-of-focus configuration</a:t>
            </a:r>
          </a:p>
        </p:txBody>
      </p:sp>
      <p:sp>
        <p:nvSpPr>
          <p:cNvPr id="4" name="Slide Number Placeholder 3"/>
          <p:cNvSpPr>
            <a:spLocks noGrp="1"/>
          </p:cNvSpPr>
          <p:nvPr>
            <p:ph type="sldNum" sz="quarter" idx="5"/>
          </p:nvPr>
        </p:nvSpPr>
        <p:spPr/>
        <p:txBody>
          <a:bodyPr/>
          <a:lstStyle/>
          <a:p>
            <a:fld id="{8DF9498F-12E1-DA48-BE5D-3DC19F9B9879}" type="slidenum">
              <a:rPr lang="en-US" smtClean="0"/>
              <a:t>21</a:t>
            </a:fld>
            <a:endParaRPr lang="en-US"/>
          </a:p>
        </p:txBody>
      </p:sp>
    </p:spTree>
    <p:extLst>
      <p:ext uri="{BB962C8B-B14F-4D97-AF65-F5344CB8AC3E}">
        <p14:creationId xmlns:p14="http://schemas.microsoft.com/office/powerpoint/2010/main" val="2860439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FF1C1-B16B-4522-B08E-4AEBA9333344}" type="slidenum">
              <a:rPr lang="en-US" smtClean="0"/>
              <a:t>3</a:t>
            </a:fld>
            <a:endParaRPr lang="en-US"/>
          </a:p>
        </p:txBody>
      </p:sp>
    </p:spTree>
    <p:extLst>
      <p:ext uri="{BB962C8B-B14F-4D97-AF65-F5344CB8AC3E}">
        <p14:creationId xmlns:p14="http://schemas.microsoft.com/office/powerpoint/2010/main" val="407325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DF9498F-12E1-DA48-BE5D-3DC19F9B9879}" type="slidenum">
              <a:rPr lang="en-US" smtClean="0"/>
              <a:t>4</a:t>
            </a:fld>
            <a:endParaRPr lang="en-US"/>
          </a:p>
        </p:txBody>
      </p:sp>
    </p:spTree>
    <p:extLst>
      <p:ext uri="{BB962C8B-B14F-4D97-AF65-F5344CB8AC3E}">
        <p14:creationId xmlns:p14="http://schemas.microsoft.com/office/powerpoint/2010/main" val="189433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9498F-12E1-DA48-BE5D-3DC19F9B98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73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6</a:t>
            </a:fld>
            <a:endParaRPr lang="en-US"/>
          </a:p>
        </p:txBody>
      </p:sp>
    </p:spTree>
    <p:extLst>
      <p:ext uri="{BB962C8B-B14F-4D97-AF65-F5344CB8AC3E}">
        <p14:creationId xmlns:p14="http://schemas.microsoft.com/office/powerpoint/2010/main" val="162713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7</a:t>
            </a:fld>
            <a:endParaRPr lang="en-US"/>
          </a:p>
        </p:txBody>
      </p:sp>
    </p:spTree>
    <p:extLst>
      <p:ext uri="{BB962C8B-B14F-4D97-AF65-F5344CB8AC3E}">
        <p14:creationId xmlns:p14="http://schemas.microsoft.com/office/powerpoint/2010/main" val="2837327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8</a:t>
            </a:fld>
            <a:endParaRPr lang="en-US"/>
          </a:p>
        </p:txBody>
      </p:sp>
    </p:spTree>
    <p:extLst>
      <p:ext uri="{BB962C8B-B14F-4D97-AF65-F5344CB8AC3E}">
        <p14:creationId xmlns:p14="http://schemas.microsoft.com/office/powerpoint/2010/main" val="79139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9498F-12E1-DA48-BE5D-3DC19F9B9879}" type="slidenum">
              <a:rPr lang="en-US" smtClean="0"/>
              <a:t>9</a:t>
            </a:fld>
            <a:endParaRPr lang="en-US"/>
          </a:p>
        </p:txBody>
      </p:sp>
    </p:spTree>
    <p:extLst>
      <p:ext uri="{BB962C8B-B14F-4D97-AF65-F5344CB8AC3E}">
        <p14:creationId xmlns:p14="http://schemas.microsoft.com/office/powerpoint/2010/main" val="223346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3DD884-5710-D441-A35E-E681CC50742E}" type="datetime1">
              <a:rPr lang="en-US" smtClean="0"/>
              <a:t>4/20/2021</a:t>
            </a:fld>
            <a:endParaRPr lang="en-US"/>
          </a:p>
        </p:txBody>
      </p:sp>
      <p:sp>
        <p:nvSpPr>
          <p:cNvPr id="5" name="Footer Placeholder 4"/>
          <p:cNvSpPr>
            <a:spLocks noGrp="1"/>
          </p:cNvSpPr>
          <p:nvPr>
            <p:ph type="ftr" sz="quarter" idx="11"/>
          </p:nvPr>
        </p:nvSpPr>
        <p:spPr/>
        <p:txBody>
          <a:bodyPr/>
          <a:lstStyle/>
          <a:p>
            <a:r>
              <a:rPr lang="en-US"/>
              <a:t>Eakta Jain, University of Florida</a:t>
            </a:r>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20178886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2B17E-DAE6-3145-92A8-BA97F4D47D0D}" type="datetime1">
              <a:rPr lang="en-US" smtClean="0"/>
              <a:t>4/20/2021</a:t>
            </a:fld>
            <a:endParaRPr lang="en-US"/>
          </a:p>
        </p:txBody>
      </p:sp>
      <p:sp>
        <p:nvSpPr>
          <p:cNvPr id="5" name="Footer Placeholder 4"/>
          <p:cNvSpPr>
            <a:spLocks noGrp="1"/>
          </p:cNvSpPr>
          <p:nvPr>
            <p:ph type="ftr" sz="quarter" idx="11"/>
          </p:nvPr>
        </p:nvSpPr>
        <p:spPr/>
        <p:txBody>
          <a:bodyPr/>
          <a:lstStyle/>
          <a:p>
            <a:r>
              <a:rPr lang="en-US"/>
              <a:t>Eakta Jain, University of Florida</a:t>
            </a:r>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159211398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17D1F-2A98-DE48-B822-D256A141B143}" type="datetime1">
              <a:rPr lang="en-US" smtClean="0"/>
              <a:t>4/20/2021</a:t>
            </a:fld>
            <a:endParaRPr lang="en-US"/>
          </a:p>
        </p:txBody>
      </p:sp>
      <p:sp>
        <p:nvSpPr>
          <p:cNvPr id="5" name="Footer Placeholder 4"/>
          <p:cNvSpPr>
            <a:spLocks noGrp="1"/>
          </p:cNvSpPr>
          <p:nvPr>
            <p:ph type="ftr" sz="quarter" idx="11"/>
          </p:nvPr>
        </p:nvSpPr>
        <p:spPr/>
        <p:txBody>
          <a:bodyPr/>
          <a:lstStyle/>
          <a:p>
            <a:r>
              <a:rPr lang="en-US"/>
              <a:t>Eakta Jain, University of Florida</a:t>
            </a:r>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69679864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CCD41-637D-AE4B-BC32-D0BCBE98C930}" type="datetime1">
              <a:rPr lang="en-US" smtClean="0"/>
              <a:t>4/20/2021</a:t>
            </a:fld>
            <a:endParaRPr lang="en-US"/>
          </a:p>
        </p:txBody>
      </p:sp>
      <p:sp>
        <p:nvSpPr>
          <p:cNvPr id="5" name="Footer Placeholder 4"/>
          <p:cNvSpPr>
            <a:spLocks noGrp="1"/>
          </p:cNvSpPr>
          <p:nvPr>
            <p:ph type="ftr" sz="quarter" idx="11"/>
          </p:nvPr>
        </p:nvSpPr>
        <p:spPr/>
        <p:txBody>
          <a:bodyPr/>
          <a:lstStyle/>
          <a:p>
            <a:r>
              <a:rPr lang="en-US"/>
              <a:t>Eakta Jain, University of Florida</a:t>
            </a:r>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24688968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5C2D7-AE8C-9641-9DF1-1A04B4281FFB}" type="datetime1">
              <a:rPr lang="en-US" smtClean="0"/>
              <a:t>4/20/2021</a:t>
            </a:fld>
            <a:endParaRPr lang="en-US"/>
          </a:p>
        </p:txBody>
      </p:sp>
      <p:sp>
        <p:nvSpPr>
          <p:cNvPr id="5" name="Footer Placeholder 4"/>
          <p:cNvSpPr>
            <a:spLocks noGrp="1"/>
          </p:cNvSpPr>
          <p:nvPr>
            <p:ph type="ftr" sz="quarter" idx="11"/>
          </p:nvPr>
        </p:nvSpPr>
        <p:spPr/>
        <p:txBody>
          <a:bodyPr/>
          <a:lstStyle/>
          <a:p>
            <a:r>
              <a:rPr lang="en-US"/>
              <a:t>Eakta Jain, University of Florida</a:t>
            </a:r>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127966180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FB6CBC-BE19-D64C-930B-7528288EEE32}" type="datetime1">
              <a:rPr lang="en-US" smtClean="0"/>
              <a:t>4/20/2021</a:t>
            </a:fld>
            <a:endParaRPr lang="en-US"/>
          </a:p>
        </p:txBody>
      </p:sp>
      <p:sp>
        <p:nvSpPr>
          <p:cNvPr id="6" name="Footer Placeholder 5"/>
          <p:cNvSpPr>
            <a:spLocks noGrp="1"/>
          </p:cNvSpPr>
          <p:nvPr>
            <p:ph type="ftr" sz="quarter" idx="11"/>
          </p:nvPr>
        </p:nvSpPr>
        <p:spPr/>
        <p:txBody>
          <a:bodyPr/>
          <a:lstStyle/>
          <a:p>
            <a:r>
              <a:rPr lang="en-US"/>
              <a:t>Eakta Jain, University of Florida</a:t>
            </a:r>
          </a:p>
        </p:txBody>
      </p:sp>
      <p:sp>
        <p:nvSpPr>
          <p:cNvPr id="7" name="Slide Number Placeholder 6"/>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95665484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890DD-CF7B-E844-8DE9-7B9C7F773A9D}" type="datetime1">
              <a:rPr lang="en-US" smtClean="0"/>
              <a:t>4/20/2021</a:t>
            </a:fld>
            <a:endParaRPr lang="en-US"/>
          </a:p>
        </p:txBody>
      </p:sp>
      <p:sp>
        <p:nvSpPr>
          <p:cNvPr id="8" name="Footer Placeholder 7"/>
          <p:cNvSpPr>
            <a:spLocks noGrp="1"/>
          </p:cNvSpPr>
          <p:nvPr>
            <p:ph type="ftr" sz="quarter" idx="11"/>
          </p:nvPr>
        </p:nvSpPr>
        <p:spPr/>
        <p:txBody>
          <a:bodyPr/>
          <a:lstStyle/>
          <a:p>
            <a:r>
              <a:rPr lang="en-US"/>
              <a:t>Eakta Jain, University of Florida</a:t>
            </a:r>
          </a:p>
        </p:txBody>
      </p:sp>
      <p:sp>
        <p:nvSpPr>
          <p:cNvPr id="9" name="Slide Number Placeholder 8"/>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56028985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622F4B-5AE9-5F4A-AEA6-0EF78602B28A}" type="datetime1">
              <a:rPr lang="en-US" smtClean="0"/>
              <a:t>4/20/2021</a:t>
            </a:fld>
            <a:endParaRPr lang="en-US"/>
          </a:p>
        </p:txBody>
      </p:sp>
      <p:sp>
        <p:nvSpPr>
          <p:cNvPr id="4" name="Footer Placeholder 3"/>
          <p:cNvSpPr>
            <a:spLocks noGrp="1"/>
          </p:cNvSpPr>
          <p:nvPr>
            <p:ph type="ftr" sz="quarter" idx="11"/>
          </p:nvPr>
        </p:nvSpPr>
        <p:spPr/>
        <p:txBody>
          <a:bodyPr/>
          <a:lstStyle/>
          <a:p>
            <a:r>
              <a:rPr lang="en-US"/>
              <a:t>Eakta Jain, University of Florida</a:t>
            </a:r>
          </a:p>
        </p:txBody>
      </p:sp>
      <p:sp>
        <p:nvSpPr>
          <p:cNvPr id="5" name="Slide Number Placeholder 4"/>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289173690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0FAF8-920E-3547-A29E-8DE87AAD9E27}" type="datetime1">
              <a:rPr lang="en-US" smtClean="0"/>
              <a:t>4/20/2021</a:t>
            </a:fld>
            <a:endParaRPr lang="en-US"/>
          </a:p>
        </p:txBody>
      </p:sp>
      <p:sp>
        <p:nvSpPr>
          <p:cNvPr id="3" name="Footer Placeholder 2"/>
          <p:cNvSpPr>
            <a:spLocks noGrp="1"/>
          </p:cNvSpPr>
          <p:nvPr>
            <p:ph type="ftr" sz="quarter" idx="11"/>
          </p:nvPr>
        </p:nvSpPr>
        <p:spPr/>
        <p:txBody>
          <a:bodyPr/>
          <a:lstStyle/>
          <a:p>
            <a:r>
              <a:rPr lang="en-US"/>
              <a:t>Eakta Jain, University of Florida</a:t>
            </a:r>
          </a:p>
        </p:txBody>
      </p:sp>
      <p:sp>
        <p:nvSpPr>
          <p:cNvPr id="4" name="Slide Number Placeholder 3"/>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71742078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A4618-8B43-C540-8015-4191B52165C8}" type="datetime1">
              <a:rPr lang="en-US" smtClean="0"/>
              <a:t>4/20/2021</a:t>
            </a:fld>
            <a:endParaRPr lang="en-US"/>
          </a:p>
        </p:txBody>
      </p:sp>
      <p:sp>
        <p:nvSpPr>
          <p:cNvPr id="6" name="Footer Placeholder 5"/>
          <p:cNvSpPr>
            <a:spLocks noGrp="1"/>
          </p:cNvSpPr>
          <p:nvPr>
            <p:ph type="ftr" sz="quarter" idx="11"/>
          </p:nvPr>
        </p:nvSpPr>
        <p:spPr/>
        <p:txBody>
          <a:bodyPr/>
          <a:lstStyle/>
          <a:p>
            <a:r>
              <a:rPr lang="en-US"/>
              <a:t>Eakta Jain, University of Florida</a:t>
            </a:r>
          </a:p>
        </p:txBody>
      </p:sp>
      <p:sp>
        <p:nvSpPr>
          <p:cNvPr id="7" name="Slide Number Placeholder 6"/>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229984596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FC6DAE-7AD3-B54B-87B0-95943C4288E2}" type="datetime1">
              <a:rPr lang="en-US" smtClean="0"/>
              <a:t>4/20/2021</a:t>
            </a:fld>
            <a:endParaRPr lang="en-US"/>
          </a:p>
        </p:txBody>
      </p:sp>
      <p:sp>
        <p:nvSpPr>
          <p:cNvPr id="6" name="Footer Placeholder 5"/>
          <p:cNvSpPr>
            <a:spLocks noGrp="1"/>
          </p:cNvSpPr>
          <p:nvPr>
            <p:ph type="ftr" sz="quarter" idx="11"/>
          </p:nvPr>
        </p:nvSpPr>
        <p:spPr/>
        <p:txBody>
          <a:bodyPr/>
          <a:lstStyle/>
          <a:p>
            <a:r>
              <a:rPr lang="en-US"/>
              <a:t>Eakta Jain, University of Florida</a:t>
            </a:r>
          </a:p>
        </p:txBody>
      </p:sp>
      <p:sp>
        <p:nvSpPr>
          <p:cNvPr id="7" name="Slide Number Placeholder 6"/>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09156375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0">
              <a:schemeClr val="bg1">
                <a:tint val="98000"/>
                <a:satMod val="130000"/>
                <a:shade val="90000"/>
                <a:lumMod val="103000"/>
              </a:schemeClr>
            </a:gs>
            <a:gs pos="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42012-778A-9248-9C47-6D1D6E495BF0}" type="datetime1">
              <a:rPr lang="en-US" smtClean="0"/>
              <a:t>4/20/2021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Eakta Jain, University of Florida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7D0B-F52B-47F2-BA65-6DA35A202230}" type="slidenum">
              <a:rPr lang="en-US" smtClean="0"/>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6255" y="5417623"/>
            <a:ext cx="1780345" cy="1780345"/>
          </a:xfrm>
          <a:prstGeom prst="rect">
            <a:avLst/>
          </a:prstGeom>
          <a:effectLst>
            <a:glow rad="76200">
              <a:schemeClr val="tx1"/>
            </a:glow>
          </a:effectLst>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49110" y="6183313"/>
            <a:ext cx="2476190" cy="457143"/>
          </a:xfrm>
          <a:prstGeom prst="rect">
            <a:avLst/>
          </a:prstGeom>
          <a:effectLst>
            <a:glow rad="50800">
              <a:schemeClr val="tx1"/>
            </a:glow>
          </a:effectLst>
        </p:spPr>
      </p:pic>
    </p:spTree>
    <p:extLst>
      <p:ext uri="{BB962C8B-B14F-4D97-AF65-F5344CB8AC3E}">
        <p14:creationId xmlns:p14="http://schemas.microsoft.com/office/powerpoint/2010/main" val="211619694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mc:Choice>
    <mc:Fallback xmlns="">
      <p:transition spd="slow"/>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4.jpeg"/><Relationship Id="rId7"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emf"/><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1DF0-9AB2-48C0-9A35-B3209A6B82CA}"/>
              </a:ext>
            </a:extLst>
          </p:cNvPr>
          <p:cNvSpPr>
            <a:spLocks noGrp="1"/>
          </p:cNvSpPr>
          <p:nvPr>
            <p:ph type="ctrTitle"/>
          </p:nvPr>
        </p:nvSpPr>
        <p:spPr>
          <a:xfrm>
            <a:off x="1181100" y="1063049"/>
            <a:ext cx="9829800" cy="1191636"/>
          </a:xfrm>
        </p:spPr>
        <p:txBody>
          <a:bodyPr>
            <a:normAutofit fontScale="90000"/>
          </a:bodyPr>
          <a:lstStyle/>
          <a:p>
            <a:r>
              <a:rPr lang="en-US" sz="4400" dirty="0">
                <a:solidFill>
                  <a:srgbClr val="FFFFFF"/>
                </a:solidFill>
                <a:latin typeface="Arial" panose="020B0604020202020204" pitchFamily="34" charset="0"/>
                <a:cs typeface="Arial" panose="020B0604020202020204" pitchFamily="34" charset="0"/>
              </a:rPr>
              <a:t>The Security-Utility Trade-off for Iris Authentication and Eye Animation for Social Virtual Avatars</a:t>
            </a:r>
          </a:p>
        </p:txBody>
      </p:sp>
      <p:grpSp>
        <p:nvGrpSpPr>
          <p:cNvPr id="11" name="Group 10">
            <a:extLst>
              <a:ext uri="{FF2B5EF4-FFF2-40B4-BE49-F238E27FC236}">
                <a16:creationId xmlns:a16="http://schemas.microsoft.com/office/drawing/2014/main" id="{930C5BA7-6D7C-4728-85D4-84E8C1D4C956}"/>
              </a:ext>
            </a:extLst>
          </p:cNvPr>
          <p:cNvGrpSpPr/>
          <p:nvPr/>
        </p:nvGrpSpPr>
        <p:grpSpPr>
          <a:xfrm>
            <a:off x="630336" y="5156020"/>
            <a:ext cx="10494299" cy="1200330"/>
            <a:chOff x="1044544" y="3550980"/>
            <a:chExt cx="10494299" cy="1200330"/>
          </a:xfrm>
        </p:grpSpPr>
        <p:sp>
          <p:nvSpPr>
            <p:cNvPr id="4" name="Rectangle 9">
              <a:extLst>
                <a:ext uri="{FF2B5EF4-FFF2-40B4-BE49-F238E27FC236}">
                  <a16:creationId xmlns:a16="http://schemas.microsoft.com/office/drawing/2014/main" id="{6F89AAA8-E019-473C-ADFC-49A485517B56}"/>
                </a:ext>
              </a:extLst>
            </p:cNvPr>
            <p:cNvSpPr>
              <a:spLocks/>
            </p:cNvSpPr>
            <p:nvPr/>
          </p:nvSpPr>
          <p:spPr bwMode="auto">
            <a:xfrm>
              <a:off x="1044544" y="3550980"/>
              <a:ext cx="28100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dirty="0">
                  <a:solidFill>
                    <a:srgbClr val="92D050"/>
                  </a:solidFill>
                  <a:latin typeface="Arial" panose="020B0604020202020204" pitchFamily="34" charset="0"/>
                  <a:cs typeface="Arial" panose="020B0604020202020204" pitchFamily="34" charset="0"/>
                  <a:sym typeface="Arial" panose="020B0604020202020204" pitchFamily="34" charset="0"/>
                </a:rPr>
                <a:t>Brendan David-John</a:t>
              </a:r>
            </a:p>
            <a:p>
              <a:pPr algn="ctr"/>
              <a:endPar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PhD Student</a:t>
              </a: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University of Florida</a:t>
              </a:r>
            </a:p>
          </p:txBody>
        </p:sp>
        <p:sp>
          <p:nvSpPr>
            <p:cNvPr id="5" name="Rectangle 4">
              <a:extLst>
                <a:ext uri="{FF2B5EF4-FFF2-40B4-BE49-F238E27FC236}">
                  <a16:creationId xmlns:a16="http://schemas.microsoft.com/office/drawing/2014/main" id="{9BEB93C9-6F05-4C5F-88DD-EAECE9DBAA80}"/>
                </a:ext>
              </a:extLst>
            </p:cNvPr>
            <p:cNvSpPr>
              <a:spLocks/>
            </p:cNvSpPr>
            <p:nvPr/>
          </p:nvSpPr>
          <p:spPr bwMode="auto">
            <a:xfrm>
              <a:off x="6729753" y="3550981"/>
              <a:ext cx="21592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dirty="0">
                  <a:solidFill>
                    <a:srgbClr val="92D050"/>
                  </a:solidFill>
                  <a:latin typeface="Arial" panose="020B0604020202020204" pitchFamily="34" charset="0"/>
                  <a:cs typeface="Arial" panose="020B0604020202020204" pitchFamily="34" charset="0"/>
                  <a:sym typeface="Arial" panose="020B0604020202020204" pitchFamily="34" charset="0"/>
                </a:rPr>
                <a:t>Sanjeev </a:t>
              </a:r>
              <a:r>
                <a:rPr lang="en-US" altLang="en-US" sz="2400" dirty="0" err="1">
                  <a:solidFill>
                    <a:srgbClr val="92D050"/>
                  </a:solidFill>
                  <a:latin typeface="Arial" panose="020B0604020202020204" pitchFamily="34" charset="0"/>
                  <a:cs typeface="Arial" panose="020B0604020202020204" pitchFamily="34" charset="0"/>
                  <a:sym typeface="Arial" panose="020B0604020202020204" pitchFamily="34" charset="0"/>
                </a:rPr>
                <a:t>Koppal</a:t>
              </a:r>
              <a:endParaRPr lang="en-US" altLang="en-US" sz="2400" dirty="0">
                <a:solidFill>
                  <a:srgbClr val="92D050"/>
                </a:solidFill>
                <a:latin typeface="Arial" panose="020B0604020202020204" pitchFamily="34" charset="0"/>
                <a:cs typeface="Arial" panose="020B0604020202020204" pitchFamily="34" charset="0"/>
                <a:sym typeface="Arial" panose="020B0604020202020204" pitchFamily="34" charset="0"/>
              </a:endParaRPr>
            </a:p>
            <a:p>
              <a:pPr algn="ctr"/>
              <a:endPar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Assistant Professor</a:t>
              </a: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University of Florida</a:t>
              </a:r>
            </a:p>
          </p:txBody>
        </p:sp>
        <p:sp>
          <p:nvSpPr>
            <p:cNvPr id="6" name="Rectangle 5">
              <a:extLst>
                <a:ext uri="{FF2B5EF4-FFF2-40B4-BE49-F238E27FC236}">
                  <a16:creationId xmlns:a16="http://schemas.microsoft.com/office/drawing/2014/main" id="{CC87DE74-8737-4354-9AF9-82E492E45D93}"/>
                </a:ext>
              </a:extLst>
            </p:cNvPr>
            <p:cNvSpPr>
              <a:spLocks/>
            </p:cNvSpPr>
            <p:nvPr/>
          </p:nvSpPr>
          <p:spPr bwMode="auto">
            <a:xfrm>
              <a:off x="9499822" y="3550981"/>
              <a:ext cx="20390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dirty="0">
                  <a:solidFill>
                    <a:srgbClr val="92D050"/>
                  </a:solidFill>
                  <a:latin typeface="Arial" panose="020B0604020202020204" pitchFamily="34" charset="0"/>
                  <a:cs typeface="Arial" panose="020B0604020202020204" pitchFamily="34" charset="0"/>
                  <a:sym typeface="Arial" panose="020B0604020202020204" pitchFamily="34" charset="0"/>
                </a:rPr>
                <a:t>Eakta Jain</a:t>
              </a:r>
            </a:p>
            <a:p>
              <a:pPr algn="ctr"/>
              <a:endPar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Assistant Professor</a:t>
              </a: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University of Florida</a:t>
              </a:r>
            </a:p>
          </p:txBody>
        </p:sp>
        <p:sp>
          <p:nvSpPr>
            <p:cNvPr id="13" name="Rectangle 9">
              <a:extLst>
                <a:ext uri="{FF2B5EF4-FFF2-40B4-BE49-F238E27FC236}">
                  <a16:creationId xmlns:a16="http://schemas.microsoft.com/office/drawing/2014/main" id="{264BD096-8867-46FD-B7F4-D44A5C8920FE}"/>
                </a:ext>
              </a:extLst>
            </p:cNvPr>
            <p:cNvSpPr>
              <a:spLocks/>
            </p:cNvSpPr>
            <p:nvPr/>
          </p:nvSpPr>
          <p:spPr bwMode="auto">
            <a:xfrm>
              <a:off x="4079909" y="3550980"/>
              <a:ext cx="20390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dirty="0">
                  <a:solidFill>
                    <a:srgbClr val="92D050"/>
                  </a:solidFill>
                  <a:latin typeface="Arial" panose="020B0604020202020204" pitchFamily="34" charset="0"/>
                  <a:cs typeface="Arial" panose="020B0604020202020204" pitchFamily="34" charset="0"/>
                  <a:sym typeface="Arial" panose="020B0604020202020204" pitchFamily="34" charset="0"/>
                </a:rPr>
                <a:t>Sophie </a:t>
              </a:r>
              <a:r>
                <a:rPr lang="en-US" altLang="en-US" sz="2400" dirty="0" err="1">
                  <a:solidFill>
                    <a:srgbClr val="92D050"/>
                  </a:solidFill>
                  <a:latin typeface="Arial" panose="020B0604020202020204" pitchFamily="34" charset="0"/>
                  <a:cs typeface="Arial" panose="020B0604020202020204" pitchFamily="34" charset="0"/>
                  <a:sym typeface="Arial" panose="020B0604020202020204" pitchFamily="34" charset="0"/>
                </a:rPr>
                <a:t>Jörg</a:t>
              </a:r>
              <a:endParaRPr lang="en-US" altLang="en-US" sz="2400" dirty="0">
                <a:solidFill>
                  <a:srgbClr val="92D050"/>
                </a:solidFill>
                <a:latin typeface="Arial" panose="020B0604020202020204" pitchFamily="34" charset="0"/>
                <a:cs typeface="Arial" panose="020B0604020202020204" pitchFamily="34" charset="0"/>
                <a:sym typeface="Arial" panose="020B0604020202020204" pitchFamily="34" charset="0"/>
              </a:endParaRPr>
            </a:p>
            <a:p>
              <a:pPr algn="ctr"/>
              <a:endPar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Associate Professor</a:t>
              </a:r>
            </a:p>
            <a:p>
              <a:pPr algn="ctr"/>
              <a:r>
                <a:rPr lang="en-US" altLang="en-US" sz="1800" dirty="0">
                  <a:solidFill>
                    <a:schemeClr val="bg1"/>
                  </a:solidFill>
                  <a:latin typeface="Arial" panose="020B0604020202020204" pitchFamily="34" charset="0"/>
                  <a:cs typeface="Arial" panose="020B0604020202020204" pitchFamily="34" charset="0"/>
                  <a:sym typeface="Arial" panose="020B0604020202020204" pitchFamily="34" charset="0"/>
                </a:rPr>
                <a:t>Clemson University</a:t>
              </a:r>
            </a:p>
          </p:txBody>
        </p:sp>
      </p:grpSp>
      <p:sp>
        <p:nvSpPr>
          <p:cNvPr id="18" name="TextBox 17">
            <a:extLst>
              <a:ext uri="{FF2B5EF4-FFF2-40B4-BE49-F238E27FC236}">
                <a16:creationId xmlns:a16="http://schemas.microsoft.com/office/drawing/2014/main" id="{98DD1B3B-41C0-4D1C-B43F-60D2C85B405A}"/>
              </a:ext>
            </a:extLst>
          </p:cNvPr>
          <p:cNvSpPr txBox="1"/>
          <p:nvPr/>
        </p:nvSpPr>
        <p:spPr>
          <a:xfrm>
            <a:off x="457905" y="5821194"/>
            <a:ext cx="11460189" cy="369332"/>
          </a:xfrm>
          <a:prstGeom prst="rect">
            <a:avLst/>
          </a:prstGeom>
          <a:noFill/>
        </p:spPr>
        <p:txBody>
          <a:bodyPr wrap="none" rtlCol="0">
            <a:spAutoFit/>
          </a:bodyPr>
          <a:lstStyle/>
          <a:p>
            <a:r>
              <a:rPr lang="en-US" b="1" i="1" dirty="0">
                <a:solidFill>
                  <a:srgbClr val="92D050"/>
                </a:solidFill>
                <a:latin typeface="Arial" panose="020B0604020202020204" pitchFamily="34" charset="0"/>
                <a:cs typeface="Arial" panose="020B0604020202020204" pitchFamily="34" charset="0"/>
              </a:rPr>
              <a:t>Web</a:t>
            </a:r>
            <a:r>
              <a:rPr lang="en-US" b="1" i="1" dirty="0">
                <a:solidFill>
                  <a:prstClr val="white"/>
                </a:solidFill>
                <a:latin typeface="Arial" panose="020B0604020202020204" pitchFamily="34" charset="0"/>
                <a:cs typeface="Arial" panose="020B0604020202020204" pitchFamily="34" charset="0"/>
              </a:rPr>
              <a:t>: </a:t>
            </a:r>
            <a:r>
              <a:rPr lang="en-US" i="1" dirty="0">
                <a:solidFill>
                  <a:prstClr val="white"/>
                </a:solidFill>
                <a:latin typeface="Arial" panose="020B0604020202020204" pitchFamily="34" charset="0"/>
                <a:cs typeface="Arial" panose="020B0604020202020204" pitchFamily="34" charset="0"/>
              </a:rPr>
              <a:t>www.jainlab.cise.ufl.edu/Privacy_and_Security_in_Eye_Tracking.html	</a:t>
            </a:r>
            <a:r>
              <a:rPr lang="en-US" b="1" i="1" dirty="0">
                <a:solidFill>
                  <a:srgbClr val="92D050"/>
                </a:solidFill>
                <a:latin typeface="Arial" panose="020B0604020202020204" pitchFamily="34" charset="0"/>
                <a:cs typeface="Arial" panose="020B0604020202020204" pitchFamily="34" charset="0"/>
              </a:rPr>
              <a:t>Email</a:t>
            </a:r>
            <a:r>
              <a:rPr lang="en-US" b="1" i="1" dirty="0">
                <a:solidFill>
                  <a:prstClr val="white"/>
                </a:solidFill>
                <a:latin typeface="Arial" panose="020B0604020202020204" pitchFamily="34" charset="0"/>
                <a:cs typeface="Arial" panose="020B0604020202020204" pitchFamily="34" charset="0"/>
              </a:rPr>
              <a:t>:</a:t>
            </a:r>
            <a:r>
              <a:rPr lang="en-US" i="1" dirty="0">
                <a:solidFill>
                  <a:prstClr val="white"/>
                </a:solidFill>
                <a:latin typeface="Arial" panose="020B0604020202020204" pitchFamily="34" charset="0"/>
                <a:cs typeface="Arial" panose="020B0604020202020204" pitchFamily="34" charset="0"/>
              </a:rPr>
              <a:t> brendanjohn@ufl.edu</a:t>
            </a:r>
          </a:p>
        </p:txBody>
      </p:sp>
      <p:pic>
        <p:nvPicPr>
          <p:cNvPr id="8" name="Picture 7" descr="A person wearing a blue shirt&#10;&#10;Description automatically generated">
            <a:extLst>
              <a:ext uri="{FF2B5EF4-FFF2-40B4-BE49-F238E27FC236}">
                <a16:creationId xmlns:a16="http://schemas.microsoft.com/office/drawing/2014/main" id="{119A224E-0578-422D-ABF7-790BD633C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857" y="2521555"/>
            <a:ext cx="2023460" cy="2529324"/>
          </a:xfrm>
          <a:prstGeom prst="rect">
            <a:avLst/>
          </a:prstGeom>
        </p:spPr>
      </p:pic>
      <p:pic>
        <p:nvPicPr>
          <p:cNvPr id="1026" name="Picture 2" descr="Eakta Jain">
            <a:extLst>
              <a:ext uri="{FF2B5EF4-FFF2-40B4-BE49-F238E27FC236}">
                <a16:creationId xmlns:a16="http://schemas.microsoft.com/office/drawing/2014/main" id="{0DCE0A0C-9BCA-4CDF-B2AF-0DC89399E3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17" b="13750"/>
          <a:stretch/>
        </p:blipFill>
        <p:spPr bwMode="auto">
          <a:xfrm>
            <a:off x="9047707" y="2521555"/>
            <a:ext cx="2114834" cy="2529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phie Joerg">
            <a:extLst>
              <a:ext uri="{FF2B5EF4-FFF2-40B4-BE49-F238E27FC236}">
                <a16:creationId xmlns:a16="http://schemas.microsoft.com/office/drawing/2014/main" id="{F9A2C067-3E59-40EE-B71D-BFA5ECCF5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7888" y="2521555"/>
            <a:ext cx="2234646" cy="2529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anjeev koppal">
            <a:extLst>
              <a:ext uri="{FF2B5EF4-FFF2-40B4-BE49-F238E27FC236}">
                <a16:creationId xmlns:a16="http://schemas.microsoft.com/office/drawing/2014/main" id="{906603A0-A218-4346-B5DC-ED1EAE0AF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763" y="2521555"/>
            <a:ext cx="1946394" cy="2529324"/>
          </a:xfrm>
          <a:prstGeom prst="rect">
            <a:avLst/>
          </a:prstGeom>
          <a:noFill/>
          <a:extLst>
            <a:ext uri="{909E8E84-426E-40DD-AFC4-6F175D3DCCD1}">
              <a14:hiddenFill xmlns:a14="http://schemas.microsoft.com/office/drawing/2010/main">
                <a:solidFill>
                  <a:srgbClr val="FFFFFF"/>
                </a:solidFill>
              </a14:hiddenFill>
            </a:ext>
          </a:extLst>
        </p:spPr>
      </p:pic>
      <p:sp>
        <p:nvSpPr>
          <p:cNvPr id="17" name="Date Placeholder 3">
            <a:extLst>
              <a:ext uri="{FF2B5EF4-FFF2-40B4-BE49-F238E27FC236}">
                <a16:creationId xmlns:a16="http://schemas.microsoft.com/office/drawing/2014/main" id="{AD3FBE0A-1F56-42DA-A5A5-4279D6D2F59B}"/>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dirty="0"/>
          </a:p>
        </p:txBody>
      </p:sp>
      <p:sp>
        <p:nvSpPr>
          <p:cNvPr id="19" name="Slide Number Placeholder 4">
            <a:extLst>
              <a:ext uri="{FF2B5EF4-FFF2-40B4-BE49-F238E27FC236}">
                <a16:creationId xmlns:a16="http://schemas.microsoft.com/office/drawing/2014/main" id="{A2AB38E9-4445-48BA-98E0-D845F6F2445C}"/>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a:t>
            </a:fld>
            <a:endParaRPr lang="en-US" dirty="0"/>
          </a:p>
        </p:txBody>
      </p:sp>
    </p:spTree>
    <p:extLst>
      <p:ext uri="{BB962C8B-B14F-4D97-AF65-F5344CB8AC3E}">
        <p14:creationId xmlns:p14="http://schemas.microsoft.com/office/powerpoint/2010/main" val="190266168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02E9E19-6679-47C4-8A97-C81B547369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88632" y="1843331"/>
            <a:ext cx="4762994" cy="4569770"/>
          </a:xfrm>
          <a:prstGeom prst="rect">
            <a:avLst/>
          </a:prstGeom>
        </p:spPr>
      </p:pic>
      <p:grpSp>
        <p:nvGrpSpPr>
          <p:cNvPr id="10" name="Group 9">
            <a:extLst>
              <a:ext uri="{FF2B5EF4-FFF2-40B4-BE49-F238E27FC236}">
                <a16:creationId xmlns:a16="http://schemas.microsoft.com/office/drawing/2014/main" id="{9B7C8DBF-B440-43F4-93E7-6970BEB4463A}"/>
              </a:ext>
            </a:extLst>
          </p:cNvPr>
          <p:cNvGrpSpPr/>
          <p:nvPr/>
        </p:nvGrpSpPr>
        <p:grpSpPr>
          <a:xfrm>
            <a:off x="259014" y="1860008"/>
            <a:ext cx="5521300" cy="4501982"/>
            <a:chOff x="6032210" y="886713"/>
            <a:chExt cx="3997052" cy="3259134"/>
          </a:xfrm>
        </p:grpSpPr>
        <p:pic>
          <p:nvPicPr>
            <p:cNvPr id="11" name="Picture 10">
              <a:extLst>
                <a:ext uri="{FF2B5EF4-FFF2-40B4-BE49-F238E27FC236}">
                  <a16:creationId xmlns:a16="http://schemas.microsoft.com/office/drawing/2014/main" id="{ABAE8706-D3DE-4FE2-8DE2-522983E0BC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32210" y="886713"/>
              <a:ext cx="3997052" cy="3259134"/>
            </a:xfrm>
            <a:prstGeom prst="rect">
              <a:avLst/>
            </a:prstGeom>
          </p:spPr>
        </p:pic>
        <p:grpSp>
          <p:nvGrpSpPr>
            <p:cNvPr id="12" name="Group 11">
              <a:extLst>
                <a:ext uri="{FF2B5EF4-FFF2-40B4-BE49-F238E27FC236}">
                  <a16:creationId xmlns:a16="http://schemas.microsoft.com/office/drawing/2014/main" id="{3EF15BBB-87E5-4E5E-8B3C-28EE7830F475}"/>
                </a:ext>
              </a:extLst>
            </p:cNvPr>
            <p:cNvGrpSpPr/>
            <p:nvPr/>
          </p:nvGrpSpPr>
          <p:grpSpPr>
            <a:xfrm>
              <a:off x="6861287" y="3072301"/>
              <a:ext cx="2482368" cy="395503"/>
              <a:chOff x="6861287" y="3072301"/>
              <a:chExt cx="2482368" cy="395503"/>
            </a:xfrm>
          </p:grpSpPr>
          <p:sp>
            <p:nvSpPr>
              <p:cNvPr id="13" name="TextBox 12">
                <a:extLst>
                  <a:ext uri="{FF2B5EF4-FFF2-40B4-BE49-F238E27FC236}">
                    <a16:creationId xmlns:a16="http://schemas.microsoft.com/office/drawing/2014/main" id="{EEBD3410-56B8-43A1-B4A7-7A288EBF3FAD}"/>
                  </a:ext>
                </a:extLst>
              </p:cNvPr>
              <p:cNvSpPr txBox="1"/>
              <p:nvPr/>
            </p:nvSpPr>
            <p:spPr>
              <a:xfrm>
                <a:off x="6861287" y="3072301"/>
                <a:ext cx="1001715" cy="334215"/>
              </a:xfrm>
              <a:prstGeom prst="rect">
                <a:avLst/>
              </a:prstGeom>
              <a:noFill/>
            </p:spPr>
            <p:txBody>
              <a:bodyPr wrap="none" rtlCol="0">
                <a:spAutoFit/>
              </a:bodyPr>
              <a:lstStyle/>
              <a:p>
                <a:r>
                  <a:rPr lang="en-US" sz="2400" b="1" dirty="0">
                    <a:solidFill>
                      <a:srgbClr val="FFC000"/>
                    </a:solidFill>
                    <a:latin typeface="Arial" panose="020B0604020202020204" pitchFamily="34" charset="0"/>
                    <a:cs typeface="Arial" panose="020B0604020202020204" pitchFamily="34" charset="0"/>
                  </a:rPr>
                  <a:t>5% CRR</a:t>
                </a:r>
              </a:p>
            </p:txBody>
          </p:sp>
          <p:cxnSp>
            <p:nvCxnSpPr>
              <p:cNvPr id="14" name="Straight Connector 13">
                <a:extLst>
                  <a:ext uri="{FF2B5EF4-FFF2-40B4-BE49-F238E27FC236}">
                    <a16:creationId xmlns:a16="http://schemas.microsoft.com/office/drawing/2014/main" id="{4ABC95AD-7757-476D-8326-26BB1A7510ED}"/>
                  </a:ext>
                </a:extLst>
              </p:cNvPr>
              <p:cNvCxnSpPr>
                <a:cxnSpLocks/>
              </p:cNvCxnSpPr>
              <p:nvPr/>
            </p:nvCxnSpPr>
            <p:spPr>
              <a:xfrm>
                <a:off x="6861287" y="3467804"/>
                <a:ext cx="2482368" cy="0"/>
              </a:xfrm>
              <a:prstGeom prst="line">
                <a:avLst/>
              </a:prstGeom>
              <a:ln w="57150">
                <a:solidFill>
                  <a:srgbClr val="FFC000"/>
                </a:solidFill>
                <a:prstDash val="sysDash"/>
              </a:ln>
            </p:spPr>
            <p:style>
              <a:lnRef idx="1">
                <a:schemeClr val="accent2"/>
              </a:lnRef>
              <a:fillRef idx="0">
                <a:schemeClr val="accent2"/>
              </a:fillRef>
              <a:effectRef idx="0">
                <a:schemeClr val="accent2"/>
              </a:effectRef>
              <a:fontRef idx="minor">
                <a:schemeClr val="tx1"/>
              </a:fontRef>
            </p:style>
          </p:cxnSp>
        </p:grpSp>
      </p:grpSp>
      <p:sp>
        <p:nvSpPr>
          <p:cNvPr id="2" name="Title 1">
            <a:extLst>
              <a:ext uri="{FF2B5EF4-FFF2-40B4-BE49-F238E27FC236}">
                <a16:creationId xmlns:a16="http://schemas.microsoft.com/office/drawing/2014/main" id="{3C5B4751-9102-824C-8005-7E410573D13E}"/>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Security-Utility Tradeoff</a:t>
            </a:r>
          </a:p>
        </p:txBody>
      </p:sp>
      <p:sp>
        <p:nvSpPr>
          <p:cNvPr id="4" name="Date Placeholder 3">
            <a:extLst>
              <a:ext uri="{FF2B5EF4-FFF2-40B4-BE49-F238E27FC236}">
                <a16:creationId xmlns:a16="http://schemas.microsoft.com/office/drawing/2014/main" id="{3A08A869-7B68-6C47-AD66-230AE6E821F8}"/>
              </a:ext>
            </a:extLst>
          </p:cNvPr>
          <p:cNvSpPr>
            <a:spLocks noGrp="1"/>
          </p:cNvSpPr>
          <p:nvPr>
            <p:ph type="dt" sz="half" idx="10"/>
          </p:nvPr>
        </p:nvSpPr>
        <p:spPr/>
        <p:txBody>
          <a:bodyPr/>
          <a:lstStyle/>
          <a:p>
            <a:fld id="{385CCD41-637D-AE4B-BC32-D0BCBE98C930}" type="datetime1">
              <a:rPr lang="en-US" smtClean="0"/>
              <a:t>4/20/2021</a:t>
            </a:fld>
            <a:endParaRPr lang="en-US" dirty="0"/>
          </a:p>
        </p:txBody>
      </p:sp>
      <p:sp>
        <p:nvSpPr>
          <p:cNvPr id="5" name="Slide Number Placeholder 4">
            <a:extLst>
              <a:ext uri="{FF2B5EF4-FFF2-40B4-BE49-F238E27FC236}">
                <a16:creationId xmlns:a16="http://schemas.microsoft.com/office/drawing/2014/main" id="{876E1306-86ED-4541-9A5E-BDA65FE59116}"/>
              </a:ext>
            </a:extLst>
          </p:cNvPr>
          <p:cNvSpPr>
            <a:spLocks noGrp="1"/>
          </p:cNvSpPr>
          <p:nvPr>
            <p:ph type="sldNum" sz="quarter" idx="12"/>
          </p:nvPr>
        </p:nvSpPr>
        <p:spPr/>
        <p:txBody>
          <a:bodyPr/>
          <a:lstStyle/>
          <a:p>
            <a:fld id="{EE187D0B-F52B-47F2-BA65-6DA35A202230}" type="slidenum">
              <a:rPr lang="en-US" smtClean="0"/>
              <a:t>10</a:t>
            </a:fld>
            <a:endParaRPr lang="en-US" dirty="0"/>
          </a:p>
        </p:txBody>
      </p:sp>
      <p:sp>
        <p:nvSpPr>
          <p:cNvPr id="8" name="TextBox 7">
            <a:extLst>
              <a:ext uri="{FF2B5EF4-FFF2-40B4-BE49-F238E27FC236}">
                <a16:creationId xmlns:a16="http://schemas.microsoft.com/office/drawing/2014/main" id="{8519D768-3969-B945-A63B-CCE205F8E660}"/>
              </a:ext>
            </a:extLst>
          </p:cNvPr>
          <p:cNvSpPr txBox="1"/>
          <p:nvPr/>
        </p:nvSpPr>
        <p:spPr>
          <a:xfrm>
            <a:off x="725120" y="1342428"/>
            <a:ext cx="4525535"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Security: Iris Recognition</a:t>
            </a:r>
          </a:p>
        </p:txBody>
      </p:sp>
      <p:sp>
        <p:nvSpPr>
          <p:cNvPr id="9" name="TextBox 8">
            <a:extLst>
              <a:ext uri="{FF2B5EF4-FFF2-40B4-BE49-F238E27FC236}">
                <a16:creationId xmlns:a16="http://schemas.microsoft.com/office/drawing/2014/main" id="{66C23958-FFF3-0B42-B390-F64AAAE32163}"/>
              </a:ext>
            </a:extLst>
          </p:cNvPr>
          <p:cNvSpPr txBox="1"/>
          <p:nvPr/>
        </p:nvSpPr>
        <p:spPr>
          <a:xfrm>
            <a:off x="7107362" y="1342428"/>
            <a:ext cx="4525535"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Utility: Gaze Accuracy</a:t>
            </a:r>
          </a:p>
        </p:txBody>
      </p:sp>
      <p:grpSp>
        <p:nvGrpSpPr>
          <p:cNvPr id="23" name="Group 22">
            <a:extLst>
              <a:ext uri="{FF2B5EF4-FFF2-40B4-BE49-F238E27FC236}">
                <a16:creationId xmlns:a16="http://schemas.microsoft.com/office/drawing/2014/main" id="{C7185BCC-9E79-4C55-BF01-861F82A2CC60}"/>
              </a:ext>
            </a:extLst>
          </p:cNvPr>
          <p:cNvGrpSpPr/>
          <p:nvPr/>
        </p:nvGrpSpPr>
        <p:grpSpPr>
          <a:xfrm>
            <a:off x="5044452" y="2191591"/>
            <a:ext cx="2147433" cy="1076927"/>
            <a:chOff x="5326306" y="5415948"/>
            <a:chExt cx="2147433" cy="1076927"/>
          </a:xfrm>
        </p:grpSpPr>
        <p:pic>
          <p:nvPicPr>
            <p:cNvPr id="16" name="Picture 15">
              <a:extLst>
                <a:ext uri="{FF2B5EF4-FFF2-40B4-BE49-F238E27FC236}">
                  <a16:creationId xmlns:a16="http://schemas.microsoft.com/office/drawing/2014/main" id="{29644FF1-CBAA-454A-AA38-1E9BAC034121}"/>
                </a:ext>
              </a:extLst>
            </p:cNvPr>
            <p:cNvPicPr>
              <a:picLocks noChangeAspect="1"/>
            </p:cNvPicPr>
            <p:nvPr/>
          </p:nvPicPr>
          <p:blipFill rotWithShape="1">
            <a:blip r:embed="rId4">
              <a:extLst>
                <a:ext uri="{28A0092B-C50C-407E-A947-70E740481C1C}">
                  <a14:useLocalDpi xmlns:a14="http://schemas.microsoft.com/office/drawing/2010/main" val="0"/>
                </a:ext>
              </a:extLst>
            </a:blip>
            <a:srcRect l="51065" t="19442" r="41164" b="72697"/>
            <a:stretch/>
          </p:blipFill>
          <p:spPr>
            <a:xfrm>
              <a:off x="5376993" y="5494661"/>
              <a:ext cx="478972" cy="464882"/>
            </a:xfrm>
            <a:prstGeom prst="rect">
              <a:avLst/>
            </a:prstGeom>
          </p:spPr>
        </p:pic>
        <p:sp>
          <p:nvSpPr>
            <p:cNvPr id="19" name="Rectangle 18">
              <a:extLst>
                <a:ext uri="{FF2B5EF4-FFF2-40B4-BE49-F238E27FC236}">
                  <a16:creationId xmlns:a16="http://schemas.microsoft.com/office/drawing/2014/main" id="{FB6AC137-19FA-41B9-9189-BA415A613E46}"/>
                </a:ext>
              </a:extLst>
            </p:cNvPr>
            <p:cNvSpPr/>
            <p:nvPr/>
          </p:nvSpPr>
          <p:spPr>
            <a:xfrm>
              <a:off x="5326306" y="5415948"/>
              <a:ext cx="2031429" cy="1076927"/>
            </a:xfrm>
            <a:prstGeom prst="rect">
              <a:avLst/>
            </a:prstGeom>
            <a:noFill/>
            <a:ln w="5715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9929872-AFA8-45FE-824B-EE4343E8D574}"/>
                </a:ext>
              </a:extLst>
            </p:cNvPr>
            <p:cNvSpPr txBox="1"/>
            <p:nvPr/>
          </p:nvSpPr>
          <p:spPr>
            <a:xfrm>
              <a:off x="5801536" y="5503407"/>
              <a:ext cx="167220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Out-of-focus</a:t>
              </a:r>
            </a:p>
          </p:txBody>
        </p:sp>
      </p:grpSp>
      <p:grpSp>
        <p:nvGrpSpPr>
          <p:cNvPr id="24" name="Group 23">
            <a:extLst>
              <a:ext uri="{FF2B5EF4-FFF2-40B4-BE49-F238E27FC236}">
                <a16:creationId xmlns:a16="http://schemas.microsoft.com/office/drawing/2014/main" id="{53125A2C-6A99-4634-BFE1-223EDC46D141}"/>
              </a:ext>
            </a:extLst>
          </p:cNvPr>
          <p:cNvGrpSpPr/>
          <p:nvPr/>
        </p:nvGrpSpPr>
        <p:grpSpPr>
          <a:xfrm>
            <a:off x="5149567" y="2766619"/>
            <a:ext cx="2042318" cy="406509"/>
            <a:chOff x="5431421" y="5990976"/>
            <a:chExt cx="2042318" cy="406509"/>
          </a:xfrm>
        </p:grpSpPr>
        <p:pic>
          <p:nvPicPr>
            <p:cNvPr id="18" name="Picture 17">
              <a:extLst>
                <a:ext uri="{FF2B5EF4-FFF2-40B4-BE49-F238E27FC236}">
                  <a16:creationId xmlns:a16="http://schemas.microsoft.com/office/drawing/2014/main" id="{DB8ABCBA-4A18-4483-B664-4F46663EC7DD}"/>
                </a:ext>
              </a:extLst>
            </p:cNvPr>
            <p:cNvPicPr>
              <a:picLocks noChangeAspect="1"/>
            </p:cNvPicPr>
            <p:nvPr/>
          </p:nvPicPr>
          <p:blipFill rotWithShape="1">
            <a:blip r:embed="rId6">
              <a:extLst>
                <a:ext uri="{28A0092B-C50C-407E-A947-70E740481C1C}">
                  <a14:useLocalDpi xmlns:a14="http://schemas.microsoft.com/office/drawing/2010/main" val="0"/>
                </a:ext>
              </a:extLst>
            </a:blip>
            <a:srcRect l="48437" t="18951" r="44921" b="73142"/>
            <a:stretch/>
          </p:blipFill>
          <p:spPr>
            <a:xfrm>
              <a:off x="5431421" y="6038256"/>
              <a:ext cx="370115" cy="359229"/>
            </a:xfrm>
            <a:prstGeom prst="rect">
              <a:avLst/>
            </a:prstGeom>
          </p:spPr>
        </p:pic>
        <p:sp>
          <p:nvSpPr>
            <p:cNvPr id="21" name="TextBox 20">
              <a:extLst>
                <a:ext uri="{FF2B5EF4-FFF2-40B4-BE49-F238E27FC236}">
                  <a16:creationId xmlns:a16="http://schemas.microsoft.com/office/drawing/2014/main" id="{D0166C38-0251-4695-9357-5981AE40DFD9}"/>
                </a:ext>
              </a:extLst>
            </p:cNvPr>
            <p:cNvSpPr txBox="1"/>
            <p:nvPr/>
          </p:nvSpPr>
          <p:spPr>
            <a:xfrm>
              <a:off x="5801448" y="5990976"/>
              <a:ext cx="1672291"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In-focus</a:t>
              </a:r>
            </a:p>
          </p:txBody>
        </p:sp>
      </p:grpSp>
    </p:spTree>
    <p:custDataLst>
      <p:tags r:id="rId1"/>
    </p:custDataLst>
    <p:extLst>
      <p:ext uri="{BB962C8B-B14F-4D97-AF65-F5344CB8AC3E}">
        <p14:creationId xmlns:p14="http://schemas.microsoft.com/office/powerpoint/2010/main" val="3082517791"/>
      </p:ext>
    </p:extLst>
  </p:cSld>
  <p:clrMapOvr>
    <a:masterClrMapping/>
  </p:clrMapOvr>
  <mc:AlternateContent xmlns:mc="http://schemas.openxmlformats.org/markup-compatibility/2006" xmlns:p14="http://schemas.microsoft.com/office/powerpoint/2010/main">
    <mc:Choice Requires="p14">
      <p:transition spd="slow" p14:dur="3000" advTm="44051"/>
    </mc:Choice>
    <mc:Fallback xmlns="">
      <p:transition spd="slow" advTm="440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D9368-6769-D04A-8B72-99A6423D3EED}"/>
              </a:ext>
            </a:extLst>
          </p:cNvPr>
          <p:cNvSpPr>
            <a:spLocks noGrp="1"/>
          </p:cNvSpPr>
          <p:nvPr>
            <p:ph idx="1"/>
          </p:nvPr>
        </p:nvSpPr>
        <p:spPr>
          <a:xfrm>
            <a:off x="838200" y="1825625"/>
            <a:ext cx="10515600" cy="1234043"/>
          </a:xfrm>
        </p:spPr>
        <p:txBody>
          <a:bodyPr/>
          <a:lstStyle/>
          <a:p>
            <a:pPr marL="0" indent="0">
              <a:buNone/>
            </a:pPr>
            <a:r>
              <a:rPr lang="en-US" i="1" dirty="0">
                <a:latin typeface="Arial" panose="020B0604020202020204" pitchFamily="34" charset="0"/>
                <a:cs typeface="Arial" panose="020B0604020202020204" pitchFamily="34" charset="0"/>
              </a:rPr>
              <a:t>RQ</a:t>
            </a:r>
            <a:r>
              <a:rPr lang="en-US" i="1" baseline="-250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 At what level of blur do viewers notice a difference in the animation of an avatar’s eyes relative to a reference?</a:t>
            </a:r>
          </a:p>
          <a:p>
            <a:pPr marL="0" indent="0">
              <a:buNone/>
            </a:pPr>
            <a:endParaRPr lang="en-US" baseline="-25000" dirty="0">
              <a:latin typeface="Arial" panose="020B0604020202020204" pitchFamily="34" charset="0"/>
              <a:cs typeface="Arial" panose="020B0604020202020204" pitchFamily="34" charset="0"/>
            </a:endParaRPr>
          </a:p>
          <a:p>
            <a:pPr marL="0" indent="0">
              <a:buNone/>
            </a:pPr>
            <a:endParaRPr lang="en-US" baseline="-25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028869E-B316-9B4E-87F9-5C3A9317A16F}"/>
              </a:ext>
            </a:extLst>
          </p:cNvPr>
          <p:cNvSpPr txBox="1"/>
          <p:nvPr/>
        </p:nvSpPr>
        <p:spPr>
          <a:xfrm>
            <a:off x="7467856" y="2803031"/>
            <a:ext cx="3920103" cy="461665"/>
          </a:xfrm>
          <a:prstGeom prst="rect">
            <a:avLst/>
          </a:prstGeom>
          <a:noFill/>
        </p:spPr>
        <p:txBody>
          <a:bodyPr wrap="square" rtlCol="0">
            <a:spAutoFit/>
          </a:bodyPr>
          <a:lstStyle/>
          <a:p>
            <a:r>
              <a:rPr lang="en-US" sz="2400" dirty="0">
                <a:solidFill>
                  <a:schemeClr val="accent5"/>
                </a:solidFill>
                <a:latin typeface="Arial" panose="020B0604020202020204" pitchFamily="34" charset="0"/>
                <a:cs typeface="Arial" panose="020B0604020202020204" pitchFamily="34" charset="0"/>
              </a:rPr>
              <a:t>[Detection Threshold/PSE]</a:t>
            </a:r>
          </a:p>
        </p:txBody>
      </p:sp>
      <p:sp>
        <p:nvSpPr>
          <p:cNvPr id="7" name="Content Placeholder 2">
            <a:extLst>
              <a:ext uri="{FF2B5EF4-FFF2-40B4-BE49-F238E27FC236}">
                <a16:creationId xmlns:a16="http://schemas.microsoft.com/office/drawing/2014/main" id="{A204FEE9-FDBC-DA43-8BAB-6A4AB6865794}"/>
              </a:ext>
            </a:extLst>
          </p:cNvPr>
          <p:cNvSpPr txBox="1">
            <a:spLocks/>
          </p:cNvSpPr>
          <p:nvPr/>
        </p:nvSpPr>
        <p:spPr>
          <a:xfrm>
            <a:off x="838200" y="3706617"/>
            <a:ext cx="10515600" cy="139147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latin typeface="Arial" panose="020B0604020202020204" pitchFamily="34" charset="0"/>
                <a:cs typeface="Arial" panose="020B0604020202020204" pitchFamily="34" charset="0"/>
              </a:rPr>
              <a:t>RQ</a:t>
            </a:r>
            <a:r>
              <a:rPr lang="en-US" i="1" baseline="-25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 What is the relationship between level of blur and the avatar’s perceived naturalness, truthfulness, attentiveness?</a:t>
            </a:r>
          </a:p>
          <a:p>
            <a:pPr marL="0" indent="0">
              <a:buFont typeface="Arial" panose="020B0604020202020204" pitchFamily="34" charset="0"/>
              <a:buNone/>
            </a:pPr>
            <a:endParaRPr lang="en-US" baseline="-25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25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01CA0DD-1D29-9046-B304-265506BF3BB1}"/>
              </a:ext>
            </a:extLst>
          </p:cNvPr>
          <p:cNvSpPr txBox="1"/>
          <p:nvPr/>
        </p:nvSpPr>
        <p:spPr>
          <a:xfrm>
            <a:off x="7889665" y="4632817"/>
            <a:ext cx="3076483" cy="461665"/>
          </a:xfrm>
          <a:prstGeom prst="rect">
            <a:avLst/>
          </a:prstGeom>
          <a:noFill/>
        </p:spPr>
        <p:txBody>
          <a:bodyPr wrap="none" rtlCol="0">
            <a:spAutoFit/>
          </a:bodyPr>
          <a:lstStyle/>
          <a:p>
            <a:r>
              <a:rPr lang="en-US" sz="2400" dirty="0">
                <a:solidFill>
                  <a:schemeClr val="accent5"/>
                </a:solidFill>
                <a:latin typeface="Arial" panose="020B0604020202020204" pitchFamily="34" charset="0"/>
                <a:cs typeface="Arial" panose="020B0604020202020204" pitchFamily="34" charset="0"/>
              </a:rPr>
              <a:t>[Perceived attributes]</a:t>
            </a:r>
          </a:p>
        </p:txBody>
      </p:sp>
      <p:sp>
        <p:nvSpPr>
          <p:cNvPr id="9" name="Date Placeholder 3">
            <a:extLst>
              <a:ext uri="{FF2B5EF4-FFF2-40B4-BE49-F238E27FC236}">
                <a16:creationId xmlns:a16="http://schemas.microsoft.com/office/drawing/2014/main" id="{119E51B3-A175-4859-B13A-CD6BAE870E21}"/>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10" name="Slide Number Placeholder 4">
            <a:extLst>
              <a:ext uri="{FF2B5EF4-FFF2-40B4-BE49-F238E27FC236}">
                <a16:creationId xmlns:a16="http://schemas.microsoft.com/office/drawing/2014/main" id="{A4BCE408-CF56-492C-AD61-0D924FD4F766}"/>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11</a:t>
            </a:fld>
            <a:endParaRPr lang="en-US"/>
          </a:p>
        </p:txBody>
      </p:sp>
      <p:sp>
        <p:nvSpPr>
          <p:cNvPr id="12" name="Title 1">
            <a:extLst>
              <a:ext uri="{FF2B5EF4-FFF2-40B4-BE49-F238E27FC236}">
                <a16:creationId xmlns:a16="http://schemas.microsoft.com/office/drawing/2014/main" id="{FC388422-8D79-468F-B5AE-CFDA07FA028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Contribution: Perceptual Studies</a:t>
            </a:r>
          </a:p>
        </p:txBody>
      </p:sp>
    </p:spTree>
    <p:extLst>
      <p:ext uri="{BB962C8B-B14F-4D97-AF65-F5344CB8AC3E}">
        <p14:creationId xmlns:p14="http://schemas.microsoft.com/office/powerpoint/2010/main" val="326302972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5575-B7FE-DA4F-99CF-8BC16701632C}"/>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Stimuli Generation</a:t>
            </a:r>
          </a:p>
        </p:txBody>
      </p:sp>
      <p:sp>
        <p:nvSpPr>
          <p:cNvPr id="3" name="Content Placeholder 2">
            <a:extLst>
              <a:ext uri="{FF2B5EF4-FFF2-40B4-BE49-F238E27FC236}">
                <a16:creationId xmlns:a16="http://schemas.microsoft.com/office/drawing/2014/main" id="{742CA859-07F1-8245-939E-BEED0D06F7BC}"/>
              </a:ext>
            </a:extLst>
          </p:cNvPr>
          <p:cNvSpPr>
            <a:spLocks noGrp="1"/>
          </p:cNvSpPr>
          <p:nvPr>
            <p:ph idx="1"/>
          </p:nvPr>
        </p:nvSpPr>
        <p:spPr>
          <a:xfrm>
            <a:off x="636722" y="1847849"/>
            <a:ext cx="5428877" cy="4422321"/>
          </a:xfrm>
        </p:spPr>
        <p:txBody>
          <a:bodyPr>
            <a:normAutofit lnSpcReduction="10000"/>
          </a:bodyPr>
          <a:lstStyle/>
          <a:p>
            <a:r>
              <a:rPr lang="en-US" dirty="0">
                <a:latin typeface="Arial" panose="020B0604020202020204" pitchFamily="34" charset="0"/>
                <a:cs typeface="Arial" panose="020B0604020202020204" pitchFamily="34" charset="0"/>
              </a:rPr>
              <a:t>Conversational gaze data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Gaze directions transferred to an avatar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Eye images sent through software blur</a:t>
            </a:r>
          </a:p>
          <a:p>
            <a:pPr marL="0" indent="0">
              <a:buNone/>
            </a:pP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Gaze directions from blurred images transferred to an avatar</a:t>
            </a:r>
          </a:p>
          <a:p>
            <a:endParaRPr lang="en-US" dirty="0">
              <a:latin typeface="Arial" panose="020B0604020202020204" pitchFamily="34" charset="0"/>
              <a:cs typeface="Arial" panose="020B0604020202020204" pitchFamily="34" charset="0"/>
            </a:endParaRPr>
          </a:p>
        </p:txBody>
      </p:sp>
      <p:pic>
        <p:nvPicPr>
          <p:cNvPr id="11" name="Picture 10" descr="A picture containing person, indoor, looking, brushing&#10;&#10;Description automatically generated">
            <a:extLst>
              <a:ext uri="{FF2B5EF4-FFF2-40B4-BE49-F238E27FC236}">
                <a16:creationId xmlns:a16="http://schemas.microsoft.com/office/drawing/2014/main" id="{AECE1A65-2FF6-487D-953A-1C59E7F8E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123" y="2059284"/>
            <a:ext cx="5428877" cy="3022460"/>
          </a:xfrm>
          <a:prstGeom prst="rect">
            <a:avLst/>
          </a:prstGeom>
        </p:spPr>
      </p:pic>
      <p:sp>
        <p:nvSpPr>
          <p:cNvPr id="10" name="Date Placeholder 3">
            <a:extLst>
              <a:ext uri="{FF2B5EF4-FFF2-40B4-BE49-F238E27FC236}">
                <a16:creationId xmlns:a16="http://schemas.microsoft.com/office/drawing/2014/main" id="{21880FD2-DCA4-47E2-8905-DFCAA7247A05}"/>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dirty="0"/>
          </a:p>
        </p:txBody>
      </p:sp>
      <p:sp>
        <p:nvSpPr>
          <p:cNvPr id="12" name="Slide Number Placeholder 4">
            <a:extLst>
              <a:ext uri="{FF2B5EF4-FFF2-40B4-BE49-F238E27FC236}">
                <a16:creationId xmlns:a16="http://schemas.microsoft.com/office/drawing/2014/main" id="{4E3A5EBD-A8E3-4473-ACE5-284491F0CA64}"/>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12</a:t>
            </a:fld>
            <a:endParaRPr lang="en-US" dirty="0"/>
          </a:p>
        </p:txBody>
      </p:sp>
    </p:spTree>
    <p:custDataLst>
      <p:tags r:id="rId1"/>
    </p:custDataLst>
    <p:extLst>
      <p:ext uri="{BB962C8B-B14F-4D97-AF65-F5344CB8AC3E}">
        <p14:creationId xmlns:p14="http://schemas.microsoft.com/office/powerpoint/2010/main" val="171687860"/>
      </p:ext>
    </p:extLst>
  </p:cSld>
  <p:clrMapOvr>
    <a:masterClrMapping/>
  </p:clrMapOvr>
  <mc:AlternateContent xmlns:mc="http://schemas.openxmlformats.org/markup-compatibility/2006" xmlns:p14="http://schemas.microsoft.com/office/powerpoint/2010/main">
    <mc:Choice Requires="p14">
      <p:transition spd="slow" p14:dur="3000" advTm="30786"/>
    </mc:Choice>
    <mc:Fallback xmlns="">
      <p:transition spd="slow" advTm="307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C9EFA6-DF68-40D7-9075-271E357AF12C}"/>
              </a:ext>
            </a:extLst>
          </p:cNvPr>
          <p:cNvSpPr>
            <a:spLocks noGrp="1"/>
          </p:cNvSpPr>
          <p:nvPr>
            <p:ph type="dt" sz="half" idx="10"/>
          </p:nvPr>
        </p:nvSpPr>
        <p:spPr/>
        <p:txBody>
          <a:bodyPr/>
          <a:lstStyle/>
          <a:p>
            <a:fld id="{74B0FAF8-920E-3547-A29E-8DE87AAD9E27}" type="datetime1">
              <a:rPr lang="en-US" smtClean="0"/>
              <a:t>4/20/2021</a:t>
            </a:fld>
            <a:endParaRPr lang="en-US"/>
          </a:p>
        </p:txBody>
      </p:sp>
      <p:sp>
        <p:nvSpPr>
          <p:cNvPr id="3" name="Slide Number Placeholder 2">
            <a:extLst>
              <a:ext uri="{FF2B5EF4-FFF2-40B4-BE49-F238E27FC236}">
                <a16:creationId xmlns:a16="http://schemas.microsoft.com/office/drawing/2014/main" id="{E19288F6-EA4B-449C-88B1-E47864017D7F}"/>
              </a:ext>
            </a:extLst>
          </p:cNvPr>
          <p:cNvSpPr>
            <a:spLocks noGrp="1"/>
          </p:cNvSpPr>
          <p:nvPr>
            <p:ph type="sldNum" sz="quarter" idx="12"/>
          </p:nvPr>
        </p:nvSpPr>
        <p:spPr/>
        <p:txBody>
          <a:bodyPr/>
          <a:lstStyle/>
          <a:p>
            <a:fld id="{EE187D0B-F52B-47F2-BA65-6DA35A202230}" type="slidenum">
              <a:rPr lang="en-US" smtClean="0"/>
              <a:t>13</a:t>
            </a:fld>
            <a:endParaRPr lang="en-US"/>
          </a:p>
        </p:txBody>
      </p:sp>
      <p:sp>
        <p:nvSpPr>
          <p:cNvPr id="6" name="TextBox 5">
            <a:extLst>
              <a:ext uri="{FF2B5EF4-FFF2-40B4-BE49-F238E27FC236}">
                <a16:creationId xmlns:a16="http://schemas.microsoft.com/office/drawing/2014/main" id="{BDEAF481-E4EF-433B-81B0-AFB2A926D90B}"/>
              </a:ext>
            </a:extLst>
          </p:cNvPr>
          <p:cNvSpPr txBox="1"/>
          <p:nvPr/>
        </p:nvSpPr>
        <p:spPr>
          <a:xfrm>
            <a:off x="4415641" y="5723434"/>
            <a:ext cx="3360717" cy="769441"/>
          </a:xfrm>
          <a:prstGeom prst="rect">
            <a:avLst/>
          </a:prstGeom>
          <a:noFill/>
        </p:spPr>
        <p:txBody>
          <a:bodyPr wrap="square" rtlCol="0">
            <a:spAutoFit/>
          </a:bodyPr>
          <a:lstStyle/>
          <a:p>
            <a:pPr algn="ctr"/>
            <a:r>
              <a:rPr lang="el-GR" sz="4400" b="1" dirty="0">
                <a:latin typeface="Arial" panose="020B0604020202020204" pitchFamily="34" charset="0"/>
                <a:cs typeface="Arial" panose="020B0604020202020204" pitchFamily="34" charset="0"/>
              </a:rPr>
              <a:t>σ</a:t>
            </a:r>
            <a:r>
              <a:rPr lang="en-US" sz="4400" dirty="0">
                <a:latin typeface="Arial" panose="020B0604020202020204" pitchFamily="34" charset="0"/>
                <a:cs typeface="Arial" panose="020B0604020202020204" pitchFamily="34" charset="0"/>
              </a:rPr>
              <a:t> = 5 pixels</a:t>
            </a:r>
          </a:p>
        </p:txBody>
      </p:sp>
      <p:pic>
        <p:nvPicPr>
          <p:cNvPr id="5" name="sigma_7">
            <a:hlinkClick r:id="" action="ppaction://media"/>
            <a:extLst>
              <a:ext uri="{FF2B5EF4-FFF2-40B4-BE49-F238E27FC236}">
                <a16:creationId xmlns:a16="http://schemas.microsoft.com/office/drawing/2014/main" id="{07258B47-933D-4FB5-A9C4-3D2059BF04B1}"/>
              </a:ext>
            </a:extLst>
          </p:cNvPr>
          <p:cNvPicPr>
            <a:picLocks noChangeAspect="1"/>
          </p:cNvPicPr>
          <p:nvPr>
            <a:videoFile r:link="rId2"/>
            <p:extLst>
              <p:ext uri="{DAA4B4D4-6D71-4841-9C94-3DE7FCFB9230}">
                <p14:media xmlns:p14="http://schemas.microsoft.com/office/powerpoint/2010/main" r:embed="rId3">
                  <p14:trim end="423"/>
                </p14:media>
              </p:ext>
            </p:extLst>
          </p:nvPr>
        </p:nvPicPr>
        <p:blipFill rotWithShape="1">
          <a:blip r:embed="rId6"/>
          <a:srcRect t="32215" b="32387"/>
          <a:stretch>
            <a:fillRect/>
          </a:stretch>
        </p:blipFill>
        <p:spPr>
          <a:xfrm>
            <a:off x="390710" y="1915432"/>
            <a:ext cx="11410580" cy="3027136"/>
          </a:xfrm>
          <a:prstGeom prst="rect">
            <a:avLst/>
          </a:prstGeom>
        </p:spPr>
      </p:pic>
      <p:sp>
        <p:nvSpPr>
          <p:cNvPr id="7" name="Title 1">
            <a:extLst>
              <a:ext uri="{FF2B5EF4-FFF2-40B4-BE49-F238E27FC236}">
                <a16:creationId xmlns:a16="http://schemas.microsoft.com/office/drawing/2014/main" id="{4465FD79-C8E2-4CCE-AEE9-FD6ADB9E341C}"/>
              </a:ext>
            </a:extLst>
          </p:cNvPr>
          <p:cNvSpPr txBox="1">
            <a:spLocks/>
          </p:cNvSpPr>
          <p:nvPr/>
        </p:nvSpPr>
        <p:spPr>
          <a:xfrm>
            <a:off x="838200" y="69024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Stimuli Generation</a:t>
            </a:r>
          </a:p>
        </p:txBody>
      </p:sp>
    </p:spTree>
    <p:custDataLst>
      <p:tags r:id="rId1"/>
    </p:custDataLst>
    <p:extLst>
      <p:ext uri="{BB962C8B-B14F-4D97-AF65-F5344CB8AC3E}">
        <p14:creationId xmlns:p14="http://schemas.microsoft.com/office/powerpoint/2010/main" val="2123816404"/>
      </p:ext>
    </p:extLst>
  </p:cSld>
  <p:clrMapOvr>
    <a:masterClrMapping/>
  </p:clrMapOvr>
  <mc:AlternateContent xmlns:mc="http://schemas.openxmlformats.org/markup-compatibility/2006" xmlns:p14="http://schemas.microsoft.com/office/powerpoint/2010/main">
    <mc:Choice Requires="p14">
      <p:transition spd="slow" p14:dur="3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bldLst>
      <p:bldP spid="6" grpId="0"/>
    </p:bldLst>
  </p:timing>
  <p:extLst>
    <p:ext uri="{E180D4A7-C9FB-4DFB-919C-405C955672EB}">
      <p14:showEvtLst xmlns:p14="http://schemas.microsoft.com/office/powerpoint/2010/main">
        <p14:playEvt time="2501" objId="10"/>
        <p14:stopEvt time="12651" objId="10"/>
        <p14:playEvt time="17649" objId="10"/>
        <p14:stopEvt time="23935"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891EF6-8FE6-44B3-BA39-572D979CB819}"/>
              </a:ext>
            </a:extLst>
          </p:cNvPr>
          <p:cNvPicPr>
            <a:picLocks noChangeAspect="1"/>
          </p:cNvPicPr>
          <p:nvPr/>
        </p:nvPicPr>
        <p:blipFill rotWithShape="1">
          <a:blip r:embed="rId3">
            <a:extLst>
              <a:ext uri="{28A0092B-C50C-407E-A947-70E740481C1C}">
                <a14:useLocalDpi xmlns:a14="http://schemas.microsoft.com/office/drawing/2010/main" val="0"/>
              </a:ext>
            </a:extLst>
          </a:blip>
          <a:srcRect l="19491" r="27903"/>
          <a:stretch/>
        </p:blipFill>
        <p:spPr>
          <a:xfrm>
            <a:off x="3291934" y="2905434"/>
            <a:ext cx="4170180" cy="3943094"/>
          </a:xfrm>
          <a:prstGeom prst="rect">
            <a:avLst/>
          </a:prstGeom>
        </p:spPr>
      </p:pic>
      <p:sp>
        <p:nvSpPr>
          <p:cNvPr id="3" name="Content Placeholder 2">
            <a:extLst>
              <a:ext uri="{FF2B5EF4-FFF2-40B4-BE49-F238E27FC236}">
                <a16:creationId xmlns:a16="http://schemas.microsoft.com/office/drawing/2014/main" id="{1F48A76E-FCB4-604F-BFD9-7D0879ECCD85}"/>
              </a:ext>
            </a:extLst>
          </p:cNvPr>
          <p:cNvSpPr>
            <a:spLocks noGrp="1"/>
          </p:cNvSpPr>
          <p:nvPr>
            <p:ph idx="1"/>
          </p:nvPr>
        </p:nvSpPr>
        <p:spPr>
          <a:xfrm>
            <a:off x="838200" y="1710748"/>
            <a:ext cx="10515600" cy="4351338"/>
          </a:xfrm>
        </p:spPr>
        <p:txBody>
          <a:bodyPr/>
          <a:lstStyle/>
          <a:p>
            <a:pPr marL="0" indent="0">
              <a:buNone/>
            </a:pPr>
            <a:r>
              <a:rPr lang="en-US" dirty="0">
                <a:latin typeface="Arial" panose="020B0604020202020204" pitchFamily="34" charset="0"/>
                <a:cs typeface="Arial" panose="020B0604020202020204" pitchFamily="34" charset="0"/>
              </a:rPr>
              <a:t>Method: </a:t>
            </a:r>
            <a:r>
              <a:rPr lang="en-US">
                <a:latin typeface="Arial" panose="020B0604020202020204" pitchFamily="34" charset="0"/>
                <a:cs typeface="Arial" panose="020B0604020202020204" pitchFamily="34" charset="0"/>
              </a:rPr>
              <a:t>20 participants </a:t>
            </a:r>
            <a:r>
              <a:rPr lang="en-US" dirty="0">
                <a:latin typeface="Arial" panose="020B0604020202020204" pitchFamily="34" charset="0"/>
                <a:cs typeface="Arial" panose="020B0604020202020204" pitchFamily="34" charset="0"/>
              </a:rPr>
              <a:t>shown reference avatar and avatar with eye movements estimated from secure eye images. </a:t>
            </a:r>
          </a:p>
          <a:p>
            <a:pPr marL="0" indent="0">
              <a:buNone/>
            </a:pPr>
            <a:r>
              <a:rPr lang="en-US" dirty="0">
                <a:latin typeface="Arial" panose="020B0604020202020204" pitchFamily="34" charset="0"/>
                <a:cs typeface="Arial" panose="020B0604020202020204" pitchFamily="34" charset="0"/>
              </a:rPr>
              <a:t>Asked “Are they same or different?”</a:t>
            </a:r>
          </a:p>
        </p:txBody>
      </p:sp>
      <p:sp>
        <p:nvSpPr>
          <p:cNvPr id="6" name="Content Placeholder 2">
            <a:extLst>
              <a:ext uri="{FF2B5EF4-FFF2-40B4-BE49-F238E27FC236}">
                <a16:creationId xmlns:a16="http://schemas.microsoft.com/office/drawing/2014/main" id="{23F3681E-2DDE-8343-A3D0-87492ECCBD55}"/>
              </a:ext>
            </a:extLst>
          </p:cNvPr>
          <p:cNvSpPr txBox="1">
            <a:spLocks/>
          </p:cNvSpPr>
          <p:nvPr/>
        </p:nvSpPr>
        <p:spPr>
          <a:xfrm>
            <a:off x="838200" y="546338"/>
            <a:ext cx="10515600" cy="123404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latin typeface="Arial" panose="020B0604020202020204" pitchFamily="34" charset="0"/>
                <a:cs typeface="Arial" panose="020B0604020202020204" pitchFamily="34" charset="0"/>
              </a:rPr>
              <a:t>RQ</a:t>
            </a:r>
            <a:r>
              <a:rPr lang="en-US" i="1" baseline="-250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 At what level of defocus do viewers notice a difference in the animation of an avatar’s eyes relative to a reference?</a:t>
            </a:r>
          </a:p>
        </p:txBody>
      </p:sp>
      <p:sp>
        <p:nvSpPr>
          <p:cNvPr id="16" name="Date Placeholder 3">
            <a:extLst>
              <a:ext uri="{FF2B5EF4-FFF2-40B4-BE49-F238E27FC236}">
                <a16:creationId xmlns:a16="http://schemas.microsoft.com/office/drawing/2014/main" id="{FB73498B-DAEE-4467-8AF5-7DCC73EA8F90}"/>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17" name="Slide Number Placeholder 4">
            <a:extLst>
              <a:ext uri="{FF2B5EF4-FFF2-40B4-BE49-F238E27FC236}">
                <a16:creationId xmlns:a16="http://schemas.microsoft.com/office/drawing/2014/main" id="{7BF72E4C-CC9A-4EA6-B891-28F5A6277409}"/>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14</a:t>
            </a:fld>
            <a:endParaRPr lang="en-US" dirty="0"/>
          </a:p>
        </p:txBody>
      </p:sp>
      <p:sp>
        <p:nvSpPr>
          <p:cNvPr id="19" name="TextBox 18">
            <a:extLst>
              <a:ext uri="{FF2B5EF4-FFF2-40B4-BE49-F238E27FC236}">
                <a16:creationId xmlns:a16="http://schemas.microsoft.com/office/drawing/2014/main" id="{37E6B094-4462-492F-B9F1-BC262EAE6889}"/>
              </a:ext>
            </a:extLst>
          </p:cNvPr>
          <p:cNvSpPr txBox="1"/>
          <p:nvPr/>
        </p:nvSpPr>
        <p:spPr>
          <a:xfrm>
            <a:off x="7072309" y="4342408"/>
            <a:ext cx="1295066" cy="584775"/>
          </a:xfrm>
          <a:prstGeom prst="rect">
            <a:avLst/>
          </a:prstGeom>
          <a:no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PSE</a:t>
            </a:r>
          </a:p>
        </p:txBody>
      </p:sp>
      <p:sp>
        <p:nvSpPr>
          <p:cNvPr id="20" name="TextBox 19">
            <a:extLst>
              <a:ext uri="{FF2B5EF4-FFF2-40B4-BE49-F238E27FC236}">
                <a16:creationId xmlns:a16="http://schemas.microsoft.com/office/drawing/2014/main" id="{A713E472-78D0-4DF2-9A05-78F2CDB9A58D}"/>
              </a:ext>
            </a:extLst>
          </p:cNvPr>
          <p:cNvSpPr txBox="1"/>
          <p:nvPr/>
        </p:nvSpPr>
        <p:spPr>
          <a:xfrm>
            <a:off x="7003539" y="5009107"/>
            <a:ext cx="1295066" cy="584775"/>
          </a:xfrm>
          <a:prstGeom prst="rect">
            <a:avLst/>
          </a:prstGeom>
          <a:no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DT</a:t>
            </a:r>
          </a:p>
        </p:txBody>
      </p:sp>
      <p:sp>
        <p:nvSpPr>
          <p:cNvPr id="21" name="TextBox 20">
            <a:extLst>
              <a:ext uri="{FF2B5EF4-FFF2-40B4-BE49-F238E27FC236}">
                <a16:creationId xmlns:a16="http://schemas.microsoft.com/office/drawing/2014/main" id="{3B138CDE-8125-45F2-86FC-D1AB65FA99C1}"/>
              </a:ext>
            </a:extLst>
          </p:cNvPr>
          <p:cNvSpPr txBox="1"/>
          <p:nvPr/>
        </p:nvSpPr>
        <p:spPr>
          <a:xfrm>
            <a:off x="8243410" y="4342138"/>
            <a:ext cx="2173518" cy="584775"/>
          </a:xfrm>
          <a:prstGeom prst="rect">
            <a:avLst/>
          </a:prstGeom>
          <a:no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CRR&lt;5%</a:t>
            </a:r>
          </a:p>
        </p:txBody>
      </p:sp>
      <p:sp>
        <p:nvSpPr>
          <p:cNvPr id="22" name="TextBox 21">
            <a:extLst>
              <a:ext uri="{FF2B5EF4-FFF2-40B4-BE49-F238E27FC236}">
                <a16:creationId xmlns:a16="http://schemas.microsoft.com/office/drawing/2014/main" id="{0CCCFB6E-9AB7-45EA-BE80-C38A191C0BA6}"/>
              </a:ext>
            </a:extLst>
          </p:cNvPr>
          <p:cNvSpPr txBox="1"/>
          <p:nvPr/>
        </p:nvSpPr>
        <p:spPr>
          <a:xfrm>
            <a:off x="8243410" y="5009107"/>
            <a:ext cx="2173518" cy="584775"/>
          </a:xfrm>
          <a:prstGeom prst="rect">
            <a:avLst/>
          </a:prstGeom>
          <a:no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CRR&lt;2%</a:t>
            </a:r>
          </a:p>
        </p:txBody>
      </p:sp>
      <p:sp>
        <p:nvSpPr>
          <p:cNvPr id="23" name="Oval 22">
            <a:extLst>
              <a:ext uri="{FF2B5EF4-FFF2-40B4-BE49-F238E27FC236}">
                <a16:creationId xmlns:a16="http://schemas.microsoft.com/office/drawing/2014/main" id="{6B50AE32-6FCE-41A2-8090-3CD0E39E04A5}"/>
              </a:ext>
            </a:extLst>
          </p:cNvPr>
          <p:cNvSpPr/>
          <p:nvPr/>
        </p:nvSpPr>
        <p:spPr>
          <a:xfrm>
            <a:off x="5235732" y="4259944"/>
            <a:ext cx="936844" cy="584775"/>
          </a:xfrm>
          <a:prstGeom prst="ellipse">
            <a:avLst/>
          </a:prstGeom>
          <a:noFill/>
          <a:ln w="76200">
            <a:solidFill>
              <a:srgbClr val="ED7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A54CE9B8-7977-4176-8897-2489EEC2905A}"/>
              </a:ext>
            </a:extLst>
          </p:cNvPr>
          <p:cNvSpPr/>
          <p:nvPr/>
        </p:nvSpPr>
        <p:spPr>
          <a:xfrm>
            <a:off x="5943600" y="5009107"/>
            <a:ext cx="936844" cy="47254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997826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9" grpId="0"/>
      <p:bldP spid="20" grpId="0"/>
      <p:bldP spid="21" grpId="0"/>
      <p:bldP spid="22" grpId="0"/>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4748CF5-BFC2-654F-9290-2736581D6FCE}"/>
              </a:ext>
            </a:extLst>
          </p:cNvPr>
          <p:cNvSpPr txBox="1">
            <a:spLocks/>
          </p:cNvSpPr>
          <p:nvPr/>
        </p:nvSpPr>
        <p:spPr>
          <a:xfrm>
            <a:off x="838200" y="537532"/>
            <a:ext cx="10515600" cy="139147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Arial" panose="020B0604020202020204" pitchFamily="34" charset="0"/>
                <a:cs typeface="Arial" panose="020B0604020202020204" pitchFamily="34" charset="0"/>
              </a:rPr>
              <a:t>RQ</a:t>
            </a:r>
            <a:r>
              <a:rPr lang="en-US" i="1" baseline="-25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 What is the relationship between level of defocus and the avatar’s perceived attributes?</a:t>
            </a:r>
            <a:endParaRPr lang="en-US" baseline="-25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250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6096D7C-C5DD-1448-B5D7-A42C6333AA05}"/>
              </a:ext>
            </a:extLst>
          </p:cNvPr>
          <p:cNvSpPr>
            <a:spLocks noGrp="1"/>
          </p:cNvSpPr>
          <p:nvPr>
            <p:ph idx="1"/>
          </p:nvPr>
        </p:nvSpPr>
        <p:spPr>
          <a:xfrm>
            <a:off x="838199" y="1710748"/>
            <a:ext cx="9623157" cy="1391476"/>
          </a:xfrm>
        </p:spPr>
        <p:txBody>
          <a:bodyPr/>
          <a:lstStyle/>
          <a:p>
            <a:pPr marL="0" indent="0">
              <a:buNone/>
            </a:pPr>
            <a:r>
              <a:rPr lang="en-US" dirty="0">
                <a:latin typeface="Arial" panose="020B0604020202020204" pitchFamily="34" charset="0"/>
                <a:cs typeface="Arial" panose="020B0604020202020204" pitchFamily="34" charset="0"/>
              </a:rPr>
              <a:t>Method: 19 different participants shown one avatar at a time; Asked to provide a rating on a 5-point Likert scale, </a:t>
            </a:r>
          </a:p>
          <a:p>
            <a:pPr marL="0" indent="0">
              <a:buNone/>
            </a:pPr>
            <a:r>
              <a:rPr lang="en-US" dirty="0">
                <a:latin typeface="Arial" panose="020B0604020202020204" pitchFamily="34" charset="0"/>
                <a:cs typeface="Arial" panose="020B0604020202020204" pitchFamily="34" charset="0"/>
              </a:rPr>
              <a:t>e.g., “The avatar was truthful.”</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E0CE35C-6DC1-6344-B7E3-E311A000FC50}"/>
              </a:ext>
            </a:extLst>
          </p:cNvPr>
          <p:cNvGrpSpPr/>
          <p:nvPr/>
        </p:nvGrpSpPr>
        <p:grpSpPr>
          <a:xfrm>
            <a:off x="347545" y="3541958"/>
            <a:ext cx="11099124" cy="2692278"/>
            <a:chOff x="347545" y="3541958"/>
            <a:chExt cx="11099124" cy="2692278"/>
          </a:xfrm>
        </p:grpSpPr>
        <p:pic>
          <p:nvPicPr>
            <p:cNvPr id="16" name="Picture 15">
              <a:extLst>
                <a:ext uri="{FF2B5EF4-FFF2-40B4-BE49-F238E27FC236}">
                  <a16:creationId xmlns:a16="http://schemas.microsoft.com/office/drawing/2014/main" id="{970D7E87-66B3-2941-AC78-95ADA2216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45" y="3545273"/>
              <a:ext cx="11099124" cy="2688963"/>
            </a:xfrm>
            <a:prstGeom prst="rect">
              <a:avLst/>
            </a:prstGeom>
          </p:spPr>
        </p:pic>
        <p:sp>
          <p:nvSpPr>
            <p:cNvPr id="11" name="TextBox 10">
              <a:extLst>
                <a:ext uri="{FF2B5EF4-FFF2-40B4-BE49-F238E27FC236}">
                  <a16:creationId xmlns:a16="http://schemas.microsoft.com/office/drawing/2014/main" id="{0DC7D460-2B5B-9E40-9658-29AE2BA8534F}"/>
                </a:ext>
              </a:extLst>
            </p:cNvPr>
            <p:cNvSpPr txBox="1"/>
            <p:nvPr/>
          </p:nvSpPr>
          <p:spPr>
            <a:xfrm>
              <a:off x="3670147" y="3541958"/>
              <a:ext cx="114005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Naturalness</a:t>
              </a:r>
            </a:p>
          </p:txBody>
        </p:sp>
        <p:sp>
          <p:nvSpPr>
            <p:cNvPr id="12" name="TextBox 11">
              <a:extLst>
                <a:ext uri="{FF2B5EF4-FFF2-40B4-BE49-F238E27FC236}">
                  <a16:creationId xmlns:a16="http://schemas.microsoft.com/office/drawing/2014/main" id="{47DE6BED-CCA3-1A47-A050-21D0AE03C84E}"/>
                </a:ext>
              </a:extLst>
            </p:cNvPr>
            <p:cNvSpPr txBox="1"/>
            <p:nvPr/>
          </p:nvSpPr>
          <p:spPr>
            <a:xfrm>
              <a:off x="1834971" y="3541958"/>
              <a:ext cx="116224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Truthfulness</a:t>
              </a:r>
            </a:p>
          </p:txBody>
        </p:sp>
        <p:sp>
          <p:nvSpPr>
            <p:cNvPr id="13" name="TextBox 12">
              <a:extLst>
                <a:ext uri="{FF2B5EF4-FFF2-40B4-BE49-F238E27FC236}">
                  <a16:creationId xmlns:a16="http://schemas.microsoft.com/office/drawing/2014/main" id="{2F682DA5-AF7D-CD47-801C-76B3EB5630E7}"/>
                </a:ext>
              </a:extLst>
            </p:cNvPr>
            <p:cNvSpPr txBox="1"/>
            <p:nvPr/>
          </p:nvSpPr>
          <p:spPr>
            <a:xfrm>
              <a:off x="5384404" y="3541958"/>
              <a:ext cx="126028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Attentiveness</a:t>
              </a:r>
            </a:p>
          </p:txBody>
        </p:sp>
        <p:sp>
          <p:nvSpPr>
            <p:cNvPr id="14" name="TextBox 13">
              <a:extLst>
                <a:ext uri="{FF2B5EF4-FFF2-40B4-BE49-F238E27FC236}">
                  <a16:creationId xmlns:a16="http://schemas.microsoft.com/office/drawing/2014/main" id="{31C6D65A-BA70-3D40-B7BD-49A7F6ACC02B}"/>
                </a:ext>
              </a:extLst>
            </p:cNvPr>
            <p:cNvSpPr txBox="1"/>
            <p:nvPr/>
          </p:nvSpPr>
          <p:spPr>
            <a:xfrm>
              <a:off x="7427751" y="3541958"/>
              <a:ext cx="82105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Comfort</a:t>
              </a:r>
            </a:p>
          </p:txBody>
        </p:sp>
        <p:sp>
          <p:nvSpPr>
            <p:cNvPr id="15" name="TextBox 14">
              <a:extLst>
                <a:ext uri="{FF2B5EF4-FFF2-40B4-BE49-F238E27FC236}">
                  <a16:creationId xmlns:a16="http://schemas.microsoft.com/office/drawing/2014/main" id="{3FBBD52D-5FE8-E847-9AE0-A847D2671D94}"/>
                </a:ext>
              </a:extLst>
            </p:cNvPr>
            <p:cNvSpPr txBox="1"/>
            <p:nvPr/>
          </p:nvSpPr>
          <p:spPr>
            <a:xfrm>
              <a:off x="9031876" y="3541958"/>
              <a:ext cx="116089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Eye Contact</a:t>
              </a:r>
            </a:p>
          </p:txBody>
        </p:sp>
      </p:grpSp>
      <p:sp>
        <p:nvSpPr>
          <p:cNvPr id="17" name="Date Placeholder 3">
            <a:extLst>
              <a:ext uri="{FF2B5EF4-FFF2-40B4-BE49-F238E27FC236}">
                <a16:creationId xmlns:a16="http://schemas.microsoft.com/office/drawing/2014/main" id="{0A90AE2A-A6E8-4B50-8624-E471FFA9535F}"/>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18" name="Slide Number Placeholder 4">
            <a:extLst>
              <a:ext uri="{FF2B5EF4-FFF2-40B4-BE49-F238E27FC236}">
                <a16:creationId xmlns:a16="http://schemas.microsoft.com/office/drawing/2014/main" id="{98412BA4-ECF0-40B7-8C54-0CDE5399B8D3}"/>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15</a:t>
            </a:fld>
            <a:endParaRPr lang="en-US"/>
          </a:p>
        </p:txBody>
      </p:sp>
    </p:spTree>
    <p:extLst>
      <p:ext uri="{BB962C8B-B14F-4D97-AF65-F5344CB8AC3E}">
        <p14:creationId xmlns:p14="http://schemas.microsoft.com/office/powerpoint/2010/main" val="380064493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D2F81735-15C0-804C-8E5B-4ECF42DF6D43}"/>
              </a:ext>
            </a:extLst>
          </p:cNvPr>
          <p:cNvSpPr txBox="1">
            <a:spLocks/>
          </p:cNvSpPr>
          <p:nvPr/>
        </p:nvSpPr>
        <p:spPr>
          <a:xfrm>
            <a:off x="1805553" y="4797657"/>
            <a:ext cx="7578671" cy="1615398"/>
          </a:xfrm>
          <a:prstGeom prst="rect">
            <a:avLst/>
          </a:prstGeom>
          <a:no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Takeaway: </a:t>
            </a:r>
            <a:r>
              <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Change in perceived attributes for 𝞂 &gt; 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 than 5% chance of your iris image being usable for identity theft when 3&lt;𝞂&lt;5.</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 Use a blur kernel with 𝞂&lt;5.</a:t>
            </a:r>
            <a:endParaRPr kumimoji="0" lang="en-US"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8" name="Group 37">
            <a:extLst>
              <a:ext uri="{FF2B5EF4-FFF2-40B4-BE49-F238E27FC236}">
                <a16:creationId xmlns:a16="http://schemas.microsoft.com/office/drawing/2014/main" id="{77CB1F99-8B06-E649-8CD6-BF3518EDC708}"/>
              </a:ext>
            </a:extLst>
          </p:cNvPr>
          <p:cNvGrpSpPr/>
          <p:nvPr/>
        </p:nvGrpSpPr>
        <p:grpSpPr>
          <a:xfrm>
            <a:off x="1106950" y="1121429"/>
            <a:ext cx="4948900" cy="3336410"/>
            <a:chOff x="1596001" y="1164930"/>
            <a:chExt cx="3997391" cy="2694931"/>
          </a:xfrm>
        </p:grpSpPr>
        <p:pic>
          <p:nvPicPr>
            <p:cNvPr id="28" name="Picture 27">
              <a:extLst>
                <a:ext uri="{FF2B5EF4-FFF2-40B4-BE49-F238E27FC236}">
                  <a16:creationId xmlns:a16="http://schemas.microsoft.com/office/drawing/2014/main" id="{DE7A7E97-481C-5D46-A558-A5C0B237B027}"/>
                </a:ext>
              </a:extLst>
            </p:cNvPr>
            <p:cNvPicPr>
              <a:picLocks noChangeAspect="1"/>
            </p:cNvPicPr>
            <p:nvPr/>
          </p:nvPicPr>
          <p:blipFill rotWithShape="1">
            <a:blip r:embed="rId3">
              <a:extLst>
                <a:ext uri="{28A0092B-C50C-407E-A947-70E740481C1C}">
                  <a14:useLocalDpi xmlns:a14="http://schemas.microsoft.com/office/drawing/2010/main" val="0"/>
                </a:ext>
              </a:extLst>
            </a:blip>
            <a:srcRect l="8993" t="6666" r="73994"/>
            <a:stretch/>
          </p:blipFill>
          <p:spPr>
            <a:xfrm>
              <a:off x="3705118" y="1350132"/>
              <a:ext cx="1888274" cy="2509729"/>
            </a:xfrm>
            <a:prstGeom prst="rect">
              <a:avLst/>
            </a:prstGeom>
          </p:spPr>
        </p:pic>
        <p:pic>
          <p:nvPicPr>
            <p:cNvPr id="29" name="Picture 28">
              <a:extLst>
                <a:ext uri="{FF2B5EF4-FFF2-40B4-BE49-F238E27FC236}">
                  <a16:creationId xmlns:a16="http://schemas.microsoft.com/office/drawing/2014/main" id="{2A24B5D6-4824-804C-BF59-2CC846683CBF}"/>
                </a:ext>
              </a:extLst>
            </p:cNvPr>
            <p:cNvPicPr>
              <a:picLocks noChangeAspect="1"/>
            </p:cNvPicPr>
            <p:nvPr/>
          </p:nvPicPr>
          <p:blipFill rotWithShape="1">
            <a:blip r:embed="rId4">
              <a:extLst>
                <a:ext uri="{28A0092B-C50C-407E-A947-70E740481C1C}">
                  <a14:useLocalDpi xmlns:a14="http://schemas.microsoft.com/office/drawing/2010/main" val="0"/>
                </a:ext>
              </a:extLst>
            </a:blip>
            <a:srcRect l="42017" t="6666" r="41640"/>
            <a:stretch/>
          </p:blipFill>
          <p:spPr>
            <a:xfrm>
              <a:off x="1596001" y="1334802"/>
              <a:ext cx="1813932" cy="2509729"/>
            </a:xfrm>
            <a:prstGeom prst="rect">
              <a:avLst/>
            </a:prstGeom>
          </p:spPr>
        </p:pic>
        <p:sp>
          <p:nvSpPr>
            <p:cNvPr id="23" name="TextBox 22">
              <a:extLst>
                <a:ext uri="{FF2B5EF4-FFF2-40B4-BE49-F238E27FC236}">
                  <a16:creationId xmlns:a16="http://schemas.microsoft.com/office/drawing/2014/main" id="{ECE0C4B3-4FCE-4F46-89D3-8DC44BEAF2DF}"/>
                </a:ext>
              </a:extLst>
            </p:cNvPr>
            <p:cNvSpPr txBox="1"/>
            <p:nvPr/>
          </p:nvSpPr>
          <p:spPr>
            <a:xfrm>
              <a:off x="1933948" y="1188541"/>
              <a:ext cx="1392168" cy="3231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Attentiveness</a:t>
              </a:r>
            </a:p>
          </p:txBody>
        </p:sp>
        <p:sp>
          <p:nvSpPr>
            <p:cNvPr id="25" name="TextBox 24">
              <a:extLst>
                <a:ext uri="{FF2B5EF4-FFF2-40B4-BE49-F238E27FC236}">
                  <a16:creationId xmlns:a16="http://schemas.microsoft.com/office/drawing/2014/main" id="{E16893AB-DC6E-124B-873C-D097DDCD52BA}"/>
                </a:ext>
              </a:extLst>
            </p:cNvPr>
            <p:cNvSpPr txBox="1"/>
            <p:nvPr/>
          </p:nvSpPr>
          <p:spPr>
            <a:xfrm>
              <a:off x="4167937" y="1164930"/>
              <a:ext cx="1280919" cy="3231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Truthfulness</a:t>
              </a:r>
            </a:p>
          </p:txBody>
        </p:sp>
      </p:grpSp>
      <p:sp>
        <p:nvSpPr>
          <p:cNvPr id="41" name="Content Placeholder 2">
            <a:extLst>
              <a:ext uri="{FF2B5EF4-FFF2-40B4-BE49-F238E27FC236}">
                <a16:creationId xmlns:a16="http://schemas.microsoft.com/office/drawing/2014/main" id="{77461787-B745-E84D-8DA3-E7E6BDC3FA1F}"/>
              </a:ext>
            </a:extLst>
          </p:cNvPr>
          <p:cNvSpPr txBox="1">
            <a:spLocks/>
          </p:cNvSpPr>
          <p:nvPr/>
        </p:nvSpPr>
        <p:spPr>
          <a:xfrm>
            <a:off x="838200" y="537532"/>
            <a:ext cx="10515600" cy="50041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about Social VR?</a:t>
            </a:r>
            <a:endParaRPr kumimoji="0" lang="en-US"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Date Placeholder 3">
            <a:extLst>
              <a:ext uri="{FF2B5EF4-FFF2-40B4-BE49-F238E27FC236}">
                <a16:creationId xmlns:a16="http://schemas.microsoft.com/office/drawing/2014/main" id="{4672BE5A-B570-4940-88F5-BCCF2B87C526}"/>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17" name="Slide Number Placeholder 4">
            <a:extLst>
              <a:ext uri="{FF2B5EF4-FFF2-40B4-BE49-F238E27FC236}">
                <a16:creationId xmlns:a16="http://schemas.microsoft.com/office/drawing/2014/main" id="{36159B2B-861B-4D01-9441-176C8E7C6F81}"/>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16</a:t>
            </a:fld>
            <a:endParaRPr lang="en-US"/>
          </a:p>
        </p:txBody>
      </p:sp>
      <p:grpSp>
        <p:nvGrpSpPr>
          <p:cNvPr id="16" name="Group 15">
            <a:extLst>
              <a:ext uri="{FF2B5EF4-FFF2-40B4-BE49-F238E27FC236}">
                <a16:creationId xmlns:a16="http://schemas.microsoft.com/office/drawing/2014/main" id="{3A88D00D-A587-4471-A479-C000B132B864}"/>
              </a:ext>
            </a:extLst>
          </p:cNvPr>
          <p:cNvGrpSpPr/>
          <p:nvPr/>
        </p:nvGrpSpPr>
        <p:grpSpPr>
          <a:xfrm>
            <a:off x="6623574" y="136525"/>
            <a:ext cx="5521300" cy="4501982"/>
            <a:chOff x="6032210" y="886713"/>
            <a:chExt cx="3997052" cy="3259134"/>
          </a:xfrm>
        </p:grpSpPr>
        <p:pic>
          <p:nvPicPr>
            <p:cNvPr id="18" name="Picture 17">
              <a:extLst>
                <a:ext uri="{FF2B5EF4-FFF2-40B4-BE49-F238E27FC236}">
                  <a16:creationId xmlns:a16="http://schemas.microsoft.com/office/drawing/2014/main" id="{EAFCA35E-C8B4-4226-96BF-B47A48F55D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32210" y="886713"/>
              <a:ext cx="3997052" cy="3259134"/>
            </a:xfrm>
            <a:prstGeom prst="rect">
              <a:avLst/>
            </a:prstGeom>
          </p:spPr>
        </p:pic>
        <p:grpSp>
          <p:nvGrpSpPr>
            <p:cNvPr id="19" name="Group 18">
              <a:extLst>
                <a:ext uri="{FF2B5EF4-FFF2-40B4-BE49-F238E27FC236}">
                  <a16:creationId xmlns:a16="http://schemas.microsoft.com/office/drawing/2014/main" id="{00AAFCAB-DB97-40D8-B759-4A7600D50DF0}"/>
                </a:ext>
              </a:extLst>
            </p:cNvPr>
            <p:cNvGrpSpPr/>
            <p:nvPr/>
          </p:nvGrpSpPr>
          <p:grpSpPr>
            <a:xfrm>
              <a:off x="6861287" y="3072301"/>
              <a:ext cx="2482368" cy="395503"/>
              <a:chOff x="6861287" y="3072301"/>
              <a:chExt cx="2482368" cy="395503"/>
            </a:xfrm>
          </p:grpSpPr>
          <p:sp>
            <p:nvSpPr>
              <p:cNvPr id="21" name="TextBox 20">
                <a:extLst>
                  <a:ext uri="{FF2B5EF4-FFF2-40B4-BE49-F238E27FC236}">
                    <a16:creationId xmlns:a16="http://schemas.microsoft.com/office/drawing/2014/main" id="{6E244527-CCAB-448E-8EC0-A64B3E6ED710}"/>
                  </a:ext>
                </a:extLst>
              </p:cNvPr>
              <p:cNvSpPr txBox="1"/>
              <p:nvPr/>
            </p:nvSpPr>
            <p:spPr>
              <a:xfrm>
                <a:off x="6861287" y="3072301"/>
                <a:ext cx="1001715" cy="334215"/>
              </a:xfrm>
              <a:prstGeom prst="rect">
                <a:avLst/>
              </a:prstGeom>
              <a:noFill/>
            </p:spPr>
            <p:txBody>
              <a:bodyPr wrap="none" rtlCol="0">
                <a:spAutoFit/>
              </a:bodyPr>
              <a:lstStyle/>
              <a:p>
                <a:r>
                  <a:rPr lang="en-US" sz="2400" b="1" dirty="0">
                    <a:solidFill>
                      <a:srgbClr val="FFC000"/>
                    </a:solidFill>
                    <a:latin typeface="Arial" panose="020B0604020202020204" pitchFamily="34" charset="0"/>
                    <a:cs typeface="Arial" panose="020B0604020202020204" pitchFamily="34" charset="0"/>
                  </a:rPr>
                  <a:t>5% CRR</a:t>
                </a:r>
              </a:p>
            </p:txBody>
          </p:sp>
          <p:cxnSp>
            <p:nvCxnSpPr>
              <p:cNvPr id="22" name="Straight Connector 21">
                <a:extLst>
                  <a:ext uri="{FF2B5EF4-FFF2-40B4-BE49-F238E27FC236}">
                    <a16:creationId xmlns:a16="http://schemas.microsoft.com/office/drawing/2014/main" id="{DC356592-2A5D-4D69-8417-4CCDD430ACCA}"/>
                  </a:ext>
                </a:extLst>
              </p:cNvPr>
              <p:cNvCxnSpPr>
                <a:cxnSpLocks/>
              </p:cNvCxnSpPr>
              <p:nvPr/>
            </p:nvCxnSpPr>
            <p:spPr>
              <a:xfrm>
                <a:off x="6861287" y="3467804"/>
                <a:ext cx="2482368" cy="0"/>
              </a:xfrm>
              <a:prstGeom prst="line">
                <a:avLst/>
              </a:prstGeom>
              <a:ln w="57150">
                <a:solidFill>
                  <a:srgbClr val="FFC000"/>
                </a:solidFill>
                <a:prstDash val="sysDash"/>
              </a:ln>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122419629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D59BC0-7909-9240-A947-BE6BF9B59266}"/>
              </a:ext>
            </a:extLst>
          </p:cNvPr>
          <p:cNvSpPr>
            <a:spLocks noGrp="1"/>
          </p:cNvSpPr>
          <p:nvPr>
            <p:ph idx="1"/>
          </p:nvPr>
        </p:nvSpPr>
        <p:spPr>
          <a:xfrm>
            <a:off x="1086507" y="1512680"/>
            <a:ext cx="10018986" cy="970127"/>
          </a:xfrm>
        </p:spPr>
        <p:txBody>
          <a:bodyPr/>
          <a:lstStyle/>
          <a:p>
            <a:pPr marL="0" indent="0" algn="ctr">
              <a:buNone/>
            </a:pPr>
            <a:r>
              <a:rPr lang="en-US" dirty="0">
                <a:latin typeface="Arial" panose="020B0604020202020204" pitchFamily="34" charset="0"/>
                <a:cs typeface="Arial" panose="020B0604020202020204" pitchFamily="34" charset="0"/>
              </a:rPr>
              <a:t>How might we transform the eye image to “turn off” the biometric, i.e., to secure iris signature?</a:t>
            </a:r>
          </a:p>
        </p:txBody>
      </p:sp>
      <p:sp>
        <p:nvSpPr>
          <p:cNvPr id="6" name="Content Placeholder 2">
            <a:extLst>
              <a:ext uri="{FF2B5EF4-FFF2-40B4-BE49-F238E27FC236}">
                <a16:creationId xmlns:a16="http://schemas.microsoft.com/office/drawing/2014/main" id="{EE4F9AD9-C7C6-3048-833F-F979CECD687C}"/>
              </a:ext>
            </a:extLst>
          </p:cNvPr>
          <p:cNvSpPr txBox="1">
            <a:spLocks/>
          </p:cNvSpPr>
          <p:nvPr/>
        </p:nvSpPr>
        <p:spPr>
          <a:xfrm>
            <a:off x="1177298" y="2943050"/>
            <a:ext cx="10515600" cy="60325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latin typeface="Arial" panose="020B0604020202020204" pitchFamily="34" charset="0"/>
                <a:cs typeface="Arial" panose="020B0604020202020204" pitchFamily="34" charset="0"/>
              </a:rPr>
              <a:t>Takeaway 1: </a:t>
            </a:r>
            <a:r>
              <a:rPr lang="en-US" i="1" dirty="0">
                <a:latin typeface="Arial" panose="020B0604020202020204" pitchFamily="34" charset="0"/>
                <a:cs typeface="Arial" panose="020B0604020202020204" pitchFamily="34" charset="0"/>
              </a:rPr>
              <a:t>Use defocus</a:t>
            </a:r>
            <a:endParaRPr lang="en-US" baseline="-25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250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C11C1073-D3B6-B947-8B72-C3D0888501A0}"/>
              </a:ext>
            </a:extLst>
          </p:cNvPr>
          <p:cNvSpPr txBox="1">
            <a:spLocks/>
          </p:cNvSpPr>
          <p:nvPr/>
        </p:nvSpPr>
        <p:spPr>
          <a:xfrm>
            <a:off x="1177298" y="3611552"/>
            <a:ext cx="10515600" cy="60325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latin typeface="Arial" panose="020B0604020202020204" pitchFamily="34" charset="0"/>
                <a:cs typeface="Arial" panose="020B0604020202020204" pitchFamily="34" charset="0"/>
              </a:rPr>
              <a:t>Takeaway 2: </a:t>
            </a:r>
            <a:r>
              <a:rPr lang="en-US" i="1" dirty="0">
                <a:latin typeface="Arial" panose="020B0604020202020204" pitchFamily="34" charset="0"/>
                <a:cs typeface="Arial" panose="020B0604020202020204" pitchFamily="34" charset="0"/>
              </a:rPr>
              <a:t>in software or hardware</a:t>
            </a:r>
            <a:endParaRPr lang="en-US" baseline="-25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25000"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9E0516F5-5DA5-7047-9398-713D747979AD}"/>
              </a:ext>
            </a:extLst>
          </p:cNvPr>
          <p:cNvSpPr txBox="1">
            <a:spLocks/>
          </p:cNvSpPr>
          <p:nvPr/>
        </p:nvSpPr>
        <p:spPr>
          <a:xfrm>
            <a:off x="1177298" y="4278675"/>
            <a:ext cx="10515600" cy="1389782"/>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latin typeface="Arial" panose="020B0604020202020204" pitchFamily="34" charset="0"/>
                <a:cs typeface="Arial" panose="020B0604020202020204" pitchFamily="34" charset="0"/>
              </a:rPr>
              <a:t>Takeaway 3: </a:t>
            </a:r>
            <a:r>
              <a:rPr lang="en-US" i="1" dirty="0">
                <a:latin typeface="Arial" panose="020B0604020202020204" pitchFamily="34" charset="0"/>
                <a:cs typeface="Arial" panose="020B0604020202020204" pitchFamily="34" charset="0"/>
              </a:rPr>
              <a:t>but select parameters while considering impact on perceived attributes of your avatar</a:t>
            </a:r>
            <a:endParaRPr lang="en-US" baseline="-25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25000" dirty="0">
              <a:latin typeface="Arial" panose="020B0604020202020204" pitchFamily="34" charset="0"/>
              <a:cs typeface="Arial" panose="020B0604020202020204" pitchFamily="34" charset="0"/>
            </a:endParaRPr>
          </a:p>
        </p:txBody>
      </p:sp>
      <p:sp>
        <p:nvSpPr>
          <p:cNvPr id="9" name="Date Placeholder 3">
            <a:extLst>
              <a:ext uri="{FF2B5EF4-FFF2-40B4-BE49-F238E27FC236}">
                <a16:creationId xmlns:a16="http://schemas.microsoft.com/office/drawing/2014/main" id="{54B09E89-8AD9-44AF-AD7D-E9460BF2B27B}"/>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10" name="Slide Number Placeholder 4">
            <a:extLst>
              <a:ext uri="{FF2B5EF4-FFF2-40B4-BE49-F238E27FC236}">
                <a16:creationId xmlns:a16="http://schemas.microsoft.com/office/drawing/2014/main" id="{CDD0DB7A-448C-4461-937F-5E3864E32B1A}"/>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17</a:t>
            </a:fld>
            <a:endParaRPr lang="en-US"/>
          </a:p>
        </p:txBody>
      </p:sp>
      <p:sp>
        <p:nvSpPr>
          <p:cNvPr id="11" name="Title 1">
            <a:extLst>
              <a:ext uri="{FF2B5EF4-FFF2-40B4-BE49-F238E27FC236}">
                <a16:creationId xmlns:a16="http://schemas.microsoft.com/office/drawing/2014/main" id="{AF3641B7-8A30-4449-BFD5-E5FBE0A983A6}"/>
              </a:ext>
            </a:extLst>
          </p:cNvPr>
          <p:cNvSpPr>
            <a:spLocks noGrp="1"/>
          </p:cNvSpPr>
          <p:nvPr>
            <p:ph type="title"/>
          </p:nvPr>
        </p:nvSpPr>
        <p:spPr>
          <a:xfrm>
            <a:off x="838200" y="365125"/>
            <a:ext cx="10515600" cy="1325563"/>
          </a:xfrm>
        </p:spPr>
        <p:txBody>
          <a:bodyPr/>
          <a:lstStyle/>
          <a:p>
            <a:pPr algn="ctr"/>
            <a:r>
              <a:rPr lang="en-US" dirty="0">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294748561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9418-355D-FA42-A7CC-E54AC361DAD3}"/>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Limitations and Future Work</a:t>
            </a:r>
          </a:p>
        </p:txBody>
      </p:sp>
      <p:sp>
        <p:nvSpPr>
          <p:cNvPr id="3" name="Content Placeholder 2">
            <a:extLst>
              <a:ext uri="{FF2B5EF4-FFF2-40B4-BE49-F238E27FC236}">
                <a16:creationId xmlns:a16="http://schemas.microsoft.com/office/drawing/2014/main" id="{C309FF09-3788-C548-9BB0-D2BE839DD3DA}"/>
              </a:ext>
            </a:extLst>
          </p:cNvPr>
          <p:cNvSpPr>
            <a:spLocks noGrp="1"/>
          </p:cNvSpPr>
          <p:nvPr>
            <p:ph idx="1"/>
          </p:nvPr>
        </p:nvSpPr>
        <p:spPr/>
        <p:txBody>
          <a:bodyPr/>
          <a:lstStyle/>
          <a:p>
            <a:r>
              <a:rPr lang="en-US" i="1" dirty="0">
                <a:latin typeface="Arial" panose="020B0604020202020204" pitchFamily="34" charset="0"/>
                <a:cs typeface="Arial" panose="020B0604020202020204" pitchFamily="34" charset="0"/>
              </a:rPr>
              <a:t>This experiment:</a:t>
            </a:r>
            <a:r>
              <a:rPr lang="en-US"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Avatar eyes are the only animated portion</a:t>
            </a:r>
          </a:p>
          <a:p>
            <a:pPr lvl="1"/>
            <a:r>
              <a:rPr lang="en-US" dirty="0">
                <a:latin typeface="Arial" panose="020B0604020202020204" pitchFamily="34" charset="0"/>
                <a:cs typeface="Arial" panose="020B0604020202020204" pitchFamily="34" charset="0"/>
              </a:rPr>
              <a:t>Perceptual study does not consider the impact of blur on blink detection or pupil diameter estimates</a:t>
            </a:r>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This framework:</a:t>
            </a:r>
          </a:p>
          <a:p>
            <a:pPr lvl="1"/>
            <a:r>
              <a:rPr lang="en-US" dirty="0">
                <a:latin typeface="Arial" panose="020B0604020202020204" pitchFamily="34" charset="0"/>
                <a:cs typeface="Arial" panose="020B0604020202020204" pitchFamily="34" charset="0"/>
              </a:rPr>
              <a:t>Assumes an eye tracker camera with adjustable focus</a:t>
            </a:r>
          </a:p>
          <a:p>
            <a:pPr lvl="1"/>
            <a:r>
              <a:rPr lang="en-US" dirty="0">
                <a:latin typeface="Arial" panose="020B0604020202020204" pitchFamily="34" charset="0"/>
                <a:cs typeface="Arial" panose="020B0604020202020204" pitchFamily="34" charset="0"/>
              </a:rPr>
              <a:t>Recommended “sweet spot” in the security-utility tradeoff applies to a fixed iris authentication method</a:t>
            </a: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057BD0-6D2A-C644-B391-E3580BD192E5}"/>
              </a:ext>
            </a:extLst>
          </p:cNvPr>
          <p:cNvSpPr txBox="1"/>
          <p:nvPr/>
        </p:nvSpPr>
        <p:spPr>
          <a:xfrm>
            <a:off x="7706853" y="1539701"/>
            <a:ext cx="4550693" cy="523220"/>
          </a:xfrm>
          <a:prstGeom prst="rect">
            <a:avLst/>
          </a:prstGeom>
          <a:noFill/>
          <a:ln w="76200">
            <a:noFill/>
          </a:ln>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Perceptual Studies</a:t>
            </a:r>
          </a:p>
        </p:txBody>
      </p:sp>
      <p:sp>
        <p:nvSpPr>
          <p:cNvPr id="7" name="TextBox 6">
            <a:extLst>
              <a:ext uri="{FF2B5EF4-FFF2-40B4-BE49-F238E27FC236}">
                <a16:creationId xmlns:a16="http://schemas.microsoft.com/office/drawing/2014/main" id="{A5717330-451A-0743-87BC-1E8B5C2B0F5E}"/>
              </a:ext>
            </a:extLst>
          </p:cNvPr>
          <p:cNvSpPr txBox="1"/>
          <p:nvPr/>
        </p:nvSpPr>
        <p:spPr>
          <a:xfrm>
            <a:off x="7706853" y="3215726"/>
            <a:ext cx="4550693" cy="523220"/>
          </a:xfrm>
          <a:prstGeom prst="rect">
            <a:avLst/>
          </a:prstGeom>
          <a:noFill/>
          <a:ln w="76200">
            <a:noFill/>
          </a:ln>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Design Framework</a:t>
            </a:r>
          </a:p>
        </p:txBody>
      </p:sp>
      <p:sp>
        <p:nvSpPr>
          <p:cNvPr id="9" name="Date Placeholder 3">
            <a:extLst>
              <a:ext uri="{FF2B5EF4-FFF2-40B4-BE49-F238E27FC236}">
                <a16:creationId xmlns:a16="http://schemas.microsoft.com/office/drawing/2014/main" id="{32BCB462-118A-4C24-98BB-545115E3210E}"/>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dirty="0"/>
          </a:p>
        </p:txBody>
      </p:sp>
      <p:sp>
        <p:nvSpPr>
          <p:cNvPr id="10" name="Slide Number Placeholder 4">
            <a:extLst>
              <a:ext uri="{FF2B5EF4-FFF2-40B4-BE49-F238E27FC236}">
                <a16:creationId xmlns:a16="http://schemas.microsoft.com/office/drawing/2014/main" id="{BD3C79F7-43BC-4E52-91AA-20091FEA2F42}"/>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18</a:t>
            </a:fld>
            <a:endParaRPr lang="en-US"/>
          </a:p>
        </p:txBody>
      </p:sp>
      <p:sp>
        <p:nvSpPr>
          <p:cNvPr id="11" name="TextBox 10">
            <a:extLst>
              <a:ext uri="{FF2B5EF4-FFF2-40B4-BE49-F238E27FC236}">
                <a16:creationId xmlns:a16="http://schemas.microsoft.com/office/drawing/2014/main" id="{B297C90C-BF78-4EAA-B90C-68B5FB06DEEB}"/>
              </a:ext>
            </a:extLst>
          </p:cNvPr>
          <p:cNvSpPr txBox="1"/>
          <p:nvPr/>
        </p:nvSpPr>
        <p:spPr>
          <a:xfrm>
            <a:off x="7706853" y="4891751"/>
            <a:ext cx="4550693" cy="523220"/>
          </a:xfrm>
          <a:prstGeom prst="rect">
            <a:avLst/>
          </a:prstGeom>
          <a:noFill/>
          <a:ln w="76200">
            <a:noFill/>
          </a:ln>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Adversarial Learning</a:t>
            </a:r>
          </a:p>
        </p:txBody>
      </p:sp>
    </p:spTree>
    <p:extLst>
      <p:ext uri="{BB962C8B-B14F-4D97-AF65-F5344CB8AC3E}">
        <p14:creationId xmlns:p14="http://schemas.microsoft.com/office/powerpoint/2010/main" val="116369482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9418-355D-FA42-A7CC-E54AC361DAD3}"/>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Thanks!</a:t>
            </a:r>
          </a:p>
        </p:txBody>
      </p:sp>
      <p:sp>
        <p:nvSpPr>
          <p:cNvPr id="9" name="Date Placeholder 3">
            <a:extLst>
              <a:ext uri="{FF2B5EF4-FFF2-40B4-BE49-F238E27FC236}">
                <a16:creationId xmlns:a16="http://schemas.microsoft.com/office/drawing/2014/main" id="{32BCB462-118A-4C24-98BB-545115E3210E}"/>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pic>
        <p:nvPicPr>
          <p:cNvPr id="11" name="Picture 2">
            <a:extLst>
              <a:ext uri="{FF2B5EF4-FFF2-40B4-BE49-F238E27FC236}">
                <a16:creationId xmlns:a16="http://schemas.microsoft.com/office/drawing/2014/main" id="{7E5D764A-1B18-434F-B62F-1ECCC510E0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2300" y="5379658"/>
            <a:ext cx="1304320" cy="13109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C62F6FD-611B-4225-9982-273E9B16192C}"/>
              </a:ext>
            </a:extLst>
          </p:cNvPr>
          <p:cNvSpPr txBox="1"/>
          <p:nvPr/>
        </p:nvSpPr>
        <p:spPr>
          <a:xfrm>
            <a:off x="0" y="3242641"/>
            <a:ext cx="12192000" cy="2800767"/>
          </a:xfrm>
          <a:prstGeom prst="rect">
            <a:avLst/>
          </a:prstGeom>
          <a:noFill/>
        </p:spPr>
        <p:txBody>
          <a:bodyPr wrap="square" rtlCol="0">
            <a:spAutoFit/>
          </a:bodyPr>
          <a:lstStyle/>
          <a:p>
            <a:pPr algn="ctr"/>
            <a:r>
              <a:rPr lang="en-US" sz="3200" b="1" dirty="0">
                <a:solidFill>
                  <a:srgbClr val="92D050"/>
                </a:solidFill>
                <a:latin typeface="Arial" panose="020B0604020202020204" pitchFamily="34" charset="0"/>
                <a:cs typeface="Arial" panose="020B0604020202020204" pitchFamily="34" charset="0"/>
              </a:rPr>
              <a:t>Please read our paper and visit the website for more details.</a:t>
            </a:r>
          </a:p>
          <a:p>
            <a:pPr algn="ctr"/>
            <a:endParaRPr lang="en-US" sz="2000" b="1" dirty="0">
              <a:solidFill>
                <a:srgbClr val="92D050"/>
              </a:solidFill>
              <a:latin typeface="Arial" panose="020B0604020202020204" pitchFamily="34" charset="0"/>
              <a:cs typeface="Arial" panose="020B0604020202020204" pitchFamily="34" charset="0"/>
            </a:endParaRPr>
          </a:p>
          <a:p>
            <a:pPr algn="ctr"/>
            <a:endParaRPr lang="en-US" sz="2000" b="1" dirty="0">
              <a:solidFill>
                <a:srgbClr val="92D050"/>
              </a:solidFill>
              <a:latin typeface="Arial" panose="020B0604020202020204" pitchFamily="34" charset="0"/>
              <a:cs typeface="Arial" panose="020B0604020202020204" pitchFamily="34" charset="0"/>
            </a:endParaRPr>
          </a:p>
          <a:p>
            <a:endParaRPr lang="en-US" sz="2000" b="1" dirty="0">
              <a:solidFill>
                <a:srgbClr val="92D050"/>
              </a:solidFill>
              <a:latin typeface="Arial" panose="020B0604020202020204" pitchFamily="34" charset="0"/>
              <a:cs typeface="Arial" panose="020B0604020202020204" pitchFamily="34" charset="0"/>
            </a:endParaRPr>
          </a:p>
          <a:p>
            <a:pPr algn="ctr"/>
            <a:r>
              <a:rPr lang="en-US" sz="2800" b="1" dirty="0">
                <a:solidFill>
                  <a:srgbClr val="92D050"/>
                </a:solidFill>
                <a:latin typeface="Arial" panose="020B0604020202020204" pitchFamily="34" charset="0"/>
                <a:cs typeface="Arial" panose="020B0604020202020204" pitchFamily="34" charset="0"/>
              </a:rPr>
              <a:t>Web</a:t>
            </a:r>
            <a:r>
              <a:rPr lang="en-US" sz="2800" b="1" dirty="0">
                <a:solidFill>
                  <a:prstClr val="white"/>
                </a:solidFill>
                <a:latin typeface="Arial" panose="020B0604020202020204" pitchFamily="34" charset="0"/>
                <a:cs typeface="Arial" panose="020B0604020202020204" pitchFamily="34" charset="0"/>
              </a:rPr>
              <a:t>: </a:t>
            </a:r>
            <a:r>
              <a:rPr lang="en-US" sz="2800" dirty="0">
                <a:solidFill>
                  <a:prstClr val="white"/>
                </a:solidFill>
                <a:latin typeface="Arial" panose="020B0604020202020204" pitchFamily="34" charset="0"/>
                <a:cs typeface="Arial" panose="020B0604020202020204" pitchFamily="34" charset="0"/>
              </a:rPr>
              <a:t>www.jainlab.cise.ufl.edu/Privacy_and_Security_in_Eye_Tracking.html	</a:t>
            </a: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a:solidFill>
                  <a:srgbClr val="92D050"/>
                </a:solidFill>
                <a:latin typeface="Arial" panose="020B0604020202020204" pitchFamily="34" charset="0"/>
                <a:cs typeface="Arial" panose="020B0604020202020204" pitchFamily="34" charset="0"/>
              </a:rPr>
              <a:t>Email</a:t>
            </a:r>
            <a:r>
              <a:rPr lang="en-US" sz="2800" b="1" dirty="0">
                <a:solidFill>
                  <a:prstClr val="white"/>
                </a:solidFill>
                <a:latin typeface="Arial" panose="020B0604020202020204" pitchFamily="34" charset="0"/>
                <a:cs typeface="Arial" panose="020B0604020202020204" pitchFamily="34" charset="0"/>
              </a:rPr>
              <a:t>:</a:t>
            </a:r>
            <a:r>
              <a:rPr lang="en-US" sz="2800" dirty="0">
                <a:solidFill>
                  <a:prstClr val="white"/>
                </a:solidFill>
                <a:latin typeface="Arial" panose="020B0604020202020204" pitchFamily="34" charset="0"/>
                <a:cs typeface="Arial" panose="020B0604020202020204" pitchFamily="34" charset="0"/>
              </a:rPr>
              <a:t> brendanjohn@ufl.edu</a:t>
            </a:r>
          </a:p>
        </p:txBody>
      </p:sp>
    </p:spTree>
    <p:extLst>
      <p:ext uri="{BB962C8B-B14F-4D97-AF65-F5344CB8AC3E}">
        <p14:creationId xmlns:p14="http://schemas.microsoft.com/office/powerpoint/2010/main" val="141681728"/>
      </p:ext>
    </p:extLst>
  </p:cSld>
  <p:clrMapOvr>
    <a:masterClrMapping/>
  </p:clrMapOvr>
  <mc:AlternateContent xmlns:mc="http://schemas.openxmlformats.org/markup-compatibility/2006" xmlns:p14="http://schemas.microsoft.com/office/powerpoint/2010/main">
    <mc:Choice Requires="p14">
      <p:transition spd="slow" p14:dur="3000" advTm="10543"/>
    </mc:Choice>
    <mc:Fallback xmlns="">
      <p:transition spd="slow" advTm="105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A921A7-DCEA-4E61-BE47-8365AE2C74DB}"/>
              </a:ext>
            </a:extLst>
          </p:cNvPr>
          <p:cNvSpPr>
            <a:spLocks noGrp="1"/>
          </p:cNvSpPr>
          <p:nvPr>
            <p:ph type="dt" sz="half" idx="10"/>
          </p:nvPr>
        </p:nvSpPr>
        <p:spPr/>
        <p:txBody>
          <a:bodyPr/>
          <a:lstStyle/>
          <a:p>
            <a:fld id="{E0622F4B-5AE9-5F4A-AEA6-0EF78602B28A}" type="datetime1">
              <a:rPr lang="en-US" smtClean="0"/>
              <a:t>4/20/2021</a:t>
            </a:fld>
            <a:endParaRPr lang="en-US"/>
          </a:p>
        </p:txBody>
      </p:sp>
      <p:sp>
        <p:nvSpPr>
          <p:cNvPr id="4" name="Slide Number Placeholder 3">
            <a:extLst>
              <a:ext uri="{FF2B5EF4-FFF2-40B4-BE49-F238E27FC236}">
                <a16:creationId xmlns:a16="http://schemas.microsoft.com/office/drawing/2014/main" id="{DCB9D08C-9B95-4833-A0BC-AEA434CAE6AF}"/>
              </a:ext>
            </a:extLst>
          </p:cNvPr>
          <p:cNvSpPr>
            <a:spLocks noGrp="1"/>
          </p:cNvSpPr>
          <p:nvPr>
            <p:ph type="sldNum" sz="quarter" idx="12"/>
          </p:nvPr>
        </p:nvSpPr>
        <p:spPr/>
        <p:txBody>
          <a:bodyPr/>
          <a:lstStyle/>
          <a:p>
            <a:fld id="{EE187D0B-F52B-47F2-BA65-6DA35A202230}" type="slidenum">
              <a:rPr lang="en-US" smtClean="0"/>
              <a:t>2</a:t>
            </a:fld>
            <a:endParaRPr lang="en-US" dirty="0"/>
          </a:p>
        </p:txBody>
      </p:sp>
      <p:sp>
        <p:nvSpPr>
          <p:cNvPr id="10" name="Title 1">
            <a:extLst>
              <a:ext uri="{FF2B5EF4-FFF2-40B4-BE49-F238E27FC236}">
                <a16:creationId xmlns:a16="http://schemas.microsoft.com/office/drawing/2014/main" id="{FC72D890-3109-4A80-ABB6-D2CFF4D2B440}"/>
              </a:ext>
            </a:extLst>
          </p:cNvPr>
          <p:cNvSpPr>
            <a:spLocks noGrp="1"/>
          </p:cNvSpPr>
          <p:nvPr>
            <p:ph type="title"/>
          </p:nvPr>
        </p:nvSpPr>
        <p:spPr>
          <a:xfrm>
            <a:off x="838200" y="365125"/>
            <a:ext cx="10515600" cy="1325563"/>
          </a:xfrm>
        </p:spPr>
        <p:txBody>
          <a:bodyPr/>
          <a:lstStyle/>
          <a:p>
            <a:pPr algn="ctr"/>
            <a:r>
              <a:rPr lang="en-US" dirty="0">
                <a:latin typeface="Arial" panose="020B0604020202020204" pitchFamily="34" charset="0"/>
                <a:cs typeface="Arial" panose="020B0604020202020204" pitchFamily="34" charset="0"/>
              </a:rPr>
              <a:t>Introduction</a:t>
            </a:r>
          </a:p>
        </p:txBody>
      </p:sp>
      <p:sp>
        <p:nvSpPr>
          <p:cNvPr id="12" name="TextBox 11">
            <a:extLst>
              <a:ext uri="{FF2B5EF4-FFF2-40B4-BE49-F238E27FC236}">
                <a16:creationId xmlns:a16="http://schemas.microsoft.com/office/drawing/2014/main" id="{E769DC0B-4A1A-4246-A14B-B216261DEA39}"/>
              </a:ext>
            </a:extLst>
          </p:cNvPr>
          <p:cNvSpPr txBox="1"/>
          <p:nvPr/>
        </p:nvSpPr>
        <p:spPr>
          <a:xfrm>
            <a:off x="6547325" y="5146039"/>
            <a:ext cx="4434208" cy="276999"/>
          </a:xfrm>
          <a:prstGeom prst="rect">
            <a:avLst/>
          </a:prstGeom>
          <a:noFill/>
          <a:ln>
            <a:noFill/>
          </a:ln>
        </p:spPr>
        <p:txBody>
          <a:bodyPr wrap="square" rtlCol="0">
            <a:spAutoFit/>
          </a:bodyPr>
          <a:lstStyle/>
          <a:p>
            <a:pPr algn="ctr"/>
            <a:r>
              <a:rPr lang="en-US" sz="1200" dirty="0"/>
              <a:t>hubs.mozilla.com - Hubs by Mozilla</a:t>
            </a:r>
            <a:endParaRPr lang="fr-FR" sz="1400" dirty="0">
              <a:latin typeface="Arial" panose="020B0604020202020204" pitchFamily="34" charset="0"/>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0A812F8A-57B4-442C-A7CF-D2C9CA9201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15833" b="24653"/>
          <a:stretch/>
        </p:blipFill>
        <p:spPr>
          <a:xfrm>
            <a:off x="5397807" y="1841000"/>
            <a:ext cx="6570673" cy="3308716"/>
          </a:xfrm>
          <a:prstGeom prst="rect">
            <a:avLst/>
          </a:prstGeom>
        </p:spPr>
      </p:pic>
      <p:pic>
        <p:nvPicPr>
          <p:cNvPr id="18" name="Picture 17" descr="A person wearing a blue shirt&#10;&#10;Description automatically generated">
            <a:extLst>
              <a:ext uri="{FF2B5EF4-FFF2-40B4-BE49-F238E27FC236}">
                <a16:creationId xmlns:a16="http://schemas.microsoft.com/office/drawing/2014/main" id="{515763C3-7245-4FE7-B5F9-A601CA8CE99C}"/>
              </a:ext>
            </a:extLst>
          </p:cNvPr>
          <p:cNvPicPr>
            <a:picLocks noChangeAspect="1"/>
          </p:cNvPicPr>
          <p:nvPr/>
        </p:nvPicPr>
        <p:blipFill rotWithShape="1">
          <a:blip r:embed="rId4">
            <a:extLst>
              <a:ext uri="{28A0092B-C50C-407E-A947-70E740481C1C}">
                <a14:useLocalDpi xmlns:a14="http://schemas.microsoft.com/office/drawing/2010/main" val="0"/>
              </a:ext>
            </a:extLst>
          </a:blip>
          <a:srcRect r="35500"/>
          <a:stretch/>
        </p:blipFill>
        <p:spPr>
          <a:xfrm>
            <a:off x="634369" y="1841000"/>
            <a:ext cx="3799840" cy="3313815"/>
          </a:xfrm>
          <a:prstGeom prst="rect">
            <a:avLst/>
          </a:prstGeom>
        </p:spPr>
      </p:pic>
    </p:spTree>
    <p:extLst>
      <p:ext uri="{BB962C8B-B14F-4D97-AF65-F5344CB8AC3E}">
        <p14:creationId xmlns:p14="http://schemas.microsoft.com/office/powerpoint/2010/main" val="48211422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9418-355D-FA42-A7CC-E54AC361DAD3}"/>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Limitations and Future Work</a:t>
            </a:r>
          </a:p>
        </p:txBody>
      </p:sp>
      <p:sp>
        <p:nvSpPr>
          <p:cNvPr id="3" name="Content Placeholder 2">
            <a:extLst>
              <a:ext uri="{FF2B5EF4-FFF2-40B4-BE49-F238E27FC236}">
                <a16:creationId xmlns:a16="http://schemas.microsoft.com/office/drawing/2014/main" id="{C309FF09-3788-C548-9BB0-D2BE839DD3DA}"/>
              </a:ext>
            </a:extLst>
          </p:cNvPr>
          <p:cNvSpPr>
            <a:spLocks noGrp="1"/>
          </p:cNvSpPr>
          <p:nvPr>
            <p:ph idx="1"/>
          </p:nvPr>
        </p:nvSpPr>
        <p:spPr/>
        <p:txBody>
          <a:bodyPr/>
          <a:lstStyle/>
          <a:p>
            <a:r>
              <a:rPr lang="en-US" i="1" dirty="0">
                <a:latin typeface="Arial" panose="020B0604020202020204" pitchFamily="34" charset="0"/>
                <a:cs typeface="Arial" panose="020B0604020202020204" pitchFamily="34" charset="0"/>
              </a:rPr>
              <a:t>This experiment:</a:t>
            </a:r>
            <a:r>
              <a:rPr lang="en-US"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Avatar eyes are the only animated portion</a:t>
            </a:r>
          </a:p>
          <a:p>
            <a:pPr lvl="1"/>
            <a:r>
              <a:rPr lang="en-US" dirty="0">
                <a:latin typeface="Arial" panose="020B0604020202020204" pitchFamily="34" charset="0"/>
                <a:cs typeface="Arial" panose="020B0604020202020204" pitchFamily="34" charset="0"/>
              </a:rPr>
              <a:t>Perceptual study does not consider the impact of blur on blink detection or pupil diameter estimates</a:t>
            </a:r>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This framework:</a:t>
            </a:r>
          </a:p>
          <a:p>
            <a:pPr lvl="1"/>
            <a:r>
              <a:rPr lang="en-US" dirty="0">
                <a:latin typeface="Arial" panose="020B0604020202020204" pitchFamily="34" charset="0"/>
                <a:cs typeface="Arial" panose="020B0604020202020204" pitchFamily="34" charset="0"/>
              </a:rPr>
              <a:t>Assumes an eye tracker camera with adjustable focus</a:t>
            </a:r>
          </a:p>
          <a:p>
            <a:pPr lvl="1"/>
            <a:r>
              <a:rPr lang="en-US" dirty="0">
                <a:latin typeface="Arial" panose="020B0604020202020204" pitchFamily="34" charset="0"/>
                <a:cs typeface="Arial" panose="020B0604020202020204" pitchFamily="34" charset="0"/>
              </a:rPr>
              <a:t>Recommended “sweet spot” in the security-utility tradeoff applies to a fixed iris authentication method</a:t>
            </a: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057BD0-6D2A-C644-B391-E3580BD192E5}"/>
              </a:ext>
            </a:extLst>
          </p:cNvPr>
          <p:cNvSpPr txBox="1"/>
          <p:nvPr/>
        </p:nvSpPr>
        <p:spPr>
          <a:xfrm>
            <a:off x="7706853" y="1539701"/>
            <a:ext cx="4550693" cy="523220"/>
          </a:xfrm>
          <a:prstGeom prst="rect">
            <a:avLst/>
          </a:prstGeom>
          <a:noFill/>
          <a:ln w="76200">
            <a:noFill/>
          </a:ln>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Perceptual Studies</a:t>
            </a:r>
          </a:p>
        </p:txBody>
      </p:sp>
      <p:sp>
        <p:nvSpPr>
          <p:cNvPr id="7" name="TextBox 6">
            <a:extLst>
              <a:ext uri="{FF2B5EF4-FFF2-40B4-BE49-F238E27FC236}">
                <a16:creationId xmlns:a16="http://schemas.microsoft.com/office/drawing/2014/main" id="{A5717330-451A-0743-87BC-1E8B5C2B0F5E}"/>
              </a:ext>
            </a:extLst>
          </p:cNvPr>
          <p:cNvSpPr txBox="1"/>
          <p:nvPr/>
        </p:nvSpPr>
        <p:spPr>
          <a:xfrm>
            <a:off x="7706853" y="3215726"/>
            <a:ext cx="4550693" cy="523220"/>
          </a:xfrm>
          <a:prstGeom prst="rect">
            <a:avLst/>
          </a:prstGeom>
          <a:noFill/>
          <a:ln w="76200">
            <a:noFill/>
          </a:ln>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Design Framework</a:t>
            </a:r>
          </a:p>
        </p:txBody>
      </p:sp>
      <p:sp>
        <p:nvSpPr>
          <p:cNvPr id="9" name="Date Placeholder 3">
            <a:extLst>
              <a:ext uri="{FF2B5EF4-FFF2-40B4-BE49-F238E27FC236}">
                <a16:creationId xmlns:a16="http://schemas.microsoft.com/office/drawing/2014/main" id="{32BCB462-118A-4C24-98BB-545115E3210E}"/>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dirty="0"/>
          </a:p>
        </p:txBody>
      </p:sp>
      <p:sp>
        <p:nvSpPr>
          <p:cNvPr id="10" name="Slide Number Placeholder 4">
            <a:extLst>
              <a:ext uri="{FF2B5EF4-FFF2-40B4-BE49-F238E27FC236}">
                <a16:creationId xmlns:a16="http://schemas.microsoft.com/office/drawing/2014/main" id="{BD3C79F7-43BC-4E52-91AA-20091FEA2F42}"/>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20</a:t>
            </a:fld>
            <a:endParaRPr lang="en-US"/>
          </a:p>
        </p:txBody>
      </p:sp>
      <p:sp>
        <p:nvSpPr>
          <p:cNvPr id="11" name="TextBox 10">
            <a:extLst>
              <a:ext uri="{FF2B5EF4-FFF2-40B4-BE49-F238E27FC236}">
                <a16:creationId xmlns:a16="http://schemas.microsoft.com/office/drawing/2014/main" id="{B297C90C-BF78-4EAA-B90C-68B5FB06DEEB}"/>
              </a:ext>
            </a:extLst>
          </p:cNvPr>
          <p:cNvSpPr txBox="1"/>
          <p:nvPr/>
        </p:nvSpPr>
        <p:spPr>
          <a:xfrm>
            <a:off x="7706853" y="4891751"/>
            <a:ext cx="4550693" cy="523220"/>
          </a:xfrm>
          <a:prstGeom prst="rect">
            <a:avLst/>
          </a:prstGeom>
          <a:noFill/>
          <a:ln w="76200">
            <a:noFill/>
          </a:ln>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Adversarial Learning</a:t>
            </a:r>
          </a:p>
        </p:txBody>
      </p:sp>
      <p:sp>
        <p:nvSpPr>
          <p:cNvPr id="12" name="TextBox 11">
            <a:extLst>
              <a:ext uri="{FF2B5EF4-FFF2-40B4-BE49-F238E27FC236}">
                <a16:creationId xmlns:a16="http://schemas.microsoft.com/office/drawing/2014/main" id="{A94618AB-0E43-40B9-8F84-4FC32E8A55D8}"/>
              </a:ext>
            </a:extLst>
          </p:cNvPr>
          <p:cNvSpPr txBox="1"/>
          <p:nvPr/>
        </p:nvSpPr>
        <p:spPr>
          <a:xfrm>
            <a:off x="2119086" y="6342289"/>
            <a:ext cx="8273143" cy="338554"/>
          </a:xfrm>
          <a:prstGeom prst="rect">
            <a:avLst/>
          </a:prstGeom>
          <a:noFill/>
        </p:spPr>
        <p:txBody>
          <a:bodyPr wrap="square" rtlCol="0">
            <a:spAutoFit/>
          </a:bodyPr>
          <a:lstStyle/>
          <a:p>
            <a:pPr algn="ctr"/>
            <a:r>
              <a:rPr lang="nb-NO" sz="1600" dirty="0">
                <a:solidFill>
                  <a:schemeClr val="accent1"/>
                </a:solidFill>
                <a:latin typeface="Arial"/>
                <a:cs typeface="Arial"/>
              </a:rPr>
              <a:t>[Denis et al., </a:t>
            </a:r>
            <a:r>
              <a:rPr lang="en-US" sz="1600" b="1" dirty="0">
                <a:solidFill>
                  <a:schemeClr val="accent1"/>
                </a:solidFill>
                <a:latin typeface="Arial"/>
                <a:cs typeface="Arial"/>
              </a:rPr>
              <a:t>International Journal of Machine Learning and Cybernetics,</a:t>
            </a:r>
            <a:r>
              <a:rPr lang="nb-NO" sz="1600" b="1" dirty="0">
                <a:solidFill>
                  <a:schemeClr val="accent1"/>
                </a:solidFill>
                <a:latin typeface="Arial"/>
                <a:cs typeface="Arial"/>
              </a:rPr>
              <a:t> 2020</a:t>
            </a:r>
            <a:r>
              <a:rPr lang="nb-NO" sz="1600" dirty="0">
                <a:solidFill>
                  <a:schemeClr val="accent1"/>
                </a:solidFill>
                <a:latin typeface="Arial"/>
                <a:cs typeface="Arial"/>
              </a:rPr>
              <a:t>]</a:t>
            </a:r>
          </a:p>
        </p:txBody>
      </p:sp>
      <p:pic>
        <p:nvPicPr>
          <p:cNvPr id="13" name="Picture 12" descr="A screenshot of a cell phone&#10;&#10;Description automatically generated">
            <a:extLst>
              <a:ext uri="{FF2B5EF4-FFF2-40B4-BE49-F238E27FC236}">
                <a16:creationId xmlns:a16="http://schemas.microsoft.com/office/drawing/2014/main" id="{513EE8ED-3078-4944-8FDD-FAD5DC0BFCB9}"/>
              </a:ext>
            </a:extLst>
          </p:cNvPr>
          <p:cNvPicPr>
            <a:picLocks noChangeAspect="1"/>
          </p:cNvPicPr>
          <p:nvPr/>
        </p:nvPicPr>
        <p:blipFill rotWithShape="1">
          <a:blip r:embed="rId3">
            <a:extLst>
              <a:ext uri="{28A0092B-C50C-407E-A947-70E740481C1C}">
                <a14:useLocalDpi xmlns:a14="http://schemas.microsoft.com/office/drawing/2010/main" val="0"/>
              </a:ext>
            </a:extLst>
          </a:blip>
          <a:srcRect l="4658" t="3552" r="5183" b="23522"/>
          <a:stretch/>
        </p:blipFill>
        <p:spPr>
          <a:xfrm>
            <a:off x="838200" y="1397265"/>
            <a:ext cx="10822622" cy="4915477"/>
          </a:xfrm>
          <a:prstGeom prst="rect">
            <a:avLst/>
          </a:prstGeom>
        </p:spPr>
      </p:pic>
    </p:spTree>
    <p:extLst>
      <p:ext uri="{BB962C8B-B14F-4D97-AF65-F5344CB8AC3E}">
        <p14:creationId xmlns:p14="http://schemas.microsoft.com/office/powerpoint/2010/main" val="5987654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FB9B-21DA-6A45-82F2-882BE83BDFC0}"/>
              </a:ext>
            </a:extLst>
          </p:cNvPr>
          <p:cNvSpPr>
            <a:spLocks noGrp="1"/>
          </p:cNvSpPr>
          <p:nvPr>
            <p:ph type="title"/>
          </p:nvPr>
        </p:nvSpPr>
        <p:spPr>
          <a:xfrm>
            <a:off x="0" y="365125"/>
            <a:ext cx="12192000" cy="1325563"/>
          </a:xfrm>
        </p:spPr>
        <p:txBody>
          <a:bodyPr/>
          <a:lstStyle/>
          <a:p>
            <a:pPr algn="ctr"/>
            <a:r>
              <a:rPr lang="en-US" dirty="0">
                <a:latin typeface="Arial" panose="020B0604020202020204" pitchFamily="34" charset="0"/>
                <a:cs typeface="Arial" panose="020B0604020202020204" pitchFamily="34" charset="0"/>
              </a:rPr>
              <a:t>Key Insight: Optical Defocus = Low Pass Filter</a:t>
            </a:r>
          </a:p>
        </p:txBody>
      </p:sp>
      <p:sp>
        <p:nvSpPr>
          <p:cNvPr id="26" name="Date Placeholder 3">
            <a:extLst>
              <a:ext uri="{FF2B5EF4-FFF2-40B4-BE49-F238E27FC236}">
                <a16:creationId xmlns:a16="http://schemas.microsoft.com/office/drawing/2014/main" id="{266502E4-A517-4745-91D9-1682C64758A4}"/>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27" name="Slide Number Placeholder 4">
            <a:extLst>
              <a:ext uri="{FF2B5EF4-FFF2-40B4-BE49-F238E27FC236}">
                <a16:creationId xmlns:a16="http://schemas.microsoft.com/office/drawing/2014/main" id="{00BE0083-2335-4D08-8582-C9562578E585}"/>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21</a:t>
            </a:fld>
            <a:endParaRPr lang="en-US"/>
          </a:p>
        </p:txBody>
      </p:sp>
      <p:grpSp>
        <p:nvGrpSpPr>
          <p:cNvPr id="62" name="Group 61">
            <a:extLst>
              <a:ext uri="{FF2B5EF4-FFF2-40B4-BE49-F238E27FC236}">
                <a16:creationId xmlns:a16="http://schemas.microsoft.com/office/drawing/2014/main" id="{20F8C070-F110-4CC8-81D1-4FB566559132}"/>
              </a:ext>
            </a:extLst>
          </p:cNvPr>
          <p:cNvGrpSpPr/>
          <p:nvPr/>
        </p:nvGrpSpPr>
        <p:grpSpPr>
          <a:xfrm>
            <a:off x="715035" y="1358619"/>
            <a:ext cx="11208389" cy="2278584"/>
            <a:chOff x="715035" y="4003846"/>
            <a:chExt cx="11208389" cy="2278584"/>
          </a:xfrm>
        </p:grpSpPr>
        <p:grpSp>
          <p:nvGrpSpPr>
            <p:cNvPr id="63" name="Group 62">
              <a:extLst>
                <a:ext uri="{FF2B5EF4-FFF2-40B4-BE49-F238E27FC236}">
                  <a16:creationId xmlns:a16="http://schemas.microsoft.com/office/drawing/2014/main" id="{97BC1C7E-19AC-4723-83D6-7AD7AB3CFB84}"/>
                </a:ext>
              </a:extLst>
            </p:cNvPr>
            <p:cNvGrpSpPr/>
            <p:nvPr/>
          </p:nvGrpSpPr>
          <p:grpSpPr>
            <a:xfrm>
              <a:off x="1378192" y="4465511"/>
              <a:ext cx="9531980" cy="1529394"/>
              <a:chOff x="1378192" y="4465511"/>
              <a:chExt cx="9531980" cy="1529394"/>
            </a:xfrm>
          </p:grpSpPr>
          <p:pic>
            <p:nvPicPr>
              <p:cNvPr id="72" name="Picture 71" descr="A close up of a person in glasses looking at the camera&#10;&#10;Description automatically generated">
                <a:extLst>
                  <a:ext uri="{FF2B5EF4-FFF2-40B4-BE49-F238E27FC236}">
                    <a16:creationId xmlns:a16="http://schemas.microsoft.com/office/drawing/2014/main" id="{5B44A7F7-593F-4053-9A2B-211B073C31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1" t="13332" r="17369" b="16362"/>
              <a:stretch/>
            </p:blipFill>
            <p:spPr>
              <a:xfrm>
                <a:off x="1378192" y="4465511"/>
                <a:ext cx="2203208" cy="1529394"/>
              </a:xfrm>
              <a:prstGeom prst="rect">
                <a:avLst/>
              </a:prstGeom>
            </p:spPr>
          </p:pic>
          <p:pic>
            <p:nvPicPr>
              <p:cNvPr id="73" name="Picture 72" descr="A close up of a person wearing glasses&#10;&#10;Description automatically generated">
                <a:extLst>
                  <a:ext uri="{FF2B5EF4-FFF2-40B4-BE49-F238E27FC236}">
                    <a16:creationId xmlns:a16="http://schemas.microsoft.com/office/drawing/2014/main" id="{9AC238E9-9F1E-49D2-B6E1-B335C606A2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33" t="24781" r="11239" b="14709"/>
              <a:stretch/>
            </p:blipFill>
            <p:spPr>
              <a:xfrm>
                <a:off x="8710810" y="4469377"/>
                <a:ext cx="2199362" cy="1525528"/>
              </a:xfrm>
              <a:prstGeom prst="rect">
                <a:avLst/>
              </a:prstGeom>
            </p:spPr>
          </p:pic>
        </p:grpSp>
        <p:sp>
          <p:nvSpPr>
            <p:cNvPr id="64" name="TextBox 63">
              <a:extLst>
                <a:ext uri="{FF2B5EF4-FFF2-40B4-BE49-F238E27FC236}">
                  <a16:creationId xmlns:a16="http://schemas.microsoft.com/office/drawing/2014/main" id="{3D62B6BE-C2BD-46CD-8F9D-DC379A11E978}"/>
                </a:ext>
              </a:extLst>
            </p:cNvPr>
            <p:cNvSpPr txBox="1"/>
            <p:nvPr/>
          </p:nvSpPr>
          <p:spPr>
            <a:xfrm>
              <a:off x="1281828" y="5618392"/>
              <a:ext cx="215349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Telescoping Arm</a:t>
              </a:r>
            </a:p>
          </p:txBody>
        </p:sp>
        <p:cxnSp>
          <p:nvCxnSpPr>
            <p:cNvPr id="65" name="Straight Arrow Connector 64">
              <a:extLst>
                <a:ext uri="{FF2B5EF4-FFF2-40B4-BE49-F238E27FC236}">
                  <a16:creationId xmlns:a16="http://schemas.microsoft.com/office/drawing/2014/main" id="{D34E60E9-32A9-4B1B-A78E-CD5E5E449F97}"/>
                </a:ext>
              </a:extLst>
            </p:cNvPr>
            <p:cNvCxnSpPr>
              <a:cxnSpLocks/>
            </p:cNvCxnSpPr>
            <p:nvPr/>
          </p:nvCxnSpPr>
          <p:spPr>
            <a:xfrm flipV="1">
              <a:off x="2141827" y="5386192"/>
              <a:ext cx="220373" cy="19623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049CC1A8-6B5E-4BA3-B1B6-0EF6915FF870}"/>
                </a:ext>
              </a:extLst>
            </p:cNvPr>
            <p:cNvSpPr txBox="1"/>
            <p:nvPr/>
          </p:nvSpPr>
          <p:spPr>
            <a:xfrm>
              <a:off x="2594164" y="5943876"/>
              <a:ext cx="1753316"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Eye Camera</a:t>
              </a:r>
            </a:p>
          </p:txBody>
        </p:sp>
        <p:cxnSp>
          <p:nvCxnSpPr>
            <p:cNvPr id="67" name="Straight Arrow Connector 66">
              <a:extLst>
                <a:ext uri="{FF2B5EF4-FFF2-40B4-BE49-F238E27FC236}">
                  <a16:creationId xmlns:a16="http://schemas.microsoft.com/office/drawing/2014/main" id="{644F6B51-23D7-4570-B44D-1E31B79E1C3A}"/>
                </a:ext>
              </a:extLst>
            </p:cNvPr>
            <p:cNvCxnSpPr>
              <a:cxnSpLocks/>
            </p:cNvCxnSpPr>
            <p:nvPr/>
          </p:nvCxnSpPr>
          <p:spPr>
            <a:xfrm flipH="1" flipV="1">
              <a:off x="3128309" y="5582020"/>
              <a:ext cx="110342" cy="28302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02E88E0E-6DD0-483A-BC15-27B63D9DB396}"/>
                </a:ext>
              </a:extLst>
            </p:cNvPr>
            <p:cNvSpPr txBox="1"/>
            <p:nvPr/>
          </p:nvSpPr>
          <p:spPr>
            <a:xfrm>
              <a:off x="715035" y="4003846"/>
              <a:ext cx="375825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In-Focus Configuration</a:t>
              </a:r>
            </a:p>
          </p:txBody>
        </p:sp>
        <p:sp>
          <p:nvSpPr>
            <p:cNvPr id="69" name="TextBox 68">
              <a:extLst>
                <a:ext uri="{FF2B5EF4-FFF2-40B4-BE49-F238E27FC236}">
                  <a16:creationId xmlns:a16="http://schemas.microsoft.com/office/drawing/2014/main" id="{36747579-923F-4E1D-9E65-64EC4DF0F5B4}"/>
                </a:ext>
              </a:extLst>
            </p:cNvPr>
            <p:cNvSpPr txBox="1"/>
            <p:nvPr/>
          </p:nvSpPr>
          <p:spPr>
            <a:xfrm>
              <a:off x="8610600" y="5214896"/>
              <a:ext cx="1997523"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Increased</a:t>
              </a:r>
            </a:p>
            <a:p>
              <a:r>
                <a:rPr lang="en-US" sz="1600" b="1" dirty="0">
                  <a:latin typeface="Arial" panose="020B0604020202020204" pitchFamily="34" charset="0"/>
                  <a:cs typeface="Arial" panose="020B0604020202020204" pitchFamily="34" charset="0"/>
                </a:rPr>
                <a:t>Lens-eye distance</a:t>
              </a:r>
            </a:p>
          </p:txBody>
        </p:sp>
        <p:cxnSp>
          <p:nvCxnSpPr>
            <p:cNvPr id="70" name="Straight Arrow Connector 69">
              <a:extLst>
                <a:ext uri="{FF2B5EF4-FFF2-40B4-BE49-F238E27FC236}">
                  <a16:creationId xmlns:a16="http://schemas.microsoft.com/office/drawing/2014/main" id="{8ED04707-D339-4BF5-AB93-2FED985EF473}"/>
                </a:ext>
              </a:extLst>
            </p:cNvPr>
            <p:cNvCxnSpPr>
              <a:cxnSpLocks/>
            </p:cNvCxnSpPr>
            <p:nvPr/>
          </p:nvCxnSpPr>
          <p:spPr>
            <a:xfrm>
              <a:off x="10200022" y="5231566"/>
              <a:ext cx="680703" cy="218546"/>
            </a:xfrm>
            <a:prstGeom prst="straightConnector1">
              <a:avLst/>
            </a:prstGeom>
            <a:ln w="5715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71" name="TextBox 70">
              <a:extLst>
                <a:ext uri="{FF2B5EF4-FFF2-40B4-BE49-F238E27FC236}">
                  <a16:creationId xmlns:a16="http://schemas.microsoft.com/office/drawing/2014/main" id="{A73F1B12-0615-4468-B706-EF66066FDEC9}"/>
                </a:ext>
              </a:extLst>
            </p:cNvPr>
            <p:cNvSpPr txBox="1"/>
            <p:nvPr/>
          </p:nvSpPr>
          <p:spPr>
            <a:xfrm>
              <a:off x="7718709" y="4003846"/>
              <a:ext cx="420471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Out-of-Focus Configuration</a:t>
              </a:r>
            </a:p>
          </p:txBody>
        </p:sp>
      </p:grpSp>
      <p:pic>
        <p:nvPicPr>
          <p:cNvPr id="75" name="Picture 74">
            <a:extLst>
              <a:ext uri="{FF2B5EF4-FFF2-40B4-BE49-F238E27FC236}">
                <a16:creationId xmlns:a16="http://schemas.microsoft.com/office/drawing/2014/main" id="{53DCC325-6319-429A-9B15-3AA31086F4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828" y="4545166"/>
            <a:ext cx="2480290" cy="1860778"/>
          </a:xfrm>
          <a:prstGeom prst="rect">
            <a:avLst/>
          </a:prstGeom>
        </p:spPr>
      </p:pic>
      <p:pic>
        <p:nvPicPr>
          <p:cNvPr id="76" name="Picture 75">
            <a:extLst>
              <a:ext uri="{FF2B5EF4-FFF2-40B4-BE49-F238E27FC236}">
                <a16:creationId xmlns:a16="http://schemas.microsoft.com/office/drawing/2014/main" id="{752673AE-BAFF-4768-B499-B5EF39DB7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9973" y="4545165"/>
            <a:ext cx="2481038" cy="1860780"/>
          </a:xfrm>
          <a:prstGeom prst="rect">
            <a:avLst/>
          </a:prstGeom>
        </p:spPr>
      </p:pic>
      <p:pic>
        <p:nvPicPr>
          <p:cNvPr id="77" name="Picture 76">
            <a:extLst>
              <a:ext uri="{FF2B5EF4-FFF2-40B4-BE49-F238E27FC236}">
                <a16:creationId xmlns:a16="http://schemas.microsoft.com/office/drawing/2014/main" id="{30E7F5EA-1BF0-4381-83EB-ADCC9895B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9199" y="3737899"/>
            <a:ext cx="4582584" cy="572824"/>
          </a:xfrm>
          <a:prstGeom prst="rect">
            <a:avLst/>
          </a:prstGeom>
        </p:spPr>
      </p:pic>
      <p:pic>
        <p:nvPicPr>
          <p:cNvPr id="78" name="Picture 77">
            <a:extLst>
              <a:ext uri="{FF2B5EF4-FFF2-40B4-BE49-F238E27FC236}">
                <a16:creationId xmlns:a16="http://schemas.microsoft.com/office/drawing/2014/main" id="{B1FD14BE-481A-4C0B-BEF7-1C7BCAAC4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872" y="3737899"/>
            <a:ext cx="4582584" cy="572824"/>
          </a:xfrm>
          <a:prstGeom prst="rect">
            <a:avLst/>
          </a:prstGeom>
        </p:spPr>
      </p:pic>
    </p:spTree>
    <p:extLst>
      <p:ext uri="{BB962C8B-B14F-4D97-AF65-F5344CB8AC3E}">
        <p14:creationId xmlns:p14="http://schemas.microsoft.com/office/powerpoint/2010/main" val="139669650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465A8B3-C33A-46A3-AAB7-7CED3F24B640}"/>
              </a:ext>
            </a:extLst>
          </p:cNvPr>
          <p:cNvSpPr>
            <a:spLocks noGrp="1"/>
          </p:cNvSpPr>
          <p:nvPr>
            <p:ph type="dt" sz="half" idx="10"/>
          </p:nvPr>
        </p:nvSpPr>
        <p:spPr/>
        <p:txBody>
          <a:bodyPr/>
          <a:lstStyle/>
          <a:p>
            <a:fld id="{AEAF13E1-8A00-44E0-872A-4A9CBB016F31}" type="datetime1">
              <a:rPr lang="en-US" smtClean="0"/>
              <a:t>4/20/2021</a:t>
            </a:fld>
            <a:endParaRPr lang="en-US"/>
          </a:p>
        </p:txBody>
      </p:sp>
      <p:sp>
        <p:nvSpPr>
          <p:cNvPr id="4" name="Footer Placeholder 3">
            <a:extLst>
              <a:ext uri="{FF2B5EF4-FFF2-40B4-BE49-F238E27FC236}">
                <a16:creationId xmlns:a16="http://schemas.microsoft.com/office/drawing/2014/main" id="{EB526AE6-9A02-4336-A6C6-D35DAB8E1581}"/>
              </a:ext>
            </a:extLst>
          </p:cNvPr>
          <p:cNvSpPr>
            <a:spLocks noGrp="1"/>
          </p:cNvSpPr>
          <p:nvPr>
            <p:ph type="ftr" sz="quarter" idx="11"/>
          </p:nvPr>
        </p:nvSpPr>
        <p:spPr/>
        <p:txBody>
          <a:bodyPr/>
          <a:lstStyle/>
          <a:p>
            <a:r>
              <a:rPr lang="en-US"/>
              <a:t>IEEE VR 2020</a:t>
            </a:r>
            <a:endParaRPr lang="en-US" dirty="0"/>
          </a:p>
        </p:txBody>
      </p:sp>
      <p:sp>
        <p:nvSpPr>
          <p:cNvPr id="5" name="Slide Number Placeholder 4">
            <a:extLst>
              <a:ext uri="{FF2B5EF4-FFF2-40B4-BE49-F238E27FC236}">
                <a16:creationId xmlns:a16="http://schemas.microsoft.com/office/drawing/2014/main" id="{2AD0DF84-A37B-4E71-A260-C35FE81CF3DE}"/>
              </a:ext>
            </a:extLst>
          </p:cNvPr>
          <p:cNvSpPr>
            <a:spLocks noGrp="1"/>
          </p:cNvSpPr>
          <p:nvPr>
            <p:ph type="sldNum" sz="quarter" idx="12"/>
          </p:nvPr>
        </p:nvSpPr>
        <p:spPr/>
        <p:txBody>
          <a:bodyPr/>
          <a:lstStyle/>
          <a:p>
            <a:fld id="{0AC43147-AAE3-4762-B505-58F48616D193}" type="slidenum">
              <a:rPr lang="en-US" smtClean="0"/>
              <a:t>3</a:t>
            </a:fld>
            <a:endParaRPr lang="en-US"/>
          </a:p>
        </p:txBody>
      </p:sp>
      <p:sp>
        <p:nvSpPr>
          <p:cNvPr id="11" name="TextBox 10">
            <a:extLst>
              <a:ext uri="{FF2B5EF4-FFF2-40B4-BE49-F238E27FC236}">
                <a16:creationId xmlns:a16="http://schemas.microsoft.com/office/drawing/2014/main" id="{BB9C8D19-940D-48D2-9104-028E22B00B53}"/>
              </a:ext>
            </a:extLst>
          </p:cNvPr>
          <p:cNvSpPr txBox="1"/>
          <p:nvPr/>
        </p:nvSpPr>
        <p:spPr>
          <a:xfrm>
            <a:off x="0" y="5570386"/>
            <a:ext cx="2743200" cy="861774"/>
          </a:xfrm>
          <a:prstGeom prst="rect">
            <a:avLst/>
          </a:prstGeom>
          <a:noFill/>
          <a:ln>
            <a:noFill/>
          </a:ln>
        </p:spPr>
        <p:txBody>
          <a:bodyPr wrap="square" rtlCol="0">
            <a:spAutoFit/>
          </a:bodyPr>
          <a:lstStyle/>
          <a:p>
            <a:r>
              <a:rPr lang="en-US" sz="1200" dirty="0">
                <a:latin typeface="Arial" panose="020B0604020202020204" pitchFamily="34" charset="0"/>
                <a:cs typeface="Arial" panose="020B0604020202020204" pitchFamily="34" charset="0"/>
              </a:rPr>
              <a:t>Video by </a:t>
            </a:r>
            <a:r>
              <a:rPr lang="en-US" sz="1200" dirty="0" err="1">
                <a:latin typeface="Arial" panose="020B0604020202020204" pitchFamily="34" charset="0"/>
                <a:cs typeface="Arial" panose="020B0604020202020204" pitchFamily="34" charset="0"/>
              </a:rPr>
              <a:t>TECH@Facebook</a:t>
            </a:r>
            <a:r>
              <a:rPr lang="en-US" sz="1200" dirty="0">
                <a:latin typeface="Arial" panose="020B0604020202020204" pitchFamily="34" charset="0"/>
                <a:cs typeface="Arial" panose="020B0604020202020204" pitchFamily="34" charset="0"/>
              </a:rPr>
              <a:t>™</a:t>
            </a:r>
            <a:endParaRPr lang="en-US" sz="1200" baseline="300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“Codec Avatars: Conversation in VR”</a:t>
            </a:r>
          </a:p>
          <a:p>
            <a:r>
              <a:rPr lang="en-US" sz="1200" dirty="0">
                <a:latin typeface="Arial" panose="020B0604020202020204" pitchFamily="34" charset="0"/>
                <a:cs typeface="Arial" panose="020B0604020202020204" pitchFamily="34" charset="0"/>
              </a:rPr>
              <a:t>https://tech.fb.com/codec-avatars-facebook-reality-labs</a:t>
            </a:r>
            <a:r>
              <a:rPr lang="en-US" sz="1400" dirty="0"/>
              <a:t>/</a:t>
            </a:r>
            <a:endParaRPr lang="fr-FR" sz="1400" dirty="0">
              <a:latin typeface="Arial" panose="020B0604020202020204" pitchFamily="34" charset="0"/>
              <a:cs typeface="Arial" panose="020B0604020202020204" pitchFamily="34" charset="0"/>
            </a:endParaRPr>
          </a:p>
        </p:txBody>
      </p:sp>
      <p:pic>
        <p:nvPicPr>
          <p:cNvPr id="7" name="FacebookCodecAvatarsHeadsets">
            <a:hlinkClick r:id="" action="ppaction://media"/>
            <a:extLst>
              <a:ext uri="{FF2B5EF4-FFF2-40B4-BE49-F238E27FC236}">
                <a16:creationId xmlns:a16="http://schemas.microsoft.com/office/drawing/2014/main" id="{DBD90ED7-BFBE-4066-9EC1-DFE285D77207}"/>
              </a:ext>
            </a:extLst>
          </p:cNvPr>
          <p:cNvPicPr>
            <a:picLocks noChangeAspect="1"/>
          </p:cNvPicPr>
          <p:nvPr>
            <a:videoFile r:link="rId1"/>
            <p:extLst>
              <p:ext uri="{DAA4B4D4-6D71-4841-9C94-3DE7FCFB9230}">
                <p14:media xmlns:p14="http://schemas.microsoft.com/office/powerpoint/2010/main" r:embed="rId2">
                  <p14:trim end="49220"/>
                </p14:media>
              </p:ext>
            </p:extLst>
          </p:nvPr>
        </p:nvPicPr>
        <p:blipFill>
          <a:blip r:embed="rId5"/>
          <a:stretch>
            <a:fillRect/>
          </a:stretch>
        </p:blipFill>
        <p:spPr>
          <a:xfrm>
            <a:off x="2915265" y="248265"/>
            <a:ext cx="6361470" cy="6361470"/>
          </a:xfrm>
          <a:prstGeom prst="rect">
            <a:avLst/>
          </a:prstGeom>
        </p:spPr>
      </p:pic>
    </p:spTree>
    <p:extLst>
      <p:ext uri="{BB962C8B-B14F-4D97-AF65-F5344CB8AC3E}">
        <p14:creationId xmlns:p14="http://schemas.microsoft.com/office/powerpoint/2010/main" val="38411037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21212">
                <p:cTn id="1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7653B7-5F97-CA47-9631-EED8F2AFE973}"/>
              </a:ext>
            </a:extLst>
          </p:cNvPr>
          <p:cNvSpPr>
            <a:spLocks noGrp="1"/>
          </p:cNvSpPr>
          <p:nvPr>
            <p:ph type="dt" sz="half" idx="10"/>
          </p:nvPr>
        </p:nvSpPr>
        <p:spPr/>
        <p:txBody>
          <a:bodyPr/>
          <a:lstStyle/>
          <a:p>
            <a:fld id="{385CCD41-637D-AE4B-BC32-D0BCBE98C930}" type="datetime1">
              <a:rPr lang="en-US" smtClean="0"/>
              <a:t>4/20/2021</a:t>
            </a:fld>
            <a:endParaRPr lang="en-US" dirty="0"/>
          </a:p>
        </p:txBody>
      </p:sp>
      <p:sp>
        <p:nvSpPr>
          <p:cNvPr id="5" name="Slide Number Placeholder 4">
            <a:extLst>
              <a:ext uri="{FF2B5EF4-FFF2-40B4-BE49-F238E27FC236}">
                <a16:creationId xmlns:a16="http://schemas.microsoft.com/office/drawing/2014/main" id="{25C38059-2504-5F48-AFD6-C9AD57406F8C}"/>
              </a:ext>
            </a:extLst>
          </p:cNvPr>
          <p:cNvSpPr>
            <a:spLocks noGrp="1"/>
          </p:cNvSpPr>
          <p:nvPr>
            <p:ph type="sldNum" sz="quarter" idx="12"/>
          </p:nvPr>
        </p:nvSpPr>
        <p:spPr/>
        <p:txBody>
          <a:bodyPr/>
          <a:lstStyle/>
          <a:p>
            <a:fld id="{EE187D0B-F52B-47F2-BA65-6DA35A202230}" type="slidenum">
              <a:rPr lang="en-US" smtClean="0"/>
              <a:t>4</a:t>
            </a:fld>
            <a:endParaRPr lang="en-US" dirty="0"/>
          </a:p>
        </p:txBody>
      </p:sp>
      <p:pic>
        <p:nvPicPr>
          <p:cNvPr id="6" name="Picture 5">
            <a:extLst>
              <a:ext uri="{FF2B5EF4-FFF2-40B4-BE49-F238E27FC236}">
                <a16:creationId xmlns:a16="http://schemas.microsoft.com/office/drawing/2014/main" id="{8478DBC4-11F5-CC45-B58A-8AC1546F53E2}"/>
              </a:ext>
            </a:extLst>
          </p:cNvPr>
          <p:cNvPicPr>
            <a:picLocks noChangeAspect="1"/>
          </p:cNvPicPr>
          <p:nvPr/>
        </p:nvPicPr>
        <p:blipFill>
          <a:blip r:embed="rId3"/>
          <a:stretch>
            <a:fillRect/>
          </a:stretch>
        </p:blipFill>
        <p:spPr>
          <a:xfrm>
            <a:off x="6364942" y="1690688"/>
            <a:ext cx="5547362" cy="4137014"/>
          </a:xfrm>
          <a:prstGeom prst="rect">
            <a:avLst/>
          </a:prstGeom>
        </p:spPr>
      </p:pic>
      <p:sp>
        <p:nvSpPr>
          <p:cNvPr id="7" name="Title 1">
            <a:extLst>
              <a:ext uri="{FF2B5EF4-FFF2-40B4-BE49-F238E27FC236}">
                <a16:creationId xmlns:a16="http://schemas.microsoft.com/office/drawing/2014/main" id="{E34B627E-5E94-44B9-887E-51EAC5ACE316}"/>
              </a:ext>
            </a:extLst>
          </p:cNvPr>
          <p:cNvSpPr>
            <a:spLocks noGrp="1"/>
          </p:cNvSpPr>
          <p:nvPr>
            <p:ph type="title"/>
          </p:nvPr>
        </p:nvSpPr>
        <p:spPr>
          <a:xfrm>
            <a:off x="838200" y="365125"/>
            <a:ext cx="10515600" cy="1325563"/>
          </a:xfrm>
        </p:spPr>
        <p:txBody>
          <a:bodyPr/>
          <a:lstStyle/>
          <a:p>
            <a:pPr algn="ctr"/>
            <a:r>
              <a:rPr lang="en-US" dirty="0">
                <a:latin typeface="Arial" panose="020B0604020202020204" pitchFamily="34" charset="0"/>
                <a:cs typeface="Arial" panose="020B0604020202020204" pitchFamily="34" charset="0"/>
              </a:rPr>
              <a:t>Threat Model</a:t>
            </a:r>
          </a:p>
        </p:txBody>
      </p:sp>
      <p:sp>
        <p:nvSpPr>
          <p:cNvPr id="8" name="Content Placeholder 2">
            <a:extLst>
              <a:ext uri="{FF2B5EF4-FFF2-40B4-BE49-F238E27FC236}">
                <a16:creationId xmlns:a16="http://schemas.microsoft.com/office/drawing/2014/main" id="{1B616389-83CB-4939-9967-2BD51FF816AD}"/>
              </a:ext>
            </a:extLst>
          </p:cNvPr>
          <p:cNvSpPr>
            <a:spLocks noGrp="1"/>
          </p:cNvSpPr>
          <p:nvPr>
            <p:ph idx="1"/>
          </p:nvPr>
        </p:nvSpPr>
        <p:spPr>
          <a:xfrm>
            <a:off x="636722" y="1847849"/>
            <a:ext cx="5728220" cy="4645025"/>
          </a:xfrm>
        </p:spPr>
        <p:txBody>
          <a:bodyPr>
            <a:normAutofit lnSpcReduction="10000"/>
          </a:bodyPr>
          <a:lstStyle/>
          <a:p>
            <a:r>
              <a:rPr lang="en-US" dirty="0">
                <a:latin typeface="Arial" panose="020B0604020202020204" pitchFamily="34" charset="0"/>
                <a:cs typeface="Arial" panose="020B0604020202020204" pitchFamily="34" charset="0"/>
              </a:rPr>
              <a:t>Untrusted Eye Tracking Platform/System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Adversary wants to steal your password to spoof login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 Adversary gains access to data port used by eye camera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iris biometric is stolen and used to access secure account</a:t>
            </a:r>
          </a:p>
        </p:txBody>
      </p:sp>
    </p:spTree>
    <p:extLst>
      <p:ext uri="{BB962C8B-B14F-4D97-AF65-F5344CB8AC3E}">
        <p14:creationId xmlns:p14="http://schemas.microsoft.com/office/powerpoint/2010/main" val="133942815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01EE01-57E1-4412-8F0E-3390C3E3319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Related Work</a:t>
            </a:r>
          </a:p>
        </p:txBody>
      </p:sp>
      <p:sp>
        <p:nvSpPr>
          <p:cNvPr id="11" name="Date Placeholder 3">
            <a:extLst>
              <a:ext uri="{FF2B5EF4-FFF2-40B4-BE49-F238E27FC236}">
                <a16:creationId xmlns:a16="http://schemas.microsoft.com/office/drawing/2014/main" id="{9C14226C-9103-4443-930B-8CCAF8C47FFE}"/>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dirty="0"/>
          </a:p>
        </p:txBody>
      </p:sp>
      <p:sp>
        <p:nvSpPr>
          <p:cNvPr id="14" name="Slide Number Placeholder 4">
            <a:extLst>
              <a:ext uri="{FF2B5EF4-FFF2-40B4-BE49-F238E27FC236}">
                <a16:creationId xmlns:a16="http://schemas.microsoft.com/office/drawing/2014/main" id="{167DA9B3-F373-42BE-8628-DC479694743C}"/>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5</a:t>
            </a:fld>
            <a:endParaRPr lang="en-US" dirty="0"/>
          </a:p>
        </p:txBody>
      </p:sp>
      <p:sp>
        <p:nvSpPr>
          <p:cNvPr id="15" name="Content Placeholder 2">
            <a:extLst>
              <a:ext uri="{FF2B5EF4-FFF2-40B4-BE49-F238E27FC236}">
                <a16:creationId xmlns:a16="http://schemas.microsoft.com/office/drawing/2014/main" id="{11FD5297-6A08-480A-8C86-15C66F20BDE8}"/>
              </a:ext>
            </a:extLst>
          </p:cNvPr>
          <p:cNvSpPr>
            <a:spLocks noGrp="1"/>
          </p:cNvSpPr>
          <p:nvPr>
            <p:ph idx="1"/>
          </p:nvPr>
        </p:nvSpPr>
        <p:spPr>
          <a:xfrm>
            <a:off x="636722" y="1847850"/>
            <a:ext cx="11555278" cy="4508500"/>
          </a:xfrm>
        </p:spPr>
        <p:txBody>
          <a:bodyPr>
            <a:normAutofit lnSpcReduction="10000"/>
          </a:bodyPr>
          <a:lstStyle/>
          <a:p>
            <a:r>
              <a:rPr lang="en-US" dirty="0">
                <a:latin typeface="Arial" panose="020B0604020202020204" pitchFamily="34" charset="0"/>
                <a:cs typeface="Arial" panose="020B0604020202020204" pitchFamily="34" charset="0"/>
              </a:rPr>
              <a:t>Augmented Reality: Malicious inputs/outputs </a:t>
            </a:r>
          </a:p>
          <a:p>
            <a:pPr marL="457200" lvl="1" indent="0">
              <a:buNone/>
            </a:pPr>
            <a:r>
              <a:rPr lang="nb-NO" dirty="0">
                <a:solidFill>
                  <a:srgbClr val="5B9BD5"/>
                </a:solidFill>
                <a:latin typeface="Arial"/>
                <a:cs typeface="Arial"/>
              </a:rPr>
              <a:t>[Jana et al., </a:t>
            </a:r>
            <a:r>
              <a:rPr lang="nb-NO" b="1" dirty="0">
                <a:solidFill>
                  <a:srgbClr val="5B9BD5"/>
                </a:solidFill>
                <a:latin typeface="Arial"/>
                <a:cs typeface="Arial"/>
              </a:rPr>
              <a:t>IEEE SP</a:t>
            </a:r>
            <a:r>
              <a:rPr lang="nb-NO" dirty="0">
                <a:solidFill>
                  <a:srgbClr val="5B9BD5"/>
                </a:solidFill>
                <a:latin typeface="Arial"/>
                <a:cs typeface="Arial"/>
              </a:rPr>
              <a:t>’13 &amp; </a:t>
            </a:r>
            <a:r>
              <a:rPr lang="nb-NO" b="1" dirty="0">
                <a:solidFill>
                  <a:srgbClr val="5B9BD5"/>
                </a:solidFill>
                <a:latin typeface="Arial"/>
                <a:cs typeface="Arial"/>
              </a:rPr>
              <a:t>USENIX</a:t>
            </a:r>
            <a:r>
              <a:rPr lang="nb-NO" dirty="0">
                <a:solidFill>
                  <a:srgbClr val="5B9BD5"/>
                </a:solidFill>
                <a:latin typeface="Arial"/>
                <a:cs typeface="Arial"/>
              </a:rPr>
              <a:t>’13] , [Lebeck et al., </a:t>
            </a:r>
            <a:r>
              <a:rPr lang="nb-NO" b="1" dirty="0">
                <a:solidFill>
                  <a:srgbClr val="5B9BD5"/>
                </a:solidFill>
                <a:latin typeface="Arial"/>
                <a:cs typeface="Arial"/>
              </a:rPr>
              <a:t>IEEE SP</a:t>
            </a:r>
            <a:r>
              <a:rPr lang="nb-NO" dirty="0">
                <a:solidFill>
                  <a:srgbClr val="5B9BD5"/>
                </a:solidFill>
                <a:latin typeface="Arial"/>
                <a:cs typeface="Arial"/>
              </a:rPr>
              <a:t>’17 &amp; ’18]</a:t>
            </a:r>
          </a:p>
          <a:p>
            <a:pPr marL="457200" lvl="1"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Wearables: Privacy of bystanders</a:t>
            </a:r>
            <a:endParaRPr lang="nb-NO" sz="1600" dirty="0">
              <a:solidFill>
                <a:srgbClr val="5B9BD5"/>
              </a:solidFill>
              <a:latin typeface="Arial"/>
              <a:cs typeface="Arial"/>
            </a:endParaRPr>
          </a:p>
          <a:p>
            <a:pPr marL="457200" lvl="1" indent="0">
              <a:buNone/>
            </a:pPr>
            <a:r>
              <a:rPr lang="nb-NO" dirty="0">
                <a:solidFill>
                  <a:srgbClr val="5B9BD5"/>
                </a:solidFill>
                <a:latin typeface="Arial"/>
                <a:cs typeface="Arial"/>
              </a:rPr>
              <a:t>[Neustaedter et al., </a:t>
            </a:r>
            <a:r>
              <a:rPr lang="nb-NO" b="1" dirty="0">
                <a:solidFill>
                  <a:srgbClr val="5B9BD5"/>
                </a:solidFill>
                <a:latin typeface="Arial"/>
                <a:cs typeface="Arial"/>
              </a:rPr>
              <a:t>ACM TOCHI</a:t>
            </a:r>
            <a:r>
              <a:rPr lang="nb-NO" dirty="0">
                <a:solidFill>
                  <a:srgbClr val="5B9BD5"/>
                </a:solidFill>
                <a:latin typeface="Arial"/>
                <a:cs typeface="Arial"/>
              </a:rPr>
              <a:t>’06], [Hasan et al., </a:t>
            </a:r>
            <a:r>
              <a:rPr lang="nb-NO" b="1" dirty="0">
                <a:solidFill>
                  <a:srgbClr val="5B9BD5"/>
                </a:solidFill>
                <a:latin typeface="Arial"/>
                <a:cs typeface="Arial"/>
              </a:rPr>
              <a:t>ACM</a:t>
            </a:r>
            <a:r>
              <a:rPr lang="nb-NO" dirty="0">
                <a:solidFill>
                  <a:srgbClr val="5B9BD5"/>
                </a:solidFill>
                <a:latin typeface="Arial"/>
                <a:cs typeface="Arial"/>
              </a:rPr>
              <a:t> </a:t>
            </a:r>
            <a:r>
              <a:rPr lang="nb-NO" b="1" dirty="0">
                <a:solidFill>
                  <a:srgbClr val="5B9BD5"/>
                </a:solidFill>
                <a:latin typeface="Arial"/>
                <a:cs typeface="Arial"/>
              </a:rPr>
              <a:t>CHI</a:t>
            </a:r>
            <a:r>
              <a:rPr lang="nb-NO" dirty="0">
                <a:solidFill>
                  <a:srgbClr val="5B9BD5"/>
                </a:solidFill>
                <a:latin typeface="Arial"/>
                <a:cs typeface="Arial"/>
              </a:rPr>
              <a:t>’18]</a:t>
            </a:r>
          </a:p>
          <a:p>
            <a:pPr marL="457200" lvl="1"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Eye Tracking: Privacy of the scene camera and gaze datasets </a:t>
            </a:r>
          </a:p>
          <a:p>
            <a:pPr marL="457200" lvl="1" indent="0">
              <a:buNone/>
            </a:pPr>
            <a:r>
              <a:rPr lang="nb-NO" dirty="0">
                <a:solidFill>
                  <a:srgbClr val="5B9BD5"/>
                </a:solidFill>
                <a:latin typeface="Arial"/>
                <a:cs typeface="Arial"/>
              </a:rPr>
              <a:t>[Liu et al., </a:t>
            </a:r>
            <a:r>
              <a:rPr lang="nb-NO" b="1" dirty="0">
                <a:solidFill>
                  <a:srgbClr val="5B9BD5"/>
                </a:solidFill>
                <a:latin typeface="Arial"/>
                <a:cs typeface="Arial"/>
              </a:rPr>
              <a:t>ACM</a:t>
            </a:r>
            <a:r>
              <a:rPr lang="nb-NO" dirty="0">
                <a:solidFill>
                  <a:srgbClr val="5B9BD5"/>
                </a:solidFill>
                <a:latin typeface="Arial"/>
                <a:cs typeface="Arial"/>
              </a:rPr>
              <a:t> </a:t>
            </a:r>
            <a:r>
              <a:rPr lang="nb-NO" b="1" dirty="0">
                <a:solidFill>
                  <a:srgbClr val="5B9BD5"/>
                </a:solidFill>
                <a:latin typeface="Arial"/>
                <a:cs typeface="Arial"/>
              </a:rPr>
              <a:t>ETRA</a:t>
            </a:r>
            <a:r>
              <a:rPr lang="nb-NO" dirty="0">
                <a:solidFill>
                  <a:srgbClr val="5B9BD5"/>
                </a:solidFill>
                <a:latin typeface="Arial"/>
                <a:cs typeface="Arial"/>
              </a:rPr>
              <a:t>’19 ], [Steil et al., </a:t>
            </a:r>
            <a:r>
              <a:rPr lang="nb-NO" b="1" dirty="0">
                <a:solidFill>
                  <a:srgbClr val="5B9BD5"/>
                </a:solidFill>
                <a:latin typeface="Arial"/>
                <a:cs typeface="Arial"/>
              </a:rPr>
              <a:t>ACM ETRA</a:t>
            </a:r>
            <a:r>
              <a:rPr lang="nb-NO" dirty="0">
                <a:solidFill>
                  <a:srgbClr val="5B9BD5"/>
                </a:solidFill>
                <a:latin typeface="Arial"/>
                <a:cs typeface="Arial"/>
              </a:rPr>
              <a:t>’19]</a:t>
            </a:r>
          </a:p>
          <a:p>
            <a:pPr marL="457200" lvl="1" indent="0">
              <a:buNone/>
            </a:pPr>
            <a:endParaRPr lang="en-US" dirty="0">
              <a:latin typeface="Arial" panose="020B0604020202020204" pitchFamily="34" charset="0"/>
              <a:cs typeface="Arial" panose="020B0604020202020204" pitchFamily="34" charset="0"/>
            </a:endParaRPr>
          </a:p>
          <a:p>
            <a:pPr>
              <a:lnSpc>
                <a:spcPct val="100000"/>
              </a:lnSpc>
              <a:spcBef>
                <a:spcPts val="0"/>
              </a:spcBef>
            </a:pPr>
            <a:r>
              <a:rPr lang="en-US" dirty="0">
                <a:latin typeface="Arial" panose="020B0604020202020204" pitchFamily="34" charset="0"/>
                <a:cs typeface="Arial" panose="020B0604020202020204" pitchFamily="34" charset="0"/>
              </a:rPr>
              <a:t>Our Prior Work: Secure iris biometric within eye image</a:t>
            </a:r>
          </a:p>
          <a:p>
            <a:pPr marL="457200" lvl="1" indent="0">
              <a:lnSpc>
                <a:spcPct val="100000"/>
              </a:lnSpc>
              <a:spcBef>
                <a:spcPts val="0"/>
              </a:spcBef>
              <a:buNone/>
            </a:pPr>
            <a:r>
              <a:rPr lang="nb-NO" dirty="0">
                <a:solidFill>
                  <a:srgbClr val="5B9BD5"/>
                </a:solidFill>
                <a:latin typeface="Arial"/>
                <a:cs typeface="Arial"/>
              </a:rPr>
              <a:t>[John et al., </a:t>
            </a:r>
            <a:r>
              <a:rPr lang="nb-NO" b="1" dirty="0">
                <a:solidFill>
                  <a:srgbClr val="5B9BD5"/>
                </a:solidFill>
                <a:latin typeface="Arial"/>
                <a:cs typeface="Arial"/>
              </a:rPr>
              <a:t>ACM</a:t>
            </a:r>
            <a:r>
              <a:rPr lang="nb-NO" dirty="0">
                <a:solidFill>
                  <a:srgbClr val="5B9BD5"/>
                </a:solidFill>
                <a:latin typeface="Arial"/>
                <a:cs typeface="Arial"/>
              </a:rPr>
              <a:t> </a:t>
            </a:r>
            <a:r>
              <a:rPr lang="nb-NO" b="1" dirty="0">
                <a:solidFill>
                  <a:srgbClr val="5B9BD5"/>
                </a:solidFill>
                <a:latin typeface="Arial"/>
                <a:cs typeface="Arial"/>
              </a:rPr>
              <a:t>ETRA</a:t>
            </a:r>
            <a:r>
              <a:rPr lang="nb-NO" dirty="0">
                <a:solidFill>
                  <a:srgbClr val="5B9BD5"/>
                </a:solidFill>
                <a:latin typeface="Arial"/>
                <a:cs typeface="Arial"/>
              </a:rPr>
              <a:t>’19]</a:t>
            </a:r>
            <a:endParaRPr lang="nb-NO" sz="1200" dirty="0">
              <a:solidFill>
                <a:srgbClr val="5B9BD5"/>
              </a:solidFill>
              <a:latin typeface="Arial"/>
              <a:cs typeface="Arial"/>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85094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FD8B-297B-5A4E-B937-8DC90EDD8D1A}"/>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Research Problem</a:t>
            </a:r>
          </a:p>
        </p:txBody>
      </p:sp>
      <p:sp>
        <p:nvSpPr>
          <p:cNvPr id="3" name="Content Placeholder 2">
            <a:extLst>
              <a:ext uri="{FF2B5EF4-FFF2-40B4-BE49-F238E27FC236}">
                <a16:creationId xmlns:a16="http://schemas.microsoft.com/office/drawing/2014/main" id="{38D59BC0-7909-9240-A947-BE6BF9B59266}"/>
              </a:ext>
            </a:extLst>
          </p:cNvPr>
          <p:cNvSpPr>
            <a:spLocks noGrp="1"/>
          </p:cNvSpPr>
          <p:nvPr>
            <p:ph idx="1"/>
          </p:nvPr>
        </p:nvSpPr>
        <p:spPr>
          <a:xfrm>
            <a:off x="1086507" y="2568328"/>
            <a:ext cx="10018986" cy="970127"/>
          </a:xfrm>
        </p:spPr>
        <p:txBody>
          <a:bodyPr/>
          <a:lstStyle/>
          <a:p>
            <a:pPr marL="0" indent="0" algn="ctr">
              <a:buNone/>
            </a:pPr>
            <a:r>
              <a:rPr lang="en-US" dirty="0">
                <a:latin typeface="Arial" panose="020B0604020202020204" pitchFamily="34" charset="0"/>
                <a:cs typeface="Arial" panose="020B0604020202020204" pitchFamily="34" charset="0"/>
              </a:rPr>
              <a:t>How might we transform the eye image to “turn off” the biometric, i.e., to secure iris signature?</a:t>
            </a:r>
          </a:p>
        </p:txBody>
      </p:sp>
      <p:sp>
        <p:nvSpPr>
          <p:cNvPr id="6" name="Date Placeholder 3">
            <a:extLst>
              <a:ext uri="{FF2B5EF4-FFF2-40B4-BE49-F238E27FC236}">
                <a16:creationId xmlns:a16="http://schemas.microsoft.com/office/drawing/2014/main" id="{11C59FD0-4AFE-47F9-ACFF-541C014007FD}"/>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7" name="Slide Number Placeholder 4">
            <a:extLst>
              <a:ext uri="{FF2B5EF4-FFF2-40B4-BE49-F238E27FC236}">
                <a16:creationId xmlns:a16="http://schemas.microsoft.com/office/drawing/2014/main" id="{F61493A2-CFAC-4148-9B07-9FAB675EB681}"/>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6</a:t>
            </a:fld>
            <a:endParaRPr lang="en-US"/>
          </a:p>
        </p:txBody>
      </p:sp>
    </p:spTree>
    <p:extLst>
      <p:ext uri="{BB962C8B-B14F-4D97-AF65-F5344CB8AC3E}">
        <p14:creationId xmlns:p14="http://schemas.microsoft.com/office/powerpoint/2010/main" val="340930964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D96E-D8EB-AF47-9552-E8379CA09B9F}"/>
              </a:ext>
            </a:extLst>
          </p:cNvPr>
          <p:cNvSpPr>
            <a:spLocks noGrp="1"/>
          </p:cNvSpPr>
          <p:nvPr>
            <p:ph type="title"/>
          </p:nvPr>
        </p:nvSpPr>
        <p:spPr>
          <a:xfrm>
            <a:off x="0" y="365125"/>
            <a:ext cx="12192000" cy="1325563"/>
          </a:xfrm>
        </p:spPr>
        <p:txBody>
          <a:bodyPr/>
          <a:lstStyle/>
          <a:p>
            <a:pPr algn="ctr"/>
            <a:r>
              <a:rPr lang="en-US" dirty="0">
                <a:latin typeface="Arial" panose="020B0604020202020204" pitchFamily="34" charset="0"/>
                <a:cs typeface="Arial" panose="020B0604020202020204" pitchFamily="34" charset="0"/>
              </a:rPr>
              <a:t>Separable in Frequency Domain</a:t>
            </a:r>
          </a:p>
        </p:txBody>
      </p:sp>
      <p:sp>
        <p:nvSpPr>
          <p:cNvPr id="12" name="Date Placeholder 3">
            <a:extLst>
              <a:ext uri="{FF2B5EF4-FFF2-40B4-BE49-F238E27FC236}">
                <a16:creationId xmlns:a16="http://schemas.microsoft.com/office/drawing/2014/main" id="{FDA6D285-96E2-4F62-8BDA-BB510AFFD4D2}"/>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13" name="Slide Number Placeholder 4">
            <a:extLst>
              <a:ext uri="{FF2B5EF4-FFF2-40B4-BE49-F238E27FC236}">
                <a16:creationId xmlns:a16="http://schemas.microsoft.com/office/drawing/2014/main" id="{6E2BFAD3-74D6-4112-89EB-BD6814B5C03E}"/>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7</a:t>
            </a:fld>
            <a:endParaRPr lang="en-US"/>
          </a:p>
        </p:txBody>
      </p:sp>
      <p:pic>
        <p:nvPicPr>
          <p:cNvPr id="20" name="Graphic 19">
            <a:extLst>
              <a:ext uri="{FF2B5EF4-FFF2-40B4-BE49-F238E27FC236}">
                <a16:creationId xmlns:a16="http://schemas.microsoft.com/office/drawing/2014/main" id="{D4482D30-3F63-4B5E-9BC4-C499E6D72D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9112" y="5761559"/>
            <a:ext cx="11413776" cy="481680"/>
          </a:xfrm>
          <a:prstGeom prst="rect">
            <a:avLst/>
          </a:prstGeom>
        </p:spPr>
      </p:pic>
      <p:pic>
        <p:nvPicPr>
          <p:cNvPr id="19" name="Picture 18">
            <a:extLst>
              <a:ext uri="{FF2B5EF4-FFF2-40B4-BE49-F238E27FC236}">
                <a16:creationId xmlns:a16="http://schemas.microsoft.com/office/drawing/2014/main" id="{7CE07F4C-A887-4B15-AE7A-488AC0891A75}"/>
              </a:ext>
            </a:extLst>
          </p:cNvPr>
          <p:cNvPicPr>
            <a:picLocks noChangeAspect="1"/>
          </p:cNvPicPr>
          <p:nvPr/>
        </p:nvPicPr>
        <p:blipFill>
          <a:blip r:embed="rId6"/>
          <a:stretch>
            <a:fillRect/>
          </a:stretch>
        </p:blipFill>
        <p:spPr>
          <a:xfrm>
            <a:off x="1494098" y="1750469"/>
            <a:ext cx="4547992" cy="3391723"/>
          </a:xfrm>
          <a:prstGeom prst="rect">
            <a:avLst/>
          </a:prstGeom>
        </p:spPr>
      </p:pic>
      <p:pic>
        <p:nvPicPr>
          <p:cNvPr id="21" name="Picture 20">
            <a:extLst>
              <a:ext uri="{FF2B5EF4-FFF2-40B4-BE49-F238E27FC236}">
                <a16:creationId xmlns:a16="http://schemas.microsoft.com/office/drawing/2014/main" id="{48E3254C-41E3-4874-A342-D4D5256A342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97811" y="1494745"/>
            <a:ext cx="4625577" cy="4059181"/>
          </a:xfrm>
          <a:prstGeom prst="rect">
            <a:avLst/>
          </a:prstGeom>
        </p:spPr>
      </p:pic>
      <p:sp>
        <p:nvSpPr>
          <p:cNvPr id="22" name="TextBox 21">
            <a:extLst>
              <a:ext uri="{FF2B5EF4-FFF2-40B4-BE49-F238E27FC236}">
                <a16:creationId xmlns:a16="http://schemas.microsoft.com/office/drawing/2014/main" id="{8D0A5469-5004-4261-9CB2-B64BFE63CC61}"/>
              </a:ext>
            </a:extLst>
          </p:cNvPr>
          <p:cNvSpPr txBox="1"/>
          <p:nvPr/>
        </p:nvSpPr>
        <p:spPr>
          <a:xfrm>
            <a:off x="7130696" y="3135078"/>
            <a:ext cx="100455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Iris</a:t>
            </a:r>
          </a:p>
        </p:txBody>
      </p:sp>
      <p:sp>
        <p:nvSpPr>
          <p:cNvPr id="23" name="TextBox 22">
            <a:extLst>
              <a:ext uri="{FF2B5EF4-FFF2-40B4-BE49-F238E27FC236}">
                <a16:creationId xmlns:a16="http://schemas.microsoft.com/office/drawing/2014/main" id="{79483412-81AF-49EF-9634-C708E9FEB2FF}"/>
              </a:ext>
            </a:extLst>
          </p:cNvPr>
          <p:cNvSpPr txBox="1"/>
          <p:nvPr/>
        </p:nvSpPr>
        <p:spPr>
          <a:xfrm>
            <a:off x="7914161" y="4436316"/>
            <a:ext cx="100455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Pupil</a:t>
            </a:r>
          </a:p>
        </p:txBody>
      </p:sp>
      <p:sp>
        <p:nvSpPr>
          <p:cNvPr id="24" name="TextBox 23">
            <a:extLst>
              <a:ext uri="{FF2B5EF4-FFF2-40B4-BE49-F238E27FC236}">
                <a16:creationId xmlns:a16="http://schemas.microsoft.com/office/drawing/2014/main" id="{5F388CEB-D699-4DEB-86DB-B02E32A91E83}"/>
              </a:ext>
            </a:extLst>
          </p:cNvPr>
          <p:cNvSpPr txBox="1"/>
          <p:nvPr/>
        </p:nvSpPr>
        <p:spPr>
          <a:xfrm>
            <a:off x="9418895" y="3135078"/>
            <a:ext cx="100455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Iris</a:t>
            </a:r>
          </a:p>
        </p:txBody>
      </p:sp>
      <p:sp>
        <p:nvSpPr>
          <p:cNvPr id="25" name="TextBox 24">
            <a:extLst>
              <a:ext uri="{FF2B5EF4-FFF2-40B4-BE49-F238E27FC236}">
                <a16:creationId xmlns:a16="http://schemas.microsoft.com/office/drawing/2014/main" id="{2D404315-13C2-4D15-B128-3B67907A24EE}"/>
              </a:ext>
            </a:extLst>
          </p:cNvPr>
          <p:cNvSpPr txBox="1"/>
          <p:nvPr/>
        </p:nvSpPr>
        <p:spPr>
          <a:xfrm>
            <a:off x="8916619" y="2063202"/>
            <a:ext cx="100455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Glint</a:t>
            </a:r>
          </a:p>
        </p:txBody>
      </p:sp>
    </p:spTree>
    <p:custDataLst>
      <p:tags r:id="rId1"/>
    </p:custDataLst>
    <p:extLst>
      <p:ext uri="{BB962C8B-B14F-4D97-AF65-F5344CB8AC3E}">
        <p14:creationId xmlns:p14="http://schemas.microsoft.com/office/powerpoint/2010/main" val="2434678607"/>
      </p:ext>
    </p:extLst>
  </p:cSld>
  <p:clrMapOvr>
    <a:masterClrMapping/>
  </p:clrMapOvr>
  <mc:AlternateContent xmlns:mc="http://schemas.openxmlformats.org/markup-compatibility/2006" xmlns:p14="http://schemas.microsoft.com/office/powerpoint/2010/main">
    <mc:Choice Requires="p14">
      <p:transition spd="slow" p14:dur="3000" advTm="34196"/>
    </mc:Choice>
    <mc:Fallback xmlns="">
      <p:transition spd="slow" advTm="341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FB9B-21DA-6A45-82F2-882BE83BDFC0}"/>
              </a:ext>
            </a:extLst>
          </p:cNvPr>
          <p:cNvSpPr>
            <a:spLocks noGrp="1"/>
          </p:cNvSpPr>
          <p:nvPr>
            <p:ph type="title"/>
          </p:nvPr>
        </p:nvSpPr>
        <p:spPr>
          <a:xfrm>
            <a:off x="0" y="365125"/>
            <a:ext cx="12192000" cy="1325563"/>
          </a:xfrm>
        </p:spPr>
        <p:txBody>
          <a:bodyPr/>
          <a:lstStyle/>
          <a:p>
            <a:pPr algn="ctr"/>
            <a:r>
              <a:rPr lang="en-US" dirty="0">
                <a:latin typeface="Arial" panose="020B0604020202020204" pitchFamily="34" charset="0"/>
                <a:cs typeface="Arial" panose="020B0604020202020204" pitchFamily="34" charset="0"/>
              </a:rPr>
              <a:t>Key Insight: Optical Defocus</a:t>
            </a:r>
          </a:p>
        </p:txBody>
      </p:sp>
      <p:sp>
        <p:nvSpPr>
          <p:cNvPr id="26" name="Date Placeholder 3">
            <a:extLst>
              <a:ext uri="{FF2B5EF4-FFF2-40B4-BE49-F238E27FC236}">
                <a16:creationId xmlns:a16="http://schemas.microsoft.com/office/drawing/2014/main" id="{266502E4-A517-4745-91D9-1682C64758A4}"/>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27" name="Slide Number Placeholder 4">
            <a:extLst>
              <a:ext uri="{FF2B5EF4-FFF2-40B4-BE49-F238E27FC236}">
                <a16:creationId xmlns:a16="http://schemas.microsoft.com/office/drawing/2014/main" id="{00BE0083-2335-4D08-8582-C9562578E585}"/>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8</a:t>
            </a:fld>
            <a:endParaRPr lang="en-US"/>
          </a:p>
        </p:txBody>
      </p:sp>
      <p:grpSp>
        <p:nvGrpSpPr>
          <p:cNvPr id="62" name="Group 61">
            <a:extLst>
              <a:ext uri="{FF2B5EF4-FFF2-40B4-BE49-F238E27FC236}">
                <a16:creationId xmlns:a16="http://schemas.microsoft.com/office/drawing/2014/main" id="{20F8C070-F110-4CC8-81D1-4FB566559132}"/>
              </a:ext>
            </a:extLst>
          </p:cNvPr>
          <p:cNvGrpSpPr/>
          <p:nvPr/>
        </p:nvGrpSpPr>
        <p:grpSpPr>
          <a:xfrm>
            <a:off x="607560" y="1446104"/>
            <a:ext cx="11684746" cy="2884107"/>
            <a:chOff x="2083303" y="4363091"/>
            <a:chExt cx="8665719" cy="2138931"/>
          </a:xfrm>
        </p:grpSpPr>
        <p:grpSp>
          <p:nvGrpSpPr>
            <p:cNvPr id="63" name="Group 62">
              <a:extLst>
                <a:ext uri="{FF2B5EF4-FFF2-40B4-BE49-F238E27FC236}">
                  <a16:creationId xmlns:a16="http://schemas.microsoft.com/office/drawing/2014/main" id="{97BC1C7E-19AC-4723-83D6-7AD7AB3CFB84}"/>
                </a:ext>
              </a:extLst>
            </p:cNvPr>
            <p:cNvGrpSpPr/>
            <p:nvPr/>
          </p:nvGrpSpPr>
          <p:grpSpPr>
            <a:xfrm>
              <a:off x="2284671" y="4739806"/>
              <a:ext cx="7842181" cy="1691560"/>
              <a:chOff x="2284671" y="4739806"/>
              <a:chExt cx="7842181" cy="1691560"/>
            </a:xfrm>
          </p:grpSpPr>
          <p:pic>
            <p:nvPicPr>
              <p:cNvPr id="72" name="Picture 71" descr="A close up of a person in glasses looking at the camera&#10;&#10;Description automatically generated">
                <a:extLst>
                  <a:ext uri="{FF2B5EF4-FFF2-40B4-BE49-F238E27FC236}">
                    <a16:creationId xmlns:a16="http://schemas.microsoft.com/office/drawing/2014/main" id="{5B44A7F7-593F-4053-9A2B-211B073C31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1" t="13332" r="17369" b="16362"/>
              <a:stretch/>
            </p:blipFill>
            <p:spPr>
              <a:xfrm>
                <a:off x="2284671" y="4739806"/>
                <a:ext cx="2436822" cy="1691560"/>
              </a:xfrm>
              <a:prstGeom prst="rect">
                <a:avLst/>
              </a:prstGeom>
            </p:spPr>
          </p:pic>
          <p:pic>
            <p:nvPicPr>
              <p:cNvPr id="73" name="Picture 72" descr="A close up of a person wearing glasses&#10;&#10;Description automatically generated">
                <a:extLst>
                  <a:ext uri="{FF2B5EF4-FFF2-40B4-BE49-F238E27FC236}">
                    <a16:creationId xmlns:a16="http://schemas.microsoft.com/office/drawing/2014/main" id="{9AC238E9-9F1E-49D2-B6E1-B335C606A2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33" t="24781" r="11239" b="14709"/>
              <a:stretch/>
            </p:blipFill>
            <p:spPr>
              <a:xfrm>
                <a:off x="7690031" y="4739806"/>
                <a:ext cx="2436821" cy="1690235"/>
              </a:xfrm>
              <a:prstGeom prst="rect">
                <a:avLst/>
              </a:prstGeom>
            </p:spPr>
          </p:pic>
        </p:grpSp>
        <p:sp>
          <p:nvSpPr>
            <p:cNvPr id="64" name="TextBox 63">
              <a:extLst>
                <a:ext uri="{FF2B5EF4-FFF2-40B4-BE49-F238E27FC236}">
                  <a16:creationId xmlns:a16="http://schemas.microsoft.com/office/drawing/2014/main" id="{3D62B6BE-C2BD-46CD-8F9D-DC379A11E978}"/>
                </a:ext>
              </a:extLst>
            </p:cNvPr>
            <p:cNvSpPr txBox="1"/>
            <p:nvPr/>
          </p:nvSpPr>
          <p:spPr>
            <a:xfrm>
              <a:off x="2241538" y="5885732"/>
              <a:ext cx="2153499" cy="61629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Tele-scoping </a:t>
              </a:r>
            </a:p>
            <a:p>
              <a:r>
                <a:rPr lang="en-US" sz="2400" b="1" dirty="0">
                  <a:latin typeface="Arial" panose="020B0604020202020204" pitchFamily="34" charset="0"/>
                  <a:cs typeface="Arial" panose="020B0604020202020204" pitchFamily="34" charset="0"/>
                </a:rPr>
                <a:t>Arm</a:t>
              </a:r>
            </a:p>
          </p:txBody>
        </p:sp>
        <p:cxnSp>
          <p:nvCxnSpPr>
            <p:cNvPr id="65" name="Straight Arrow Connector 64">
              <a:extLst>
                <a:ext uri="{FF2B5EF4-FFF2-40B4-BE49-F238E27FC236}">
                  <a16:creationId xmlns:a16="http://schemas.microsoft.com/office/drawing/2014/main" id="{D34E60E9-32A9-4B1B-A78E-CD5E5E449F97}"/>
                </a:ext>
              </a:extLst>
            </p:cNvPr>
            <p:cNvCxnSpPr>
              <a:cxnSpLocks/>
            </p:cNvCxnSpPr>
            <p:nvPr/>
          </p:nvCxnSpPr>
          <p:spPr>
            <a:xfrm flipV="1">
              <a:off x="3240103" y="5741570"/>
              <a:ext cx="220373" cy="19623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049CC1A8-6B5E-4BA3-B1B6-0EF6915FF870}"/>
                </a:ext>
              </a:extLst>
            </p:cNvPr>
            <p:cNvSpPr txBox="1"/>
            <p:nvPr/>
          </p:nvSpPr>
          <p:spPr>
            <a:xfrm>
              <a:off x="4837649" y="6150350"/>
              <a:ext cx="1753316" cy="34238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Eye Camera</a:t>
              </a:r>
            </a:p>
          </p:txBody>
        </p:sp>
        <p:cxnSp>
          <p:nvCxnSpPr>
            <p:cNvPr id="67" name="Straight Arrow Connector 66">
              <a:extLst>
                <a:ext uri="{FF2B5EF4-FFF2-40B4-BE49-F238E27FC236}">
                  <a16:creationId xmlns:a16="http://schemas.microsoft.com/office/drawing/2014/main" id="{644F6B51-23D7-4570-B44D-1E31B79E1C3A}"/>
                </a:ext>
              </a:extLst>
            </p:cNvPr>
            <p:cNvCxnSpPr>
              <a:cxnSpLocks/>
              <a:stCxn id="66" idx="1"/>
            </p:cNvCxnSpPr>
            <p:nvPr/>
          </p:nvCxnSpPr>
          <p:spPr>
            <a:xfrm flipH="1" flipV="1">
              <a:off x="4226947" y="5976099"/>
              <a:ext cx="610702" cy="34544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02E88E0E-6DD0-483A-BC15-27B63D9DB396}"/>
                </a:ext>
              </a:extLst>
            </p:cNvPr>
            <p:cNvSpPr txBox="1"/>
            <p:nvPr/>
          </p:nvSpPr>
          <p:spPr>
            <a:xfrm>
              <a:off x="2083303" y="4363091"/>
              <a:ext cx="2754346" cy="342383"/>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In-Focus Configuration</a:t>
              </a:r>
            </a:p>
          </p:txBody>
        </p:sp>
        <p:sp>
          <p:nvSpPr>
            <p:cNvPr id="69" name="TextBox 68">
              <a:extLst>
                <a:ext uri="{FF2B5EF4-FFF2-40B4-BE49-F238E27FC236}">
                  <a16:creationId xmlns:a16="http://schemas.microsoft.com/office/drawing/2014/main" id="{36747579-923F-4E1D-9E65-64EC4DF0F5B4}"/>
                </a:ext>
              </a:extLst>
            </p:cNvPr>
            <p:cNvSpPr txBox="1"/>
            <p:nvPr/>
          </p:nvSpPr>
          <p:spPr>
            <a:xfrm>
              <a:off x="7690031" y="5848083"/>
              <a:ext cx="2298589" cy="61629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Increased</a:t>
              </a:r>
            </a:p>
            <a:p>
              <a:r>
                <a:rPr lang="en-US" sz="2400" b="1" dirty="0">
                  <a:latin typeface="Arial" panose="020B0604020202020204" pitchFamily="34" charset="0"/>
                  <a:cs typeface="Arial" panose="020B0604020202020204" pitchFamily="34" charset="0"/>
                </a:rPr>
                <a:t>Eye Distance</a:t>
              </a:r>
            </a:p>
          </p:txBody>
        </p:sp>
        <p:cxnSp>
          <p:nvCxnSpPr>
            <p:cNvPr id="70" name="Straight Arrow Connector 69">
              <a:extLst>
                <a:ext uri="{FF2B5EF4-FFF2-40B4-BE49-F238E27FC236}">
                  <a16:creationId xmlns:a16="http://schemas.microsoft.com/office/drawing/2014/main" id="{8ED04707-D339-4BF5-AB93-2FED985EF473}"/>
                </a:ext>
              </a:extLst>
            </p:cNvPr>
            <p:cNvCxnSpPr>
              <a:cxnSpLocks/>
            </p:cNvCxnSpPr>
            <p:nvPr/>
          </p:nvCxnSpPr>
          <p:spPr>
            <a:xfrm>
              <a:off x="9350518" y="5606878"/>
              <a:ext cx="638102" cy="269565"/>
            </a:xfrm>
            <a:prstGeom prst="straightConnector1">
              <a:avLst/>
            </a:prstGeom>
            <a:ln w="5715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71" name="TextBox 70">
              <a:extLst>
                <a:ext uri="{FF2B5EF4-FFF2-40B4-BE49-F238E27FC236}">
                  <a16:creationId xmlns:a16="http://schemas.microsoft.com/office/drawing/2014/main" id="{A73F1B12-0615-4468-B706-EF66066FDEC9}"/>
                </a:ext>
              </a:extLst>
            </p:cNvPr>
            <p:cNvSpPr txBox="1"/>
            <p:nvPr/>
          </p:nvSpPr>
          <p:spPr>
            <a:xfrm>
              <a:off x="7322550" y="4363091"/>
              <a:ext cx="3426472" cy="342383"/>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Out-of-Focus Configuration</a:t>
              </a:r>
            </a:p>
          </p:txBody>
        </p:sp>
      </p:grpSp>
      <p:pic>
        <p:nvPicPr>
          <p:cNvPr id="75" name="Picture 74">
            <a:extLst>
              <a:ext uri="{FF2B5EF4-FFF2-40B4-BE49-F238E27FC236}">
                <a16:creationId xmlns:a16="http://schemas.microsoft.com/office/drawing/2014/main" id="{53DCC325-6319-429A-9B15-3AA31086F4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828" y="4545166"/>
            <a:ext cx="2480290" cy="1860778"/>
          </a:xfrm>
          <a:prstGeom prst="rect">
            <a:avLst/>
          </a:prstGeom>
        </p:spPr>
      </p:pic>
      <p:pic>
        <p:nvPicPr>
          <p:cNvPr id="76" name="Picture 75">
            <a:extLst>
              <a:ext uri="{FF2B5EF4-FFF2-40B4-BE49-F238E27FC236}">
                <a16:creationId xmlns:a16="http://schemas.microsoft.com/office/drawing/2014/main" id="{752673AE-BAFF-4768-B499-B5EF39DB7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9973" y="4545165"/>
            <a:ext cx="2481038" cy="1860780"/>
          </a:xfrm>
          <a:prstGeom prst="rect">
            <a:avLst/>
          </a:prstGeom>
        </p:spPr>
      </p:pic>
    </p:spTree>
    <p:extLst>
      <p:ext uri="{BB962C8B-B14F-4D97-AF65-F5344CB8AC3E}">
        <p14:creationId xmlns:p14="http://schemas.microsoft.com/office/powerpoint/2010/main" val="111677353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D454-F57A-8146-8961-137EFD3AAC0F}"/>
              </a:ext>
            </a:extLst>
          </p:cNvPr>
          <p:cNvSpPr>
            <a:spLocks noGrp="1"/>
          </p:cNvSpPr>
          <p:nvPr>
            <p:ph type="title"/>
          </p:nvPr>
        </p:nvSpPr>
        <p:spPr>
          <a:xfrm>
            <a:off x="0" y="365125"/>
            <a:ext cx="12192000" cy="1325563"/>
          </a:xfrm>
        </p:spPr>
        <p:txBody>
          <a:bodyPr/>
          <a:lstStyle/>
          <a:p>
            <a:pPr algn="ctr"/>
            <a:r>
              <a:rPr lang="en-US" dirty="0">
                <a:latin typeface="Arial" panose="020B0604020202020204" pitchFamily="34" charset="0"/>
                <a:cs typeface="Arial" panose="020B0604020202020204" pitchFamily="34" charset="0"/>
              </a:rPr>
              <a:t>Contribution: How much blur?</a:t>
            </a:r>
          </a:p>
        </p:txBody>
      </p:sp>
      <p:grpSp>
        <p:nvGrpSpPr>
          <p:cNvPr id="3" name="Group 2">
            <a:extLst>
              <a:ext uri="{FF2B5EF4-FFF2-40B4-BE49-F238E27FC236}">
                <a16:creationId xmlns:a16="http://schemas.microsoft.com/office/drawing/2014/main" id="{41DB534B-61B1-2C4E-BE2C-1B67D4D3484A}"/>
              </a:ext>
            </a:extLst>
          </p:cNvPr>
          <p:cNvGrpSpPr/>
          <p:nvPr/>
        </p:nvGrpSpPr>
        <p:grpSpPr>
          <a:xfrm>
            <a:off x="838200" y="2253993"/>
            <a:ext cx="2887311" cy="3918621"/>
            <a:chOff x="838200" y="2253993"/>
            <a:chExt cx="2887311" cy="3918621"/>
          </a:xfrm>
        </p:grpSpPr>
        <p:pic>
          <p:nvPicPr>
            <p:cNvPr id="10" name="Picture 9">
              <a:extLst>
                <a:ext uri="{FF2B5EF4-FFF2-40B4-BE49-F238E27FC236}">
                  <a16:creationId xmlns:a16="http://schemas.microsoft.com/office/drawing/2014/main" id="{F3A79E9E-F31A-D043-B9E8-19C82681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253993"/>
              <a:ext cx="2887311" cy="2165483"/>
            </a:xfrm>
            <a:prstGeom prst="rect">
              <a:avLst/>
            </a:prstGeom>
          </p:spPr>
        </p:pic>
        <p:sp>
          <p:nvSpPr>
            <p:cNvPr id="11" name="TextBox 10">
              <a:extLst>
                <a:ext uri="{FF2B5EF4-FFF2-40B4-BE49-F238E27FC236}">
                  <a16:creationId xmlns:a16="http://schemas.microsoft.com/office/drawing/2014/main" id="{447EDD3F-E7DB-F247-A205-AFCCA097D885}"/>
                </a:ext>
              </a:extLst>
            </p:cNvPr>
            <p:cNvSpPr txBox="1"/>
            <p:nvPr/>
          </p:nvSpPr>
          <p:spPr>
            <a:xfrm>
              <a:off x="1571143" y="4510620"/>
              <a:ext cx="1421423" cy="830997"/>
            </a:xfrm>
            <a:prstGeom prst="rect">
              <a:avLst/>
            </a:prstGeom>
            <a:noFill/>
          </p:spPr>
          <p:txBody>
            <a:bodyPr wrap="square" rtlCol="0">
              <a:spAutoFit/>
            </a:bodyPr>
            <a:lstStyle/>
            <a:p>
              <a:pPr algn="ctr"/>
              <a:r>
                <a:rPr lang="el-GR" sz="2400" b="1" dirty="0">
                  <a:latin typeface="Arial" panose="020B0604020202020204" pitchFamily="34" charset="0"/>
                  <a:cs typeface="Arial" panose="020B0604020202020204" pitchFamily="34" charset="0"/>
                </a:rPr>
                <a:t>σ</a:t>
              </a:r>
              <a:r>
                <a:rPr lang="en-US" sz="2400" dirty="0">
                  <a:latin typeface="Arial" panose="020B0604020202020204" pitchFamily="34" charset="0"/>
                  <a:cs typeface="Arial" panose="020B0604020202020204" pitchFamily="34" charset="0"/>
                </a:rPr>
                <a:t> = 0 pixels</a:t>
              </a:r>
            </a:p>
          </p:txBody>
        </p:sp>
        <p:sp>
          <p:nvSpPr>
            <p:cNvPr id="14" name="TextBox 13">
              <a:extLst>
                <a:ext uri="{FF2B5EF4-FFF2-40B4-BE49-F238E27FC236}">
                  <a16:creationId xmlns:a16="http://schemas.microsoft.com/office/drawing/2014/main" id="{B92B7B6E-4A44-6548-BC4A-D5A094259E6E}"/>
                </a:ext>
              </a:extLst>
            </p:cNvPr>
            <p:cNvSpPr txBox="1"/>
            <p:nvPr/>
          </p:nvSpPr>
          <p:spPr>
            <a:xfrm>
              <a:off x="1008909" y="5341617"/>
              <a:ext cx="2545890"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Gaze error = 1.4º</a:t>
              </a:r>
            </a:p>
            <a:p>
              <a:pPr algn="ctr"/>
              <a:r>
                <a:rPr lang="en-US" sz="2400" dirty="0">
                  <a:latin typeface="Arial" panose="020B0604020202020204" pitchFamily="34" charset="0"/>
                  <a:cs typeface="Arial" panose="020B0604020202020204" pitchFamily="34" charset="0"/>
                </a:rPr>
                <a:t>CRR = 79%</a:t>
              </a:r>
            </a:p>
          </p:txBody>
        </p:sp>
      </p:grpSp>
      <p:grpSp>
        <p:nvGrpSpPr>
          <p:cNvPr id="13" name="Group 12">
            <a:extLst>
              <a:ext uri="{FF2B5EF4-FFF2-40B4-BE49-F238E27FC236}">
                <a16:creationId xmlns:a16="http://schemas.microsoft.com/office/drawing/2014/main" id="{6E594AEA-E5B5-264C-A392-DBED5F49409A}"/>
              </a:ext>
            </a:extLst>
          </p:cNvPr>
          <p:cNvGrpSpPr/>
          <p:nvPr/>
        </p:nvGrpSpPr>
        <p:grpSpPr>
          <a:xfrm>
            <a:off x="4654717" y="2257550"/>
            <a:ext cx="2882566" cy="3915063"/>
            <a:chOff x="4654717" y="2257550"/>
            <a:chExt cx="2882566" cy="3915063"/>
          </a:xfrm>
        </p:grpSpPr>
        <p:pic>
          <p:nvPicPr>
            <p:cNvPr id="6" name="Picture 5">
              <a:extLst>
                <a:ext uri="{FF2B5EF4-FFF2-40B4-BE49-F238E27FC236}">
                  <a16:creationId xmlns:a16="http://schemas.microsoft.com/office/drawing/2014/main" id="{2236A9ED-6820-E846-AADA-5D171DE1E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717" y="2257550"/>
              <a:ext cx="2882566" cy="2161926"/>
            </a:xfrm>
            <a:prstGeom prst="rect">
              <a:avLst/>
            </a:prstGeom>
          </p:spPr>
        </p:pic>
        <p:sp>
          <p:nvSpPr>
            <p:cNvPr id="7" name="TextBox 6">
              <a:extLst>
                <a:ext uri="{FF2B5EF4-FFF2-40B4-BE49-F238E27FC236}">
                  <a16:creationId xmlns:a16="http://schemas.microsoft.com/office/drawing/2014/main" id="{41DC43A9-3F02-534C-B6FB-23F495B0EF9F}"/>
                </a:ext>
              </a:extLst>
            </p:cNvPr>
            <p:cNvSpPr txBox="1"/>
            <p:nvPr/>
          </p:nvSpPr>
          <p:spPr>
            <a:xfrm>
              <a:off x="5385288" y="4510620"/>
              <a:ext cx="1421423" cy="830997"/>
            </a:xfrm>
            <a:prstGeom prst="rect">
              <a:avLst/>
            </a:prstGeom>
            <a:noFill/>
          </p:spPr>
          <p:txBody>
            <a:bodyPr wrap="square" rtlCol="0">
              <a:spAutoFit/>
            </a:bodyPr>
            <a:lstStyle/>
            <a:p>
              <a:pPr algn="ctr"/>
              <a:r>
                <a:rPr lang="el-GR" sz="2400" b="1" dirty="0">
                  <a:latin typeface="Arial" panose="020B0604020202020204" pitchFamily="34" charset="0"/>
                  <a:cs typeface="Arial" panose="020B0604020202020204" pitchFamily="34" charset="0"/>
                </a:rPr>
                <a:t>σ</a:t>
              </a:r>
              <a:r>
                <a:rPr lang="en-US" sz="2400" dirty="0">
                  <a:latin typeface="Arial" panose="020B0604020202020204" pitchFamily="34" charset="0"/>
                  <a:cs typeface="Arial" panose="020B0604020202020204" pitchFamily="34" charset="0"/>
                </a:rPr>
                <a:t> = 3 pixels</a:t>
              </a:r>
            </a:p>
          </p:txBody>
        </p:sp>
        <p:sp>
          <p:nvSpPr>
            <p:cNvPr id="15" name="TextBox 14">
              <a:extLst>
                <a:ext uri="{FF2B5EF4-FFF2-40B4-BE49-F238E27FC236}">
                  <a16:creationId xmlns:a16="http://schemas.microsoft.com/office/drawing/2014/main" id="{81518905-03B3-0B41-B0AF-D91A2F260010}"/>
                </a:ext>
              </a:extLst>
            </p:cNvPr>
            <p:cNvSpPr txBox="1"/>
            <p:nvPr/>
          </p:nvSpPr>
          <p:spPr>
            <a:xfrm>
              <a:off x="4823054" y="5341616"/>
              <a:ext cx="2545890"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Gaze error = 1.9º</a:t>
              </a:r>
            </a:p>
            <a:p>
              <a:pPr algn="ctr"/>
              <a:r>
                <a:rPr lang="en-US" sz="2400" dirty="0">
                  <a:latin typeface="Arial" panose="020B0604020202020204" pitchFamily="34" charset="0"/>
                  <a:cs typeface="Arial" panose="020B0604020202020204" pitchFamily="34" charset="0"/>
                </a:rPr>
                <a:t>CRR =  5%</a:t>
              </a:r>
            </a:p>
          </p:txBody>
        </p:sp>
      </p:grpSp>
      <p:grpSp>
        <p:nvGrpSpPr>
          <p:cNvPr id="12" name="Group 11">
            <a:extLst>
              <a:ext uri="{FF2B5EF4-FFF2-40B4-BE49-F238E27FC236}">
                <a16:creationId xmlns:a16="http://schemas.microsoft.com/office/drawing/2014/main" id="{9E132E46-13FA-D542-BA2D-1889A99EB06D}"/>
              </a:ext>
            </a:extLst>
          </p:cNvPr>
          <p:cNvGrpSpPr/>
          <p:nvPr/>
        </p:nvGrpSpPr>
        <p:grpSpPr>
          <a:xfrm>
            <a:off x="8466489" y="2253993"/>
            <a:ext cx="2882566" cy="3918619"/>
            <a:chOff x="8466489" y="2253993"/>
            <a:chExt cx="2882566" cy="3918619"/>
          </a:xfrm>
        </p:grpSpPr>
        <p:pic>
          <p:nvPicPr>
            <p:cNvPr id="8" name="Picture 7">
              <a:extLst>
                <a:ext uri="{FF2B5EF4-FFF2-40B4-BE49-F238E27FC236}">
                  <a16:creationId xmlns:a16="http://schemas.microsoft.com/office/drawing/2014/main" id="{1CCB9DAF-DB5F-9748-913B-E0BD4079BC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66489" y="2253993"/>
              <a:ext cx="2882566" cy="2161926"/>
            </a:xfrm>
            <a:prstGeom prst="rect">
              <a:avLst/>
            </a:prstGeom>
          </p:spPr>
        </p:pic>
        <p:sp>
          <p:nvSpPr>
            <p:cNvPr id="9" name="TextBox 8">
              <a:extLst>
                <a:ext uri="{FF2B5EF4-FFF2-40B4-BE49-F238E27FC236}">
                  <a16:creationId xmlns:a16="http://schemas.microsoft.com/office/drawing/2014/main" id="{F94A3788-D077-4D43-8ECE-EE582528ACA9}"/>
                </a:ext>
              </a:extLst>
            </p:cNvPr>
            <p:cNvSpPr txBox="1"/>
            <p:nvPr/>
          </p:nvSpPr>
          <p:spPr>
            <a:xfrm>
              <a:off x="9199434" y="4510620"/>
              <a:ext cx="1421423" cy="830997"/>
            </a:xfrm>
            <a:prstGeom prst="rect">
              <a:avLst/>
            </a:prstGeom>
            <a:noFill/>
          </p:spPr>
          <p:txBody>
            <a:bodyPr wrap="square" rtlCol="0">
              <a:spAutoFit/>
            </a:bodyPr>
            <a:lstStyle/>
            <a:p>
              <a:pPr algn="ctr"/>
              <a:r>
                <a:rPr lang="el-GR" sz="2400" b="1" dirty="0">
                  <a:latin typeface="Arial" panose="020B0604020202020204" pitchFamily="34" charset="0"/>
                  <a:cs typeface="Arial" panose="020B0604020202020204" pitchFamily="34" charset="0"/>
                </a:rPr>
                <a:t>σ</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8 pixels</a:t>
              </a:r>
            </a:p>
          </p:txBody>
        </p:sp>
        <p:sp>
          <p:nvSpPr>
            <p:cNvPr id="17" name="TextBox 16">
              <a:extLst>
                <a:ext uri="{FF2B5EF4-FFF2-40B4-BE49-F238E27FC236}">
                  <a16:creationId xmlns:a16="http://schemas.microsoft.com/office/drawing/2014/main" id="{8847DB9F-6AB2-EC46-A393-181C0D9FB859}"/>
                </a:ext>
              </a:extLst>
            </p:cNvPr>
            <p:cNvSpPr txBox="1"/>
            <p:nvPr/>
          </p:nvSpPr>
          <p:spPr>
            <a:xfrm>
              <a:off x="8722881" y="5341615"/>
              <a:ext cx="2518638"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Gaze error = N/A</a:t>
              </a:r>
            </a:p>
            <a:p>
              <a:pPr algn="ctr"/>
              <a:r>
                <a:rPr lang="en-US" sz="2400" dirty="0">
                  <a:latin typeface="Arial" panose="020B0604020202020204" pitchFamily="34" charset="0"/>
                  <a:cs typeface="Arial" panose="020B0604020202020204" pitchFamily="34" charset="0"/>
                </a:rPr>
                <a:t>CRR = 0%</a:t>
              </a:r>
            </a:p>
          </p:txBody>
        </p:sp>
      </p:grpSp>
      <p:sp>
        <p:nvSpPr>
          <p:cNvPr id="18" name="Date Placeholder 3">
            <a:extLst>
              <a:ext uri="{FF2B5EF4-FFF2-40B4-BE49-F238E27FC236}">
                <a16:creationId xmlns:a16="http://schemas.microsoft.com/office/drawing/2014/main" id="{13FEAB03-C500-4654-B7C0-49722F7DBBA0}"/>
              </a:ext>
            </a:extLst>
          </p:cNvPr>
          <p:cNvSpPr>
            <a:spLocks noGrp="1"/>
          </p:cNvSpPr>
          <p:nvPr>
            <p:ph type="dt" sz="half" idx="10"/>
          </p:nvPr>
        </p:nvSpPr>
        <p:spPr>
          <a:xfrm>
            <a:off x="838200" y="6356350"/>
            <a:ext cx="2743200" cy="365125"/>
          </a:xfrm>
        </p:spPr>
        <p:txBody>
          <a:bodyPr/>
          <a:lstStyle/>
          <a:p>
            <a:fld id="{385CCD41-637D-AE4B-BC32-D0BCBE98C930}" type="datetime1">
              <a:rPr lang="en-US" smtClean="0"/>
              <a:t>4/20/2021</a:t>
            </a:fld>
            <a:endParaRPr lang="en-US"/>
          </a:p>
        </p:txBody>
      </p:sp>
      <p:sp>
        <p:nvSpPr>
          <p:cNvPr id="19" name="Slide Number Placeholder 4">
            <a:extLst>
              <a:ext uri="{FF2B5EF4-FFF2-40B4-BE49-F238E27FC236}">
                <a16:creationId xmlns:a16="http://schemas.microsoft.com/office/drawing/2014/main" id="{9A441EFC-3AB8-4D61-87DE-185E4CBC93EC}"/>
              </a:ext>
            </a:extLst>
          </p:cNvPr>
          <p:cNvSpPr>
            <a:spLocks noGrp="1"/>
          </p:cNvSpPr>
          <p:nvPr>
            <p:ph type="sldNum" sz="quarter" idx="12"/>
          </p:nvPr>
        </p:nvSpPr>
        <p:spPr>
          <a:xfrm>
            <a:off x="8610600" y="6356350"/>
            <a:ext cx="2743200" cy="365125"/>
          </a:xfrm>
        </p:spPr>
        <p:txBody>
          <a:bodyPr/>
          <a:lstStyle/>
          <a:p>
            <a:fld id="{EE187D0B-F52B-47F2-BA65-6DA35A202230}" type="slidenum">
              <a:rPr lang="en-US" smtClean="0"/>
              <a:t>9</a:t>
            </a:fld>
            <a:endParaRPr lang="en-US"/>
          </a:p>
        </p:txBody>
      </p:sp>
    </p:spTree>
    <p:extLst>
      <p:ext uri="{BB962C8B-B14F-4D97-AF65-F5344CB8AC3E}">
        <p14:creationId xmlns:p14="http://schemas.microsoft.com/office/powerpoint/2010/main" val="60913402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
</p:tagLst>
</file>

<file path=ppt/tags/tag2.xml><?xml version="1.0" encoding="utf-8"?>
<p:tagLst xmlns:a="http://schemas.openxmlformats.org/drawingml/2006/main" xmlns:r="http://schemas.openxmlformats.org/officeDocument/2006/relationships" xmlns:p="http://schemas.openxmlformats.org/presentationml/2006/main">
  <p:tag name="TIMING" val="|3.7|16.9"/>
</p:tagLst>
</file>

<file path=ppt/tags/tag3.xml><?xml version="1.0" encoding="utf-8"?>
<p:tagLst xmlns:a="http://schemas.openxmlformats.org/drawingml/2006/main" xmlns:r="http://schemas.openxmlformats.org/officeDocument/2006/relationships" xmlns:p="http://schemas.openxmlformats.org/presentationml/2006/main">
  <p:tag name="TIMING" val="|2.7|6.4|7.5|5.9"/>
</p:tagLst>
</file>

<file path=ppt/tags/tag4.xml><?xml version="1.0" encoding="utf-8"?>
<p:tagLst xmlns:a="http://schemas.openxmlformats.org/drawingml/2006/main" xmlns:r="http://schemas.openxmlformats.org/officeDocument/2006/relationships" xmlns:p="http://schemas.openxmlformats.org/presentationml/2006/main">
  <p:tag name="TIMING" val="|0.9|16.6|0.7"/>
</p:tagLst>
</file>

<file path=ppt/theme/theme1.xml><?xml version="1.0" encoding="utf-8"?>
<a:theme xmlns:a="http://schemas.openxmlformats.org/drawingml/2006/main" name="INIT-Powerpoint-Templat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A8B0AF1-B3B9-4E27-81C4-792C368D9BE5}" vid="{657C9954-D246-4AA1-907D-C6B6CF109A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35729</TotalTime>
  <Words>1202</Words>
  <Application>Microsoft Office PowerPoint</Application>
  <PresentationFormat>Widescreen</PresentationFormat>
  <Paragraphs>223</Paragraphs>
  <Slides>21</Slides>
  <Notes>21</Notes>
  <HiddenSlides>2</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INIT-Powerpoint-Template </vt:lpstr>
      <vt:lpstr>The Security-Utility Trade-off for Iris Authentication and Eye Animation for Social Virtual Avatars</vt:lpstr>
      <vt:lpstr>Introduction</vt:lpstr>
      <vt:lpstr>PowerPoint Presentation</vt:lpstr>
      <vt:lpstr>Threat Model</vt:lpstr>
      <vt:lpstr>Related Work</vt:lpstr>
      <vt:lpstr>Research Problem</vt:lpstr>
      <vt:lpstr>Separable in Frequency Domain</vt:lpstr>
      <vt:lpstr>Key Insight: Optical Defocus</vt:lpstr>
      <vt:lpstr>Contribution: How much blur?</vt:lpstr>
      <vt:lpstr>Security-Utility Tradeoff</vt:lpstr>
      <vt:lpstr>PowerPoint Presentation</vt:lpstr>
      <vt:lpstr>Stimuli Generation</vt:lpstr>
      <vt:lpstr>PowerPoint Presentation</vt:lpstr>
      <vt:lpstr>PowerPoint Presentation</vt:lpstr>
      <vt:lpstr>PowerPoint Presentation</vt:lpstr>
      <vt:lpstr>PowerPoint Presentation</vt:lpstr>
      <vt:lpstr>Summary</vt:lpstr>
      <vt:lpstr>Limitations and Future Work</vt:lpstr>
      <vt:lpstr>Thanks!</vt:lpstr>
      <vt:lpstr>Limitations and Future Work</vt:lpstr>
      <vt:lpstr>Key Insight: Optical Defocus = Low Pass Filter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Adult2Child: Dynamic Scaling Laws to Create Child-Like Motion</dc:title>
  <dc:creator>CISE</dc:creator>
  <cp:lastModifiedBy>Brendan John</cp:lastModifiedBy>
  <cp:revision>995</cp:revision>
  <dcterms:modified xsi:type="dcterms:W3CDTF">2021-04-20T19:00:35Z</dcterms:modified>
</cp:coreProperties>
</file>