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86" r:id="rId1"/>
  </p:sldMasterIdLst>
  <p:notesMasterIdLst>
    <p:notesMasterId r:id="rId50"/>
  </p:notesMasterIdLst>
  <p:handoutMasterIdLst>
    <p:handoutMasterId r:id="rId51"/>
  </p:handoutMasterIdLst>
  <p:sldIdLst>
    <p:sldId id="256" r:id="rId2"/>
    <p:sldId id="257" r:id="rId3"/>
    <p:sldId id="297" r:id="rId4"/>
    <p:sldId id="258" r:id="rId5"/>
    <p:sldId id="302" r:id="rId6"/>
    <p:sldId id="259" r:id="rId7"/>
    <p:sldId id="301" r:id="rId8"/>
    <p:sldId id="309" r:id="rId9"/>
    <p:sldId id="304" r:id="rId10"/>
    <p:sldId id="260" r:id="rId11"/>
    <p:sldId id="321" r:id="rId12"/>
    <p:sldId id="322" r:id="rId13"/>
    <p:sldId id="323" r:id="rId14"/>
    <p:sldId id="325" r:id="rId15"/>
    <p:sldId id="305" r:id="rId16"/>
    <p:sldId id="264" r:id="rId17"/>
    <p:sldId id="326" r:id="rId18"/>
    <p:sldId id="274" r:id="rId19"/>
    <p:sldId id="312" r:id="rId20"/>
    <p:sldId id="311" r:id="rId21"/>
    <p:sldId id="285" r:id="rId22"/>
    <p:sldId id="284" r:id="rId23"/>
    <p:sldId id="281" r:id="rId24"/>
    <p:sldId id="314" r:id="rId25"/>
    <p:sldId id="283" r:id="rId26"/>
    <p:sldId id="288" r:id="rId27"/>
    <p:sldId id="299" r:id="rId28"/>
    <p:sldId id="298" r:id="rId29"/>
    <p:sldId id="300" r:id="rId30"/>
    <p:sldId id="290" r:id="rId31"/>
    <p:sldId id="292" r:id="rId32"/>
    <p:sldId id="267" r:id="rId33"/>
    <p:sldId id="313" r:id="rId34"/>
    <p:sldId id="268" r:id="rId35"/>
    <p:sldId id="329" r:id="rId36"/>
    <p:sldId id="269" r:id="rId37"/>
    <p:sldId id="271" r:id="rId38"/>
    <p:sldId id="293" r:id="rId39"/>
    <p:sldId id="327" r:id="rId40"/>
    <p:sldId id="328" r:id="rId41"/>
    <p:sldId id="310" r:id="rId42"/>
    <p:sldId id="295" r:id="rId43"/>
    <p:sldId id="296" r:id="rId44"/>
    <p:sldId id="273" r:id="rId45"/>
    <p:sldId id="294" r:id="rId46"/>
    <p:sldId id="315" r:id="rId47"/>
    <p:sldId id="319" r:id="rId48"/>
    <p:sldId id="320"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039" autoAdjust="0"/>
    <p:restoredTop sz="66909" autoAdjust="0"/>
  </p:normalViewPr>
  <p:slideViewPr>
    <p:cSldViewPr snapToGrid="0">
      <p:cViewPr varScale="1">
        <p:scale>
          <a:sx n="58" d="100"/>
          <a:sy n="58" d="100"/>
        </p:scale>
        <p:origin x="192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CEDD16-50B2-442C-BADB-3F1459F9176F}" type="datetimeFigureOut">
              <a:rPr lang="en-US" smtClean="0"/>
              <a:t>7/15/2016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4E9F257-7469-4A6E-A49E-6FCE5B328C2E}" type="slidenum">
              <a:rPr lang="en-US" smtClean="0"/>
              <a:t>‹#›</a:t>
            </a:fld>
            <a:endParaRPr lang="en-US"/>
          </a:p>
        </p:txBody>
      </p:sp>
    </p:spTree>
    <p:extLst>
      <p:ext uri="{BB962C8B-B14F-4D97-AF65-F5344CB8AC3E}">
        <p14:creationId xmlns:p14="http://schemas.microsoft.com/office/powerpoint/2010/main" val="205244178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40035F-D1DA-4B96-A102-B99F84866089}" type="datetimeFigureOut">
              <a:rPr lang="en-US" smtClean="0"/>
              <a:t>7/15/2016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4AEF05-D763-430E-BF2F-42B273672D74}" type="slidenum">
              <a:rPr lang="en-US" smtClean="0"/>
              <a:t>‹#›</a:t>
            </a:fld>
            <a:endParaRPr lang="en-US"/>
          </a:p>
        </p:txBody>
      </p:sp>
    </p:spTree>
    <p:extLst>
      <p:ext uri="{BB962C8B-B14F-4D97-AF65-F5344CB8AC3E}">
        <p14:creationId xmlns:p14="http://schemas.microsoft.com/office/powerpoint/2010/main" val="201755952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Hello Everyone,  Welcome to the  presentation on &lt;A Preliminary Benchmark of Four Saliency Algorithms on Comic Art&gt; presented by myself Khimya Khetarpal, co-authored by &lt;</a:t>
            </a:r>
            <a:r>
              <a:rPr lang="en-US" baseline="0" dirty="0" err="1"/>
              <a:t>Dr</a:t>
            </a:r>
            <a:r>
              <a:rPr lang="en-US" baseline="0" dirty="0"/>
              <a:t> Eakta Jain&gt; from University of Florida.</a:t>
            </a:r>
          </a:p>
          <a:p>
            <a:r>
              <a:rPr lang="en-US" baseline="0" dirty="0"/>
              <a:t>Starting with </a:t>
            </a:r>
            <a:r>
              <a:rPr lang="en-US" b="1" baseline="0" dirty="0"/>
              <a:t>Visual Saliency in Comic Art . </a:t>
            </a:r>
            <a:endParaRPr lang="en-US" baseline="0" dirty="0"/>
          </a:p>
          <a:p>
            <a:endParaRPr lang="en-US" baseline="0" dirty="0"/>
          </a:p>
        </p:txBody>
      </p:sp>
      <p:sp>
        <p:nvSpPr>
          <p:cNvPr id="4" name="Slide Number Placeholder 3"/>
          <p:cNvSpPr>
            <a:spLocks noGrp="1"/>
          </p:cNvSpPr>
          <p:nvPr>
            <p:ph type="sldNum" sz="quarter" idx="11"/>
          </p:nvPr>
        </p:nvSpPr>
        <p:spPr/>
        <p:txBody>
          <a:bodyPr/>
          <a:lstStyle/>
          <a:p>
            <a:fld id="{2C4AEF05-D763-430E-BF2F-42B273672D74}" type="slidenum">
              <a:rPr lang="en-US" smtClean="0"/>
              <a:t>1</a:t>
            </a:fld>
            <a:endParaRPr lang="en-US"/>
          </a:p>
        </p:txBody>
      </p:sp>
    </p:spTree>
    <p:extLst>
      <p:ext uri="{BB962C8B-B14F-4D97-AF65-F5344CB8AC3E}">
        <p14:creationId xmlns:p14="http://schemas.microsoft.com/office/powerpoint/2010/main" val="1371305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It</a:t>
            </a:r>
            <a:r>
              <a:rPr lang="en-US" baseline="0" dirty="0"/>
              <a:t> is observed that LSVM performs better for natural images from the CAT2000 dataset than comic images in our dataset not only on NSS but also on AUC </a:t>
            </a:r>
            <a:endParaRPr lang="en-US" dirty="0"/>
          </a:p>
        </p:txBody>
      </p:sp>
      <p:sp>
        <p:nvSpPr>
          <p:cNvPr id="4" name="Slide Number Placeholder 3"/>
          <p:cNvSpPr>
            <a:spLocks noGrp="1"/>
          </p:cNvSpPr>
          <p:nvPr>
            <p:ph type="sldNum" sz="quarter" idx="11"/>
          </p:nvPr>
        </p:nvSpPr>
        <p:spPr/>
        <p:txBody>
          <a:bodyPr/>
          <a:lstStyle/>
          <a:p>
            <a:fld id="{2C4AEF05-D763-430E-BF2F-42B273672D74}" type="slidenum">
              <a:rPr lang="en-US" smtClean="0"/>
              <a:t>10</a:t>
            </a:fld>
            <a:endParaRPr lang="en-US"/>
          </a:p>
        </p:txBody>
      </p:sp>
    </p:spTree>
    <p:extLst>
      <p:ext uri="{BB962C8B-B14F-4D97-AF65-F5344CB8AC3E}">
        <p14:creationId xmlns:p14="http://schemas.microsoft.com/office/powerpoint/2010/main" val="4214565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GBVS is also reported to perform better on natural images than comic</a:t>
            </a:r>
            <a:r>
              <a:rPr lang="en-US" baseline="0" dirty="0"/>
              <a:t> data for both NSS and AUC metrics</a:t>
            </a:r>
            <a:endParaRPr lang="en-US" dirty="0"/>
          </a:p>
        </p:txBody>
      </p:sp>
      <p:sp>
        <p:nvSpPr>
          <p:cNvPr id="4" name="Slide Number Placeholder 3"/>
          <p:cNvSpPr>
            <a:spLocks noGrp="1"/>
          </p:cNvSpPr>
          <p:nvPr>
            <p:ph type="sldNum" sz="quarter" idx="11"/>
          </p:nvPr>
        </p:nvSpPr>
        <p:spPr/>
        <p:txBody>
          <a:bodyPr/>
          <a:lstStyle/>
          <a:p>
            <a:fld id="{2C4AEF05-D763-430E-BF2F-42B273672D74}" type="slidenum">
              <a:rPr lang="en-US" smtClean="0"/>
              <a:t>11</a:t>
            </a:fld>
            <a:endParaRPr lang="en-US"/>
          </a:p>
        </p:txBody>
      </p:sp>
    </p:spTree>
    <p:extLst>
      <p:ext uri="{BB962C8B-B14F-4D97-AF65-F5344CB8AC3E}">
        <p14:creationId xmlns:p14="http://schemas.microsoft.com/office/powerpoint/2010/main" val="1478896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We see the same pattern for RC</a:t>
            </a:r>
          </a:p>
        </p:txBody>
      </p:sp>
      <p:sp>
        <p:nvSpPr>
          <p:cNvPr id="4" name="Slide Number Placeholder 3"/>
          <p:cNvSpPr>
            <a:spLocks noGrp="1"/>
          </p:cNvSpPr>
          <p:nvPr>
            <p:ph type="sldNum" sz="quarter" idx="11"/>
          </p:nvPr>
        </p:nvSpPr>
        <p:spPr/>
        <p:txBody>
          <a:bodyPr/>
          <a:lstStyle/>
          <a:p>
            <a:fld id="{2C4AEF05-D763-430E-BF2F-42B273672D74}" type="slidenum">
              <a:rPr lang="en-US" smtClean="0"/>
              <a:t>12</a:t>
            </a:fld>
            <a:endParaRPr lang="en-US"/>
          </a:p>
        </p:txBody>
      </p:sp>
    </p:spTree>
    <p:extLst>
      <p:ext uri="{BB962C8B-B14F-4D97-AF65-F5344CB8AC3E}">
        <p14:creationId xmlns:p14="http://schemas.microsoft.com/office/powerpoint/2010/main" val="4286536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And also</a:t>
            </a:r>
            <a:r>
              <a:rPr lang="en-US" baseline="0" dirty="0"/>
              <a:t> for VOCUS2 .  </a:t>
            </a:r>
            <a:endParaRPr lang="en-US" dirty="0"/>
          </a:p>
        </p:txBody>
      </p:sp>
      <p:sp>
        <p:nvSpPr>
          <p:cNvPr id="4" name="Slide Number Placeholder 3"/>
          <p:cNvSpPr>
            <a:spLocks noGrp="1"/>
          </p:cNvSpPr>
          <p:nvPr>
            <p:ph type="sldNum" sz="quarter" idx="11"/>
          </p:nvPr>
        </p:nvSpPr>
        <p:spPr/>
        <p:txBody>
          <a:bodyPr/>
          <a:lstStyle/>
          <a:p>
            <a:fld id="{2C4AEF05-D763-430E-BF2F-42B273672D74}" type="slidenum">
              <a:rPr lang="en-US" smtClean="0"/>
              <a:t>13</a:t>
            </a:fld>
            <a:endParaRPr lang="en-US"/>
          </a:p>
        </p:txBody>
      </p:sp>
    </p:spTree>
    <p:extLst>
      <p:ext uri="{BB962C8B-B14F-4D97-AF65-F5344CB8AC3E}">
        <p14:creationId xmlns:p14="http://schemas.microsoft.com/office/powerpoint/2010/main" val="2017269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Overall,</a:t>
            </a:r>
            <a:r>
              <a:rPr lang="en-US" baseline="0" dirty="0"/>
              <a:t> we see here the NSS and AUC  scores for Comics has the same order of performance .</a:t>
            </a:r>
          </a:p>
          <a:p>
            <a:pPr marL="171450" indent="-171450">
              <a:buFontTx/>
              <a:buChar char="-"/>
            </a:pPr>
            <a:r>
              <a:rPr lang="en-US" baseline="0" dirty="0"/>
              <a:t>The key takeaway here being : All 4 models  of saliency in our benchmark report lower scores on Comic Art as compared to the natural image categories in CAT2000 dataset.</a:t>
            </a:r>
            <a:endParaRPr lang="en-US" dirty="0"/>
          </a:p>
        </p:txBody>
      </p:sp>
      <p:sp>
        <p:nvSpPr>
          <p:cNvPr id="4" name="Slide Number Placeholder 3"/>
          <p:cNvSpPr>
            <a:spLocks noGrp="1"/>
          </p:cNvSpPr>
          <p:nvPr>
            <p:ph type="sldNum" sz="quarter" idx="11"/>
          </p:nvPr>
        </p:nvSpPr>
        <p:spPr/>
        <p:txBody>
          <a:bodyPr/>
          <a:lstStyle/>
          <a:p>
            <a:fld id="{2C4AEF05-D763-430E-BF2F-42B273672D74}" type="slidenum">
              <a:rPr lang="en-US" smtClean="0"/>
              <a:t>14</a:t>
            </a:fld>
            <a:endParaRPr lang="en-US"/>
          </a:p>
        </p:txBody>
      </p:sp>
    </p:spTree>
    <p:extLst>
      <p:ext uri="{BB962C8B-B14F-4D97-AF65-F5344CB8AC3E}">
        <p14:creationId xmlns:p14="http://schemas.microsoft.com/office/powerpoint/2010/main" val="38990851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rPr>
              <a:t>- To understand the results better – let</a:t>
            </a:r>
            <a:r>
              <a:rPr lang="en-US" baseline="0" dirty="0">
                <a:latin typeface="Calibri" panose="020F0502020204030204" pitchFamily="34" charset="0"/>
              </a:rPr>
              <a:t> us look at the </a:t>
            </a:r>
            <a:r>
              <a:rPr lang="en-US" b="1" baseline="0" dirty="0">
                <a:latin typeface="Calibri" panose="020F0502020204030204" pitchFamily="34" charset="0"/>
              </a:rPr>
              <a:t>saliency maps were</a:t>
            </a:r>
            <a:r>
              <a:rPr lang="en-US" b="1" dirty="0">
                <a:latin typeface="Calibri" panose="020F0502020204030204" pitchFamily="34" charset="0"/>
              </a:rPr>
              <a:t> generated</a:t>
            </a:r>
            <a:r>
              <a:rPr lang="en-US" dirty="0">
                <a:latin typeface="Calibri" panose="020F0502020204030204" pitchFamily="34" charset="0"/>
              </a:rPr>
              <a:t> from all</a:t>
            </a:r>
            <a:r>
              <a:rPr lang="en-US" baseline="0" dirty="0">
                <a:latin typeface="Calibri" panose="020F0502020204030204" pitchFamily="34" charset="0"/>
              </a:rPr>
              <a:t> 4 models on randomly chosen 6 comic images </a:t>
            </a:r>
            <a:endParaRPr lang="en-US" dirty="0">
              <a:latin typeface="Calibri" panose="020F0502020204030204" pitchFamily="34" charset="0"/>
            </a:endParaRPr>
          </a:p>
          <a:p>
            <a:pPr marL="171450" indent="-171450">
              <a:buFontTx/>
              <a:buChar char="-"/>
            </a:pPr>
            <a:endParaRPr lang="en-US" b="1" baseline="0" dirty="0">
              <a:latin typeface="Calibri" panose="020F0502020204030204" pitchFamily="34" charset="0"/>
            </a:endParaRPr>
          </a:p>
          <a:p>
            <a:pPr marL="171450" indent="-171450">
              <a:buFontTx/>
              <a:buChar char="-"/>
            </a:pPr>
            <a:r>
              <a:rPr lang="en-US" b="1" baseline="0" dirty="0">
                <a:latin typeface="Calibri" panose="020F0502020204030204" pitchFamily="34" charset="0"/>
              </a:rPr>
              <a:t>Shall we keep less images ??</a:t>
            </a:r>
          </a:p>
          <a:p>
            <a:pPr marL="171450" indent="-171450">
              <a:buFontTx/>
              <a:buChar char="-"/>
            </a:pPr>
            <a:r>
              <a:rPr lang="en-US" b="1" baseline="0" dirty="0">
                <a:latin typeface="Calibri" panose="020F0502020204030204" pitchFamily="34" charset="0"/>
              </a:rPr>
              <a:t>Mention 20 as examples talking about all faces not marked salient</a:t>
            </a:r>
          </a:p>
          <a:p>
            <a:pPr marL="171450" indent="-171450">
              <a:buFontTx/>
              <a:buChar char="-"/>
            </a:pPr>
            <a:endParaRPr lang="en-US" b="1" dirty="0">
              <a:latin typeface="Calibri" panose="020F0502020204030204" pitchFamily="34" charset="0"/>
            </a:endParaRPr>
          </a:p>
        </p:txBody>
      </p:sp>
      <p:sp>
        <p:nvSpPr>
          <p:cNvPr id="4" name="Slide Number Placeholder 3"/>
          <p:cNvSpPr>
            <a:spLocks noGrp="1"/>
          </p:cNvSpPr>
          <p:nvPr>
            <p:ph type="sldNum" sz="quarter" idx="11"/>
          </p:nvPr>
        </p:nvSpPr>
        <p:spPr/>
        <p:txBody>
          <a:bodyPr/>
          <a:lstStyle/>
          <a:p>
            <a:fld id="{2C4AEF05-D763-430E-BF2F-42B273672D74}" type="slidenum">
              <a:rPr lang="en-US" smtClean="0"/>
              <a:t>15</a:t>
            </a:fld>
            <a:endParaRPr lang="en-US"/>
          </a:p>
        </p:txBody>
      </p:sp>
    </p:spTree>
    <p:extLst>
      <p:ext uri="{BB962C8B-B14F-4D97-AF65-F5344CB8AC3E}">
        <p14:creationId xmlns:p14="http://schemas.microsoft.com/office/powerpoint/2010/main" val="2475370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One might wonder  – </a:t>
            </a:r>
            <a:r>
              <a:rPr lang="en-US" sz="1200" b="1" i="1" dirty="0">
                <a:solidFill>
                  <a:schemeClr val="tx1"/>
                </a:solidFill>
                <a:latin typeface="Calibri" panose="020F0502020204030204" pitchFamily="34" charset="0"/>
              </a:rPr>
              <a:t>Why does LSVM perform so well on comic images, when it is a data-driven model trained on natural images that (on the first glance) are not “comic like” in style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solidFill>
              <a:latin typeface="Calibri" panose="020F0502020204030204" pitchFamily="34" charset="0"/>
            </a:endParaRPr>
          </a:p>
        </p:txBody>
      </p:sp>
      <p:sp>
        <p:nvSpPr>
          <p:cNvPr id="4" name="Slide Number Placeholder 3"/>
          <p:cNvSpPr>
            <a:spLocks noGrp="1"/>
          </p:cNvSpPr>
          <p:nvPr>
            <p:ph type="sldNum" sz="quarter" idx="11"/>
          </p:nvPr>
        </p:nvSpPr>
        <p:spPr/>
        <p:txBody>
          <a:bodyPr/>
          <a:lstStyle/>
          <a:p>
            <a:fld id="{2C4AEF05-D763-430E-BF2F-42B273672D74}" type="slidenum">
              <a:rPr lang="en-US" smtClean="0"/>
              <a:t>16</a:t>
            </a:fld>
            <a:endParaRPr lang="en-US"/>
          </a:p>
        </p:txBody>
      </p:sp>
    </p:spTree>
    <p:extLst>
      <p:ext uri="{BB962C8B-B14F-4D97-AF65-F5344CB8AC3E}">
        <p14:creationId xmlns:p14="http://schemas.microsoft.com/office/powerpoint/2010/main" val="2151489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One might wonder  – </a:t>
            </a:r>
            <a:r>
              <a:rPr lang="en-US" sz="1200" b="1" i="1" dirty="0">
                <a:solidFill>
                  <a:schemeClr val="tx1"/>
                </a:solidFill>
                <a:latin typeface="Calibri" panose="020F0502020204030204" pitchFamily="34" charset="0"/>
              </a:rPr>
              <a:t>Why does LSVM perform so well on comic images, when it is a data-driven model trained on natural images that (on the first glance) are not “comic like” in style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1" dirty="0">
              <a:solidFill>
                <a:schemeClr val="tx1"/>
              </a:solidFill>
              <a:latin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chemeClr val="tx1"/>
                </a:solidFill>
                <a:latin typeface="Calibri" panose="020F0502020204030204" pitchFamily="34" charset="0"/>
              </a:rPr>
              <a:t>Looking into this model</a:t>
            </a:r>
          </a:p>
        </p:txBody>
      </p:sp>
      <p:sp>
        <p:nvSpPr>
          <p:cNvPr id="4" name="Slide Number Placeholder 3"/>
          <p:cNvSpPr>
            <a:spLocks noGrp="1"/>
          </p:cNvSpPr>
          <p:nvPr>
            <p:ph type="sldNum" sz="quarter" idx="11"/>
          </p:nvPr>
        </p:nvSpPr>
        <p:spPr/>
        <p:txBody>
          <a:bodyPr/>
          <a:lstStyle/>
          <a:p>
            <a:fld id="{2C4AEF05-D763-430E-BF2F-42B273672D74}" type="slidenum">
              <a:rPr lang="en-US" smtClean="0"/>
              <a:t>17</a:t>
            </a:fld>
            <a:endParaRPr lang="en-US"/>
          </a:p>
        </p:txBody>
      </p:sp>
    </p:spTree>
    <p:extLst>
      <p:ext uri="{BB962C8B-B14F-4D97-AF65-F5344CB8AC3E}">
        <p14:creationId xmlns:p14="http://schemas.microsoft.com/office/powerpoint/2010/main" val="7021025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1" dirty="0">
                <a:solidFill>
                  <a:schemeClr val="tx1"/>
                </a:solidFill>
                <a:latin typeface="Calibri" panose="020F0502020204030204" pitchFamily="34" charset="0"/>
              </a:rPr>
              <a:t>THE LSVM model</a:t>
            </a:r>
            <a:r>
              <a:rPr lang="en-US" b="1" i="1" baseline="0" dirty="0">
                <a:solidFill>
                  <a:schemeClr val="tx1"/>
                </a:solidFill>
                <a:latin typeface="Calibri" panose="020F0502020204030204" pitchFamily="34" charset="0"/>
              </a:rPr>
              <a:t> has a number of feature channels , a total of 33.</a:t>
            </a:r>
          </a:p>
          <a:p>
            <a:pPr marL="0" marR="0" indent="0" algn="l" defTabSz="914400" rtl="0" eaLnBrk="1" fontAlgn="auto" latinLnBrk="0" hangingPunct="1">
              <a:lnSpc>
                <a:spcPct val="100000"/>
              </a:lnSpc>
              <a:spcBef>
                <a:spcPts val="0"/>
              </a:spcBef>
              <a:spcAft>
                <a:spcPts val="0"/>
              </a:spcAft>
              <a:buClrTx/>
              <a:buSzTx/>
              <a:buFontTx/>
              <a:buNone/>
              <a:tabLst/>
              <a:defRPr/>
            </a:pPr>
            <a:r>
              <a:rPr lang="en-US" b="1" i="1" baseline="0" dirty="0">
                <a:solidFill>
                  <a:schemeClr val="tx1"/>
                </a:solidFill>
                <a:latin typeface="Calibri" panose="020F0502020204030204" pitchFamily="34" charset="0"/>
              </a:rPr>
              <a:t>These are ranging from low level feature channels such as 13 channels of steerable pyramids , 1 channel of intensity, color, and orientation each, 6 channels of R G B values etc.</a:t>
            </a:r>
          </a:p>
          <a:p>
            <a:pPr marL="0" marR="0" indent="0" algn="l" defTabSz="914400" rtl="0" eaLnBrk="1" fontAlgn="auto" latinLnBrk="0" hangingPunct="1">
              <a:lnSpc>
                <a:spcPct val="100000"/>
              </a:lnSpc>
              <a:spcBef>
                <a:spcPts val="0"/>
              </a:spcBef>
              <a:spcAft>
                <a:spcPts val="0"/>
              </a:spcAft>
              <a:buClrTx/>
              <a:buSzTx/>
              <a:buFontTx/>
              <a:buNone/>
              <a:tabLst/>
              <a:defRPr/>
            </a:pPr>
            <a:r>
              <a:rPr lang="en-US" b="1" i="1" baseline="0" dirty="0">
                <a:solidFill>
                  <a:schemeClr val="tx1"/>
                </a:solidFill>
                <a:latin typeface="Calibri" panose="020F0502020204030204" pitchFamily="34" charset="0"/>
              </a:rPr>
              <a:t>To mid level to high level features including faces, people, and cars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i="1" baseline="0" dirty="0">
              <a:solidFill>
                <a:schemeClr val="tx1"/>
              </a:solidFill>
              <a:latin typeface="Calibri" panose="020F0502020204030204" pitchFamily="34" charset="0"/>
            </a:endParaRPr>
          </a:p>
          <a:p>
            <a:r>
              <a:rPr lang="en-US" dirty="0"/>
              <a:t>-As part of LSVM ‘ s training process – </a:t>
            </a:r>
            <a:r>
              <a:rPr lang="en-US" b="1" dirty="0"/>
              <a:t>they assign weights</a:t>
            </a:r>
            <a:r>
              <a:rPr lang="en-US" b="1" baseline="0" dirty="0"/>
              <a:t> to each feature channel </a:t>
            </a:r>
            <a:r>
              <a:rPr lang="en-US" baseline="0" dirty="0"/>
              <a:t>– </a:t>
            </a:r>
          </a:p>
          <a:p>
            <a:r>
              <a:rPr lang="en-US" baseline="0" dirty="0"/>
              <a:t>-The more weighted feature channels  are contributing more to the LSVM model</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Considering</a:t>
            </a:r>
            <a:r>
              <a:rPr lang="en-US" baseline="0" dirty="0"/>
              <a:t> the </a:t>
            </a:r>
            <a:r>
              <a:rPr lang="en-US" dirty="0"/>
              <a:t>weights learned by </a:t>
            </a:r>
            <a:r>
              <a:rPr lang="en-US" baseline="0" dirty="0"/>
              <a:t> LSVM --- for each feature channel -----</a:t>
            </a:r>
            <a:r>
              <a:rPr lang="en-US" dirty="0"/>
              <a:t>We find the </a:t>
            </a:r>
            <a:r>
              <a:rPr lang="en-US" b="1" dirty="0"/>
              <a:t>3 most weighted features </a:t>
            </a:r>
            <a:r>
              <a:rPr lang="en-US" b="0" dirty="0"/>
              <a:t>to be</a:t>
            </a:r>
          </a:p>
          <a:p>
            <a:endParaRPr lang="en-US" baseline="0" dirty="0"/>
          </a:p>
        </p:txBody>
      </p:sp>
      <p:sp>
        <p:nvSpPr>
          <p:cNvPr id="4" name="Slide Number Placeholder 3"/>
          <p:cNvSpPr>
            <a:spLocks noGrp="1"/>
          </p:cNvSpPr>
          <p:nvPr>
            <p:ph type="sldNum" sz="quarter" idx="11"/>
          </p:nvPr>
        </p:nvSpPr>
        <p:spPr/>
        <p:txBody>
          <a:bodyPr/>
          <a:lstStyle/>
          <a:p>
            <a:fld id="{2C4AEF05-D763-430E-BF2F-42B273672D74}" type="slidenum">
              <a:rPr lang="en-US" smtClean="0"/>
              <a:t>18</a:t>
            </a:fld>
            <a:endParaRPr lang="en-US"/>
          </a:p>
        </p:txBody>
      </p:sp>
    </p:spTree>
    <p:extLst>
      <p:ext uri="{BB962C8B-B14F-4D97-AF65-F5344CB8AC3E}">
        <p14:creationId xmlns:p14="http://schemas.microsoft.com/office/powerpoint/2010/main" val="641016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find the </a:t>
            </a:r>
            <a:r>
              <a:rPr lang="en-US" b="1" dirty="0"/>
              <a:t>3 most weighted features </a:t>
            </a:r>
            <a:r>
              <a:rPr lang="en-US" b="0" dirty="0"/>
              <a:t>to be</a:t>
            </a:r>
          </a:p>
          <a:p>
            <a:pPr marL="171450" indent="-171450">
              <a:buFontTx/>
              <a:buChar char="-"/>
            </a:pPr>
            <a:r>
              <a:rPr lang="en-US" b="1" dirty="0"/>
              <a:t>coefficients of the second coarsest sub-band of steerable pyramids  -</a:t>
            </a:r>
            <a:r>
              <a:rPr lang="en-US" b="1" baseline="0" dirty="0"/>
              <a:t> i.e. </a:t>
            </a:r>
            <a:r>
              <a:rPr lang="en-US" b="1" dirty="0"/>
              <a:t> Channel 12 </a:t>
            </a:r>
          </a:p>
          <a:p>
            <a:pPr marL="171450" indent="-171450">
              <a:buFontTx/>
              <a:buChar char="-"/>
            </a:pPr>
            <a:r>
              <a:rPr lang="en-US" dirty="0"/>
              <a:t>Features used in a saliency model described by Torralba –</a:t>
            </a:r>
            <a:r>
              <a:rPr lang="en-US" baseline="0" dirty="0"/>
              <a:t> </a:t>
            </a:r>
            <a:r>
              <a:rPr lang="en-US" b="1" baseline="0" dirty="0"/>
              <a:t>Channel 28</a:t>
            </a:r>
            <a:endParaRPr lang="en-US" b="1"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1" dirty="0"/>
              <a:t>Color contrast as calculated by Itti and Koch’s saliency method </a:t>
            </a:r>
            <a:r>
              <a:rPr lang="en-US" dirty="0"/>
              <a:t>- </a:t>
            </a:r>
            <a:r>
              <a:rPr lang="en-US" b="1" dirty="0"/>
              <a:t>- Channel 14</a:t>
            </a:r>
            <a:r>
              <a:rPr lang="en-US" b="1" baseline="0" dirty="0"/>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1"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1" baseline="0" dirty="0"/>
              <a:t>Question : When we plotted the weights out , we find the weights drop </a:t>
            </a:r>
            <a:r>
              <a:rPr lang="en-US" b="1" baseline="0" dirty="0" err="1"/>
              <a:t>significantelly</a:t>
            </a:r>
            <a:r>
              <a:rPr lang="en-US" b="1" baseline="0" dirty="0"/>
              <a:t> after these 4 features -- </a:t>
            </a:r>
            <a:endParaRPr lang="en-US" dirty="0"/>
          </a:p>
        </p:txBody>
      </p:sp>
      <p:sp>
        <p:nvSpPr>
          <p:cNvPr id="4" name="Slide Number Placeholder 3"/>
          <p:cNvSpPr>
            <a:spLocks noGrp="1"/>
          </p:cNvSpPr>
          <p:nvPr>
            <p:ph type="sldNum" sz="quarter" idx="11"/>
          </p:nvPr>
        </p:nvSpPr>
        <p:spPr/>
        <p:txBody>
          <a:bodyPr/>
          <a:lstStyle/>
          <a:p>
            <a:fld id="{2C4AEF05-D763-430E-BF2F-42B273672D74}" type="slidenum">
              <a:rPr lang="en-US" smtClean="0"/>
              <a:t>19</a:t>
            </a:fld>
            <a:endParaRPr lang="en-US"/>
          </a:p>
        </p:txBody>
      </p:sp>
    </p:spTree>
    <p:extLst>
      <p:ext uri="{BB962C8B-B14F-4D97-AF65-F5344CB8AC3E}">
        <p14:creationId xmlns:p14="http://schemas.microsoft.com/office/powerpoint/2010/main" val="1289899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0" baseline="0" dirty="0"/>
              <a:t>There are several applications where it is </a:t>
            </a:r>
            <a:r>
              <a:rPr lang="en-US" b="1" baseline="0" dirty="0"/>
              <a:t>useful to segment out important regions in Comic Art – </a:t>
            </a:r>
          </a:p>
          <a:p>
            <a:pPr marL="171450" indent="-171450">
              <a:buFontTx/>
              <a:buChar char="-"/>
            </a:pPr>
            <a:r>
              <a:rPr lang="en-US" b="1" baseline="0" dirty="0"/>
              <a:t>For example:  creating effects on moves in stills as shown by Jain et. al,</a:t>
            </a:r>
          </a:p>
          <a:p>
            <a:pPr marL="171450" indent="-171450">
              <a:buFontTx/>
              <a:buChar char="-"/>
            </a:pPr>
            <a:r>
              <a:rPr lang="en-US" b="0" baseline="0" dirty="0"/>
              <a:t>Adding effects like </a:t>
            </a:r>
            <a:r>
              <a:rPr lang="en-US" b="1" baseline="0" dirty="0"/>
              <a:t>Defocusing, Recoloring and Stereoscopy, to drive the narrative </a:t>
            </a:r>
            <a:r>
              <a:rPr lang="en-US" b="0" baseline="0" dirty="0"/>
              <a:t>as shown by Thirunarayanan et al</a:t>
            </a:r>
          </a:p>
          <a:p>
            <a:pPr marL="171450" indent="-171450">
              <a:buFontTx/>
              <a:buChar char="-"/>
            </a:pPr>
            <a:r>
              <a:rPr lang="en-US" b="0" baseline="0" dirty="0"/>
              <a:t>And even applications such as </a:t>
            </a:r>
            <a:r>
              <a:rPr lang="en-US" b="1" baseline="0" dirty="0"/>
              <a:t>painterly rendering as shown by Judd et al (point out)</a:t>
            </a:r>
          </a:p>
          <a:p>
            <a:pPr marL="171450" indent="-171450">
              <a:buFontTx/>
              <a:buChar char="-"/>
            </a:pPr>
            <a:r>
              <a:rPr lang="en-US" b="1" baseline="0" dirty="0"/>
              <a:t>If there was a visual saliency method that work well on comic art – then all of these types of applications  could use it as an intermediate step , </a:t>
            </a:r>
          </a:p>
          <a:p>
            <a:pPr marL="171450" indent="-171450">
              <a:buFontTx/>
              <a:buChar char="-"/>
            </a:pPr>
            <a:r>
              <a:rPr lang="en-US" b="0" baseline="0" dirty="0"/>
              <a:t>And this is the </a:t>
            </a:r>
            <a:r>
              <a:rPr lang="en-US" b="1" baseline="0" dirty="0"/>
              <a:t>MOTIVATION for our paper .</a:t>
            </a:r>
          </a:p>
          <a:p>
            <a:pPr marL="171450" indent="-171450">
              <a:buFontTx/>
              <a:buChar char="-"/>
            </a:pPr>
            <a:endParaRPr lang="en-US" b="1" baseline="0" dirty="0"/>
          </a:p>
          <a:p>
            <a:pPr marL="171450" indent="-171450">
              <a:buFontTx/>
              <a:buChar char="-"/>
            </a:pPr>
            <a:endParaRPr lang="en-US" b="1" baseline="0" dirty="0"/>
          </a:p>
          <a:p>
            <a:pPr marL="171450" indent="-171450">
              <a:buFontTx/>
              <a:buChar char="-"/>
            </a:pPr>
            <a:r>
              <a:rPr lang="en-US" baseline="0" dirty="0"/>
              <a:t>We benchmark four </a:t>
            </a:r>
            <a:r>
              <a:rPr lang="en-US" b="1" baseline="0" dirty="0"/>
              <a:t>existing saliency models </a:t>
            </a:r>
            <a:r>
              <a:rPr lang="en-US" baseline="0" dirty="0"/>
              <a:t>on </a:t>
            </a:r>
            <a:r>
              <a:rPr lang="en-US" b="1" baseline="0" dirty="0"/>
              <a:t>comic art  </a:t>
            </a:r>
            <a:r>
              <a:rPr lang="en-US" baseline="0" dirty="0"/>
              <a:t>- </a:t>
            </a:r>
            <a:endParaRPr lang="en-US" b="1" baseline="0" dirty="0"/>
          </a:p>
        </p:txBody>
      </p:sp>
      <p:sp>
        <p:nvSpPr>
          <p:cNvPr id="4" name="Slide Number Placeholder 3"/>
          <p:cNvSpPr>
            <a:spLocks noGrp="1"/>
          </p:cNvSpPr>
          <p:nvPr>
            <p:ph type="sldNum" sz="quarter" idx="11"/>
          </p:nvPr>
        </p:nvSpPr>
        <p:spPr/>
        <p:txBody>
          <a:bodyPr/>
          <a:lstStyle/>
          <a:p>
            <a:fld id="{2C4AEF05-D763-430E-BF2F-42B273672D74}" type="slidenum">
              <a:rPr lang="en-US" smtClean="0"/>
              <a:t>2</a:t>
            </a:fld>
            <a:endParaRPr lang="en-US"/>
          </a:p>
        </p:txBody>
      </p:sp>
    </p:spTree>
    <p:extLst>
      <p:ext uri="{BB962C8B-B14F-4D97-AF65-F5344CB8AC3E}">
        <p14:creationId xmlns:p14="http://schemas.microsoft.com/office/powerpoint/2010/main" val="34387588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hypothesize that -  </a:t>
            </a:r>
            <a:r>
              <a:rPr lang="en-US" b="1" i="1" dirty="0">
                <a:latin typeface="Calibri" panose="020F0502020204030204" pitchFamily="34" charset="0"/>
              </a:rPr>
              <a:t>C</a:t>
            </a:r>
            <a:r>
              <a:rPr lang="en-US" b="1" i="1" dirty="0">
                <a:solidFill>
                  <a:schemeClr val="tx1"/>
                </a:solidFill>
                <a:latin typeface="Calibri" panose="020F0502020204030204" pitchFamily="34" charset="0"/>
              </a:rPr>
              <a:t>omic panels in our dataset are similar to natural images in LSVM’s dataset in terms of features used for saliency prediction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To find evidence</a:t>
            </a:r>
            <a:r>
              <a:rPr lang="en-US" baseline="0" dirty="0"/>
              <a:t> for this Hypothesis , </a:t>
            </a:r>
            <a:r>
              <a:rPr lang="en-US" b="1" baseline="0" dirty="0"/>
              <a:t>we conducted the following experiment</a:t>
            </a: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i="1" dirty="0">
              <a:solidFill>
                <a:schemeClr val="tx1"/>
              </a:solidFill>
              <a:latin typeface="Calibri" panose="020F0502020204030204" pitchFamily="34" charset="0"/>
            </a:endParaRPr>
          </a:p>
          <a:p>
            <a:endParaRPr lang="en-US" dirty="0"/>
          </a:p>
        </p:txBody>
      </p:sp>
      <p:sp>
        <p:nvSpPr>
          <p:cNvPr id="4" name="Slide Number Placeholder 3"/>
          <p:cNvSpPr>
            <a:spLocks noGrp="1"/>
          </p:cNvSpPr>
          <p:nvPr>
            <p:ph type="sldNum" sz="quarter" idx="11"/>
          </p:nvPr>
        </p:nvSpPr>
        <p:spPr/>
        <p:txBody>
          <a:bodyPr/>
          <a:lstStyle/>
          <a:p>
            <a:fld id="{2C4AEF05-D763-430E-BF2F-42B273672D74}" type="slidenum">
              <a:rPr lang="en-US" smtClean="0"/>
              <a:t>20</a:t>
            </a:fld>
            <a:endParaRPr lang="en-US"/>
          </a:p>
        </p:txBody>
      </p:sp>
    </p:spTree>
    <p:extLst>
      <p:ext uri="{BB962C8B-B14F-4D97-AF65-F5344CB8AC3E}">
        <p14:creationId xmlns:p14="http://schemas.microsoft.com/office/powerpoint/2010/main" val="10355765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our</a:t>
            </a:r>
            <a:r>
              <a:rPr lang="en-US" baseline="0" dirty="0"/>
              <a:t> </a:t>
            </a:r>
            <a:r>
              <a:rPr lang="en-US" dirty="0"/>
              <a:t>Comic  Dataset – consisting of 23 such images</a:t>
            </a:r>
            <a:r>
              <a:rPr lang="en-US" baseline="0" dirty="0"/>
              <a:t> </a:t>
            </a:r>
            <a:endParaRPr lang="en-US" dirty="0"/>
          </a:p>
        </p:txBody>
      </p:sp>
      <p:sp>
        <p:nvSpPr>
          <p:cNvPr id="4" name="Slide Number Placeholder 3"/>
          <p:cNvSpPr>
            <a:spLocks noGrp="1"/>
          </p:cNvSpPr>
          <p:nvPr>
            <p:ph type="sldNum" sz="quarter" idx="11"/>
          </p:nvPr>
        </p:nvSpPr>
        <p:spPr/>
        <p:txBody>
          <a:bodyPr/>
          <a:lstStyle/>
          <a:p>
            <a:fld id="{2C4AEF05-D763-430E-BF2F-42B273672D74}" type="slidenum">
              <a:rPr lang="en-US" smtClean="0"/>
              <a:t>21</a:t>
            </a:fld>
            <a:endParaRPr lang="en-US"/>
          </a:p>
        </p:txBody>
      </p:sp>
    </p:spTree>
    <p:extLst>
      <p:ext uri="{BB962C8B-B14F-4D97-AF65-F5344CB8AC3E}">
        <p14:creationId xmlns:p14="http://schemas.microsoft.com/office/powerpoint/2010/main" val="24435759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Where as this is a dataset</a:t>
            </a:r>
            <a:r>
              <a:rPr lang="en-US" baseline="0" dirty="0"/>
              <a:t> used by LSVM for training and testing their model</a:t>
            </a:r>
            <a:r>
              <a:rPr lang="en-US" dirty="0"/>
              <a:t> – consisting of 1003 natural</a:t>
            </a:r>
            <a:r>
              <a:rPr lang="en-US" baseline="0" dirty="0"/>
              <a:t> </a:t>
            </a:r>
            <a:r>
              <a:rPr lang="en-US" dirty="0"/>
              <a:t>images</a:t>
            </a:r>
            <a:r>
              <a:rPr lang="en-US" baseline="0" dirty="0"/>
              <a:t> </a:t>
            </a:r>
            <a:endParaRPr lang="en-US" dirty="0"/>
          </a:p>
          <a:p>
            <a:endParaRPr lang="en-US" dirty="0"/>
          </a:p>
        </p:txBody>
      </p:sp>
      <p:sp>
        <p:nvSpPr>
          <p:cNvPr id="4" name="Slide Number Placeholder 3"/>
          <p:cNvSpPr>
            <a:spLocks noGrp="1"/>
          </p:cNvSpPr>
          <p:nvPr>
            <p:ph type="sldNum" sz="quarter" idx="11"/>
          </p:nvPr>
        </p:nvSpPr>
        <p:spPr/>
        <p:txBody>
          <a:bodyPr/>
          <a:lstStyle/>
          <a:p>
            <a:fld id="{2C4AEF05-D763-430E-BF2F-42B273672D74}" type="slidenum">
              <a:rPr lang="en-US" smtClean="0"/>
              <a:t>22</a:t>
            </a:fld>
            <a:endParaRPr lang="en-US"/>
          </a:p>
        </p:txBody>
      </p:sp>
    </p:spTree>
    <p:extLst>
      <p:ext uri="{BB962C8B-B14F-4D97-AF65-F5344CB8AC3E}">
        <p14:creationId xmlns:p14="http://schemas.microsoft.com/office/powerpoint/2010/main" val="32557056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take the 3 most weighted feature channels </a:t>
            </a:r>
          </a:p>
        </p:txBody>
      </p:sp>
      <p:sp>
        <p:nvSpPr>
          <p:cNvPr id="4" name="Slide Number Placeholder 3"/>
          <p:cNvSpPr>
            <a:spLocks noGrp="1"/>
          </p:cNvSpPr>
          <p:nvPr>
            <p:ph type="sldNum" sz="quarter" idx="11"/>
          </p:nvPr>
        </p:nvSpPr>
        <p:spPr/>
        <p:txBody>
          <a:bodyPr/>
          <a:lstStyle/>
          <a:p>
            <a:fld id="{2C4AEF05-D763-430E-BF2F-42B273672D74}" type="slidenum">
              <a:rPr lang="en-US" smtClean="0"/>
              <a:t>23</a:t>
            </a:fld>
            <a:endParaRPr lang="en-US"/>
          </a:p>
        </p:txBody>
      </p:sp>
    </p:spTree>
    <p:extLst>
      <p:ext uri="{BB962C8B-B14F-4D97-AF65-F5344CB8AC3E}">
        <p14:creationId xmlns:p14="http://schemas.microsoft.com/office/powerpoint/2010/main" val="7085413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latin typeface="Calibri" panose="020F0502020204030204" pitchFamily="34" charset="0"/>
              </a:rPr>
              <a:t>We </a:t>
            </a:r>
            <a:r>
              <a:rPr lang="en-US" b="1" dirty="0">
                <a:solidFill>
                  <a:schemeClr val="tx1"/>
                </a:solidFill>
                <a:latin typeface="Calibri" panose="020F0502020204030204" pitchFamily="34" charset="0"/>
              </a:rPr>
              <a:t>use the implementation in LSVM </a:t>
            </a:r>
            <a:r>
              <a:rPr lang="en-US" dirty="0">
                <a:solidFill>
                  <a:schemeClr val="tx1"/>
                </a:solidFill>
                <a:latin typeface="Calibri" panose="020F0502020204030204" pitchFamily="34" charset="0"/>
              </a:rPr>
              <a:t>to </a:t>
            </a:r>
            <a:r>
              <a:rPr lang="en-US" b="1" dirty="0">
                <a:solidFill>
                  <a:schemeClr val="tx1"/>
                </a:solidFill>
                <a:latin typeface="Calibri" panose="020F0502020204030204" pitchFamily="34" charset="0"/>
              </a:rPr>
              <a:t>compute feature vectors</a:t>
            </a:r>
            <a:r>
              <a:rPr lang="en-US" dirty="0">
                <a:solidFill>
                  <a:schemeClr val="tx1"/>
                </a:solidFill>
                <a:latin typeface="Calibri" panose="020F0502020204030204" pitchFamily="34" charset="0"/>
              </a:rPr>
              <a:t> for 1003 images from the LSVM dataset and 23 images from our comic dataset.</a:t>
            </a:r>
            <a:endParaRPr lang="en-US" dirty="0"/>
          </a:p>
        </p:txBody>
      </p:sp>
      <p:sp>
        <p:nvSpPr>
          <p:cNvPr id="4" name="Slide Number Placeholder 3"/>
          <p:cNvSpPr>
            <a:spLocks noGrp="1"/>
          </p:cNvSpPr>
          <p:nvPr>
            <p:ph type="sldNum" sz="quarter" idx="11"/>
          </p:nvPr>
        </p:nvSpPr>
        <p:spPr/>
        <p:txBody>
          <a:bodyPr/>
          <a:lstStyle/>
          <a:p>
            <a:fld id="{2C4AEF05-D763-430E-BF2F-42B273672D74}" type="slidenum">
              <a:rPr lang="en-US" smtClean="0"/>
              <a:t>24</a:t>
            </a:fld>
            <a:endParaRPr lang="en-US"/>
          </a:p>
        </p:txBody>
      </p:sp>
    </p:spTree>
    <p:extLst>
      <p:ext uri="{BB962C8B-B14F-4D97-AF65-F5344CB8AC3E}">
        <p14:creationId xmlns:p14="http://schemas.microsoft.com/office/powerpoint/2010/main" val="3553225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Calibri" panose="020F0502020204030204" pitchFamily="34" charset="0"/>
              </a:rPr>
              <a:t>Resulting in </a:t>
            </a:r>
            <a:r>
              <a:rPr lang="en-US" baseline="0" dirty="0">
                <a:solidFill>
                  <a:schemeClr val="tx1"/>
                </a:solidFill>
                <a:latin typeface="Calibri" panose="020F0502020204030204" pitchFamily="34" charset="0"/>
              </a:rPr>
              <a:t>1003 and </a:t>
            </a:r>
            <a:r>
              <a:rPr lang="en-US" dirty="0">
                <a:solidFill>
                  <a:schemeClr val="tx1"/>
                </a:solidFill>
                <a:latin typeface="Calibri" panose="020F0502020204030204" pitchFamily="34" charset="0"/>
              </a:rPr>
              <a:t>23 F</a:t>
            </a:r>
            <a:r>
              <a:rPr lang="en-US" baseline="0" dirty="0">
                <a:solidFill>
                  <a:schemeClr val="tx1"/>
                </a:solidFill>
                <a:latin typeface="Calibri" panose="020F0502020204030204" pitchFamily="34" charset="0"/>
              </a:rPr>
              <a:t>eature Vectors for both datasets respectively </a:t>
            </a:r>
            <a:endParaRPr lang="en-US" dirty="0">
              <a:solidFill>
                <a:schemeClr val="tx1"/>
              </a:solidFill>
              <a:latin typeface="Calibri" panose="020F0502020204030204" pitchFamily="34" charset="0"/>
            </a:endParaRPr>
          </a:p>
        </p:txBody>
      </p:sp>
      <p:sp>
        <p:nvSpPr>
          <p:cNvPr id="4" name="Slide Number Placeholder 3"/>
          <p:cNvSpPr>
            <a:spLocks noGrp="1"/>
          </p:cNvSpPr>
          <p:nvPr>
            <p:ph type="sldNum" sz="quarter" idx="11"/>
          </p:nvPr>
        </p:nvSpPr>
        <p:spPr/>
        <p:txBody>
          <a:bodyPr/>
          <a:lstStyle/>
          <a:p>
            <a:fld id="{2C4AEF05-D763-430E-BF2F-42B273672D74}" type="slidenum">
              <a:rPr lang="en-US" smtClean="0"/>
              <a:t>25</a:t>
            </a:fld>
            <a:endParaRPr lang="en-US"/>
          </a:p>
        </p:txBody>
      </p:sp>
    </p:spTree>
    <p:extLst>
      <p:ext uri="{BB962C8B-B14F-4D97-AF65-F5344CB8AC3E}">
        <p14:creationId xmlns:p14="http://schemas.microsoft.com/office/powerpoint/2010/main" val="3873282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 we</a:t>
            </a:r>
            <a:r>
              <a:rPr lang="en-US" baseline="0" dirty="0"/>
              <a:t> obtain Feature Vectors for both comic and natural images</a:t>
            </a:r>
            <a:endParaRPr lang="en-US" dirty="0"/>
          </a:p>
          <a:p>
            <a:endParaRPr lang="en-US" dirty="0"/>
          </a:p>
        </p:txBody>
      </p:sp>
      <p:sp>
        <p:nvSpPr>
          <p:cNvPr id="4" name="Slide Number Placeholder 3"/>
          <p:cNvSpPr>
            <a:spLocks noGrp="1"/>
          </p:cNvSpPr>
          <p:nvPr>
            <p:ph type="sldNum" sz="quarter" idx="11"/>
          </p:nvPr>
        </p:nvSpPr>
        <p:spPr/>
        <p:txBody>
          <a:bodyPr/>
          <a:lstStyle/>
          <a:p>
            <a:fld id="{2C4AEF05-D763-430E-BF2F-42B273672D74}" type="slidenum">
              <a:rPr lang="en-US" smtClean="0"/>
              <a:t>26</a:t>
            </a:fld>
            <a:endParaRPr lang="en-US"/>
          </a:p>
        </p:txBody>
      </p:sp>
    </p:spTree>
    <p:extLst>
      <p:ext uri="{BB962C8B-B14F-4D97-AF65-F5344CB8AC3E}">
        <p14:creationId xmlns:p14="http://schemas.microsoft.com/office/powerpoint/2010/main" val="10564084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Calibri" panose="020F0502020204030204" pitchFamily="34" charset="0"/>
              </a:rPr>
              <a:t>We then </a:t>
            </a:r>
            <a:r>
              <a:rPr lang="en-US" sz="1200" b="1" dirty="0">
                <a:solidFill>
                  <a:schemeClr val="tx1"/>
                </a:solidFill>
                <a:latin typeface="Calibri" panose="020F0502020204030204" pitchFamily="34" charset="0"/>
              </a:rPr>
              <a:t>compute the distances between comic and natural images in feature space, </a:t>
            </a:r>
            <a:r>
              <a:rPr lang="en-US" sz="1200" dirty="0">
                <a:solidFill>
                  <a:schemeClr val="tx1"/>
                </a:solidFill>
                <a:latin typeface="Calibri" panose="020F0502020204030204" pitchFamily="34" charset="0"/>
              </a:rPr>
              <a:t>using </a:t>
            </a:r>
            <a:r>
              <a:rPr lang="en-US" sz="1200" b="1" dirty="0">
                <a:solidFill>
                  <a:schemeClr val="tx1"/>
                </a:solidFill>
                <a:latin typeface="Calibri" panose="020F0502020204030204" pitchFamily="34" charset="0"/>
              </a:rPr>
              <a:t>Euclidean distance</a:t>
            </a:r>
            <a:r>
              <a:rPr lang="en-US" sz="1200" dirty="0">
                <a:solidFill>
                  <a:schemeClr val="tx1"/>
                </a:solidFill>
                <a:latin typeface="Calibri" panose="020F050202020403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Calibri" panose="020F0502020204030204" pitchFamily="34" charset="0"/>
              </a:rPr>
              <a:t>Each element in the </a:t>
            </a:r>
            <a:r>
              <a:rPr lang="en-US" sz="1200" b="1" dirty="0">
                <a:solidFill>
                  <a:schemeClr val="tx1"/>
                </a:solidFill>
                <a:latin typeface="Calibri" panose="020F0502020204030204" pitchFamily="34" charset="0"/>
              </a:rPr>
              <a:t>resulting 23 * 1003 matrix </a:t>
            </a:r>
            <a:r>
              <a:rPr lang="en-US" sz="1200" dirty="0">
                <a:solidFill>
                  <a:schemeClr val="tx1"/>
                </a:solidFill>
                <a:latin typeface="Calibri" panose="020F0502020204030204" pitchFamily="34" charset="0"/>
              </a:rPr>
              <a:t>holds the pairwise distance score. </a:t>
            </a:r>
          </a:p>
          <a:p>
            <a:endParaRPr lang="en-US" dirty="0"/>
          </a:p>
        </p:txBody>
      </p:sp>
      <p:sp>
        <p:nvSpPr>
          <p:cNvPr id="4" name="Slide Number Placeholder 3"/>
          <p:cNvSpPr>
            <a:spLocks noGrp="1"/>
          </p:cNvSpPr>
          <p:nvPr>
            <p:ph type="sldNum" sz="quarter" idx="11"/>
          </p:nvPr>
        </p:nvSpPr>
        <p:spPr/>
        <p:txBody>
          <a:bodyPr/>
          <a:lstStyle/>
          <a:p>
            <a:fld id="{2C4AEF05-D763-430E-BF2F-42B273672D74}" type="slidenum">
              <a:rPr lang="en-US" smtClean="0"/>
              <a:t>27</a:t>
            </a:fld>
            <a:endParaRPr lang="en-US"/>
          </a:p>
        </p:txBody>
      </p:sp>
    </p:spTree>
    <p:extLst>
      <p:ext uri="{BB962C8B-B14F-4D97-AF65-F5344CB8AC3E}">
        <p14:creationId xmlns:p14="http://schemas.microsoft.com/office/powerpoint/2010/main" val="4299623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Calibri" panose="020F0502020204030204" pitchFamily="34" charset="0"/>
              </a:rPr>
              <a:t>These scores are then </a:t>
            </a:r>
            <a:r>
              <a:rPr lang="en-US" sz="1200" b="1" dirty="0">
                <a:solidFill>
                  <a:schemeClr val="tx1"/>
                </a:solidFill>
                <a:latin typeface="Calibri" panose="020F0502020204030204" pitchFamily="34" charset="0"/>
              </a:rPr>
              <a:t>averaged across all 23 comic images</a:t>
            </a:r>
            <a:r>
              <a:rPr lang="en-US" sz="1200" dirty="0">
                <a:solidFill>
                  <a:schemeClr val="tx1"/>
                </a:solidFill>
                <a:latin typeface="Calibri" panose="020F0502020204030204" pitchFamily="34" charset="0"/>
              </a:rPr>
              <a:t>, resulting in a </a:t>
            </a:r>
            <a:r>
              <a:rPr lang="en-US" sz="1200" b="1" dirty="0">
                <a:solidFill>
                  <a:schemeClr val="tx1"/>
                </a:solidFill>
                <a:latin typeface="Calibri" panose="020F0502020204030204" pitchFamily="34" charset="0"/>
              </a:rPr>
              <a:t>1 * 1003 vector </a:t>
            </a:r>
            <a:r>
              <a:rPr lang="en-US" sz="1200" b="0" dirty="0">
                <a:solidFill>
                  <a:schemeClr val="tx1"/>
                </a:solidFill>
                <a:latin typeface="Calibri" panose="020F050202020403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Calibri" panose="020F0502020204030204" pitchFamily="34" charset="0"/>
              </a:rPr>
              <a:t>This</a:t>
            </a:r>
            <a:r>
              <a:rPr lang="en-US" sz="1200" b="0" baseline="0" dirty="0">
                <a:solidFill>
                  <a:schemeClr val="tx1"/>
                </a:solidFill>
                <a:latin typeface="Calibri" panose="020F0502020204030204" pitchFamily="34" charset="0"/>
              </a:rPr>
              <a:t> represents the</a:t>
            </a:r>
            <a:r>
              <a:rPr lang="en-US" sz="1200" dirty="0">
                <a:solidFill>
                  <a:schemeClr val="tx1"/>
                </a:solidFill>
                <a:latin typeface="Calibri" panose="020F0502020204030204" pitchFamily="34" charset="0"/>
              </a:rPr>
              <a:t> </a:t>
            </a:r>
            <a:r>
              <a:rPr lang="en-US" sz="1200" b="1" i="1" dirty="0">
                <a:solidFill>
                  <a:schemeClr val="tx1"/>
                </a:solidFill>
                <a:latin typeface="Calibri" panose="020F0502020204030204" pitchFamily="34" charset="0"/>
              </a:rPr>
              <a:t>average distance between comic and natural images</a:t>
            </a:r>
          </a:p>
          <a:p>
            <a:endParaRPr lang="en-US" dirty="0"/>
          </a:p>
        </p:txBody>
      </p:sp>
      <p:sp>
        <p:nvSpPr>
          <p:cNvPr id="4" name="Slide Number Placeholder 3"/>
          <p:cNvSpPr>
            <a:spLocks noGrp="1"/>
          </p:cNvSpPr>
          <p:nvPr>
            <p:ph type="sldNum" sz="quarter" idx="11"/>
          </p:nvPr>
        </p:nvSpPr>
        <p:spPr/>
        <p:txBody>
          <a:bodyPr/>
          <a:lstStyle/>
          <a:p>
            <a:fld id="{2C4AEF05-D763-430E-BF2F-42B273672D74}" type="slidenum">
              <a:rPr lang="en-US" smtClean="0"/>
              <a:t>28</a:t>
            </a:fld>
            <a:endParaRPr lang="en-US"/>
          </a:p>
        </p:txBody>
      </p:sp>
    </p:spTree>
    <p:extLst>
      <p:ext uri="{BB962C8B-B14F-4D97-AF65-F5344CB8AC3E}">
        <p14:creationId xmlns:p14="http://schemas.microsoft.com/office/powerpoint/2010/main" val="33154098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latin typeface="Calibri" panose="020F0502020204030204" pitchFamily="34" charset="0"/>
              </a:rPr>
              <a:t>Similarly, we compute pairwise distances between natural images,</a:t>
            </a:r>
          </a:p>
          <a:p>
            <a:r>
              <a:rPr lang="en-US" sz="1200" dirty="0">
                <a:solidFill>
                  <a:schemeClr val="tx1"/>
                </a:solidFill>
                <a:latin typeface="Calibri" panose="020F0502020204030204" pitchFamily="34" charset="0"/>
              </a:rPr>
              <a:t>Averaged across all natural images, resulting in a average distance vector of 1 * 1003 dimension.  This represents the </a:t>
            </a:r>
            <a:r>
              <a:rPr lang="en-US" sz="1200" b="1" i="1" dirty="0">
                <a:solidFill>
                  <a:schemeClr val="tx1"/>
                </a:solidFill>
                <a:latin typeface="Calibri" panose="020F0502020204030204" pitchFamily="34" charset="0"/>
              </a:rPr>
              <a:t>average distance between pool of natural images</a:t>
            </a:r>
            <a:endParaRPr lang="en-US" sz="1200" dirty="0">
              <a:solidFill>
                <a:schemeClr val="tx1"/>
              </a:solidFill>
              <a:latin typeface="Calibri" panose="020F0502020204030204" pitchFamily="34" charset="0"/>
            </a:endParaRPr>
          </a:p>
          <a:p>
            <a:endParaRPr lang="en-US" dirty="0"/>
          </a:p>
        </p:txBody>
      </p:sp>
      <p:sp>
        <p:nvSpPr>
          <p:cNvPr id="4" name="Slide Number Placeholder 3"/>
          <p:cNvSpPr>
            <a:spLocks noGrp="1"/>
          </p:cNvSpPr>
          <p:nvPr>
            <p:ph type="sldNum" sz="quarter" idx="11"/>
          </p:nvPr>
        </p:nvSpPr>
        <p:spPr/>
        <p:txBody>
          <a:bodyPr/>
          <a:lstStyle/>
          <a:p>
            <a:fld id="{2C4AEF05-D763-430E-BF2F-42B273672D74}" type="slidenum">
              <a:rPr lang="en-US" smtClean="0"/>
              <a:t>29</a:t>
            </a:fld>
            <a:endParaRPr lang="en-US"/>
          </a:p>
        </p:txBody>
      </p:sp>
    </p:spTree>
    <p:extLst>
      <p:ext uri="{BB962C8B-B14F-4D97-AF65-F5344CB8AC3E}">
        <p14:creationId xmlns:p14="http://schemas.microsoft.com/office/powerpoint/2010/main" val="628751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Based on their popularity and recent findings we chose</a:t>
            </a:r>
          </a:p>
          <a:p>
            <a:pPr marL="171450" indent="-171450">
              <a:buFontTx/>
              <a:buChar char="-"/>
            </a:pPr>
            <a:r>
              <a:rPr lang="en-US" b="1" baseline="0" dirty="0"/>
              <a:t>Judd et </a:t>
            </a:r>
            <a:r>
              <a:rPr lang="en-US" b="1" baseline="0" dirty="0" err="1"/>
              <a:t>al’s</a:t>
            </a:r>
            <a:r>
              <a:rPr lang="en-US" b="1" baseline="0" dirty="0"/>
              <a:t> ICCV 2009 model which we will refer as LSVM </a:t>
            </a:r>
            <a:endParaRPr lang="en-US" baseline="0" dirty="0"/>
          </a:p>
          <a:p>
            <a:pPr marL="171450" indent="-171450">
              <a:buFontTx/>
              <a:buChar char="-"/>
            </a:pPr>
            <a:r>
              <a:rPr lang="en-US" b="1" baseline="0" dirty="0"/>
              <a:t>Harel ‘s  NIPS, 2006  model  which we will refer as GBVS</a:t>
            </a:r>
            <a:r>
              <a:rPr lang="en-US" baseline="0" dirty="0"/>
              <a:t> </a:t>
            </a:r>
          </a:p>
          <a:p>
            <a:pPr marL="171450" indent="-171450">
              <a:buFontTx/>
              <a:buChar char="-"/>
            </a:pPr>
            <a:r>
              <a:rPr lang="en-US" b="1" baseline="0" dirty="0"/>
              <a:t>Frintrop et al ‘s CVPR 2015 termed</a:t>
            </a:r>
            <a:r>
              <a:rPr lang="en-US" b="0" baseline="0" dirty="0"/>
              <a:t> </a:t>
            </a:r>
            <a:r>
              <a:rPr lang="en-US" b="1" baseline="0" dirty="0"/>
              <a:t>VOCUS2 by the authors and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1" baseline="0" dirty="0"/>
              <a:t>Cheng et al PAMI 2015 model -  </a:t>
            </a:r>
            <a:r>
              <a:rPr lang="en-US" b="0" baseline="0" dirty="0"/>
              <a:t>which is termed  </a:t>
            </a:r>
            <a:r>
              <a:rPr lang="en-US" b="1" baseline="0" dirty="0"/>
              <a:t>RC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p:txBody>
      </p:sp>
      <p:sp>
        <p:nvSpPr>
          <p:cNvPr id="4" name="Slide Number Placeholder 3"/>
          <p:cNvSpPr>
            <a:spLocks noGrp="1"/>
          </p:cNvSpPr>
          <p:nvPr>
            <p:ph type="sldNum" sz="quarter" idx="11"/>
          </p:nvPr>
        </p:nvSpPr>
        <p:spPr/>
        <p:txBody>
          <a:bodyPr/>
          <a:lstStyle/>
          <a:p>
            <a:fld id="{2C4AEF05-D763-430E-BF2F-42B273672D74}" type="slidenum">
              <a:rPr lang="en-US" smtClean="0"/>
              <a:t>3</a:t>
            </a:fld>
            <a:endParaRPr lang="en-US"/>
          </a:p>
        </p:txBody>
      </p:sp>
    </p:spTree>
    <p:extLst>
      <p:ext uri="{BB962C8B-B14F-4D97-AF65-F5344CB8AC3E}">
        <p14:creationId xmlns:p14="http://schemas.microsoft.com/office/powerpoint/2010/main" val="33960360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latin typeface="Calibri" panose="020F0502020204030204" pitchFamily="34" charset="0"/>
              </a:rPr>
              <a:t>To quantify similarity between comic images and natural images in a particular feature space, </a:t>
            </a:r>
          </a:p>
          <a:p>
            <a:r>
              <a:rPr lang="en-US" sz="1200" dirty="0">
                <a:solidFill>
                  <a:schemeClr val="tx1"/>
                </a:solidFill>
                <a:latin typeface="Calibri" panose="020F0502020204030204" pitchFamily="34" charset="0"/>
              </a:rPr>
              <a:t>we define a </a:t>
            </a:r>
            <a:r>
              <a:rPr lang="en-US" sz="1200" b="1" dirty="0">
                <a:solidFill>
                  <a:schemeClr val="tx1"/>
                </a:solidFill>
                <a:latin typeface="Calibri" panose="020F0502020204030204" pitchFamily="34" charset="0"/>
              </a:rPr>
              <a:t>Similarity score as the difference between</a:t>
            </a:r>
            <a:r>
              <a:rPr lang="en-US" sz="1200" dirty="0">
                <a:solidFill>
                  <a:schemeClr val="tx1"/>
                </a:solidFill>
                <a:latin typeface="Calibri" panose="020F0502020204030204" pitchFamily="34" charset="0"/>
              </a:rPr>
              <a:t> (Average distance between natural images) and</a:t>
            </a:r>
            <a:r>
              <a:rPr lang="en-US" sz="1200" baseline="0" dirty="0">
                <a:solidFill>
                  <a:schemeClr val="tx1"/>
                </a:solidFill>
                <a:latin typeface="Calibri" panose="020F0502020204030204" pitchFamily="34" charset="0"/>
              </a:rPr>
              <a:t> </a:t>
            </a:r>
            <a:r>
              <a:rPr lang="en-US" sz="1200" dirty="0">
                <a:solidFill>
                  <a:schemeClr val="tx1"/>
                </a:solidFill>
                <a:latin typeface="Calibri" panose="020F0502020204030204" pitchFamily="34" charset="0"/>
              </a:rPr>
              <a:t> (Average distance between natural and comic images)</a:t>
            </a:r>
            <a:endParaRPr lang="en-US" dirty="0"/>
          </a:p>
        </p:txBody>
      </p:sp>
      <p:sp>
        <p:nvSpPr>
          <p:cNvPr id="4" name="Slide Number Placeholder 3"/>
          <p:cNvSpPr>
            <a:spLocks noGrp="1"/>
          </p:cNvSpPr>
          <p:nvPr>
            <p:ph type="sldNum" sz="quarter" idx="11"/>
          </p:nvPr>
        </p:nvSpPr>
        <p:spPr/>
        <p:txBody>
          <a:bodyPr/>
          <a:lstStyle/>
          <a:p>
            <a:fld id="{2C4AEF05-D763-430E-BF2F-42B273672D74}" type="slidenum">
              <a:rPr lang="en-US" smtClean="0"/>
              <a:t>30</a:t>
            </a:fld>
            <a:endParaRPr lang="en-US"/>
          </a:p>
        </p:txBody>
      </p:sp>
    </p:spTree>
    <p:extLst>
      <p:ext uri="{BB962C8B-B14F-4D97-AF65-F5344CB8AC3E}">
        <p14:creationId xmlns:p14="http://schemas.microsoft.com/office/powerpoint/2010/main" val="13232329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With this definition A high positive score indicates comic images were relatively more similar to natural images than the amount natural images are similar to other natural images.</a:t>
            </a:r>
          </a:p>
          <a:p>
            <a:r>
              <a:rPr lang="en-US" sz="1200" b="0" i="0" u="none" strike="noStrike" kern="1200" baseline="0" dirty="0">
                <a:solidFill>
                  <a:schemeClr val="tx1"/>
                </a:solidFill>
                <a:latin typeface="+mn-lt"/>
                <a:ea typeface="+mn-ea"/>
                <a:cs typeface="+mn-cs"/>
              </a:rPr>
              <a:t>Whereas A negative score depicts </a:t>
            </a:r>
            <a:r>
              <a:rPr lang="en-US" sz="1200" b="1" i="0" u="none" strike="noStrike" kern="1200" baseline="0" dirty="0">
                <a:solidFill>
                  <a:schemeClr val="tx1"/>
                </a:solidFill>
                <a:latin typeface="+mn-lt"/>
                <a:ea typeface="+mn-ea"/>
                <a:cs typeface="+mn-cs"/>
              </a:rPr>
              <a:t>--comic images are quite different from natural images</a:t>
            </a:r>
          </a:p>
          <a:p>
            <a:endParaRPr lang="en-US" sz="1200" b="1" i="0" u="none" strike="noStrike" kern="1200" baseline="0" dirty="0">
              <a:solidFill>
                <a:schemeClr val="tx1"/>
              </a:solidFill>
              <a:latin typeface="+mn-lt"/>
              <a:ea typeface="+mn-ea"/>
              <a:cs typeface="+mn-cs"/>
            </a:endParaRP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Question --- scenario </a:t>
            </a:r>
          </a:p>
          <a:p>
            <a:r>
              <a:rPr lang="en-US" sz="1200" b="0" i="0" u="none" strike="noStrike" kern="1200" baseline="0" dirty="0">
                <a:solidFill>
                  <a:schemeClr val="tx1"/>
                </a:solidFill>
                <a:latin typeface="+mn-lt"/>
                <a:ea typeface="+mn-ea"/>
                <a:cs typeface="+mn-cs"/>
              </a:rPr>
              <a:t>If the difference is high </a:t>
            </a:r>
            <a:r>
              <a:rPr lang="en-US" sz="1200" b="0" i="0" u="none" strike="noStrike" kern="1200" baseline="0" dirty="0">
                <a:solidFill>
                  <a:schemeClr val="tx1"/>
                </a:solidFill>
                <a:latin typeface="+mn-lt"/>
                <a:ea typeface="+mn-ea"/>
                <a:cs typeface="+mn-cs"/>
                <a:sym typeface="Wingdings" panose="05000000000000000000" pitchFamily="2" charset="2"/>
              </a:rPr>
              <a:t> </a:t>
            </a:r>
            <a:r>
              <a:rPr lang="en-US" sz="1200" b="0" i="0" u="none" strike="noStrike" kern="1200" baseline="0" dirty="0">
                <a:solidFill>
                  <a:schemeClr val="tx1"/>
                </a:solidFill>
                <a:latin typeface="+mn-lt"/>
                <a:ea typeface="+mn-ea"/>
                <a:cs typeface="+mn-cs"/>
              </a:rPr>
              <a:t>the lower box is smaller - &gt; this  means that comic images are closer to natural images  </a:t>
            </a:r>
            <a:r>
              <a:rPr lang="en-US" sz="1200" b="0" i="0" u="none" strike="noStrike" kern="1200" baseline="0" dirty="0">
                <a:solidFill>
                  <a:schemeClr val="tx1"/>
                </a:solidFill>
                <a:latin typeface="+mn-lt"/>
                <a:ea typeface="+mn-ea"/>
                <a:cs typeface="+mn-cs"/>
                <a:sym typeface="Wingdings" panose="05000000000000000000" pitchFamily="2" charset="2"/>
              </a:rPr>
              <a:t> Hence this difference formed our choice of defining similarity score ( Of course all this for the feature being considered )</a:t>
            </a:r>
          </a:p>
          <a:p>
            <a:r>
              <a:rPr lang="en-US" sz="1200" b="0" i="0" u="none" strike="noStrike" kern="1200" baseline="0" dirty="0">
                <a:solidFill>
                  <a:schemeClr val="tx1"/>
                </a:solidFill>
                <a:latin typeface="+mn-lt"/>
                <a:ea typeface="+mn-ea"/>
                <a:cs typeface="+mn-cs"/>
                <a:sym typeface="Wingdings" panose="05000000000000000000" pitchFamily="2" charset="2"/>
              </a:rPr>
              <a:t>There are 1003 </a:t>
            </a:r>
            <a:r>
              <a:rPr lang="en-US" sz="1200" b="0" i="0" u="none" strike="noStrike" kern="1200" baseline="0" dirty="0" err="1">
                <a:solidFill>
                  <a:schemeClr val="tx1"/>
                </a:solidFill>
                <a:latin typeface="+mn-lt"/>
                <a:ea typeface="+mn-ea"/>
                <a:cs typeface="+mn-cs"/>
                <a:sym typeface="Wingdings" panose="05000000000000000000" pitchFamily="2" charset="2"/>
              </a:rPr>
              <a:t>natual</a:t>
            </a:r>
            <a:r>
              <a:rPr lang="en-US" sz="1200" b="0" i="0" u="none" strike="noStrike" kern="1200" baseline="0" dirty="0">
                <a:solidFill>
                  <a:schemeClr val="tx1"/>
                </a:solidFill>
                <a:latin typeface="+mn-lt"/>
                <a:ea typeface="+mn-ea"/>
                <a:cs typeface="+mn-cs"/>
                <a:sym typeface="Wingdings" panose="05000000000000000000" pitchFamily="2" charset="2"/>
              </a:rPr>
              <a:t> images – they could be pretty diff from each other – for example a sunset is very diff from a portrait </a:t>
            </a:r>
            <a:endParaRPr lang="en-US" dirty="0"/>
          </a:p>
        </p:txBody>
      </p:sp>
      <p:sp>
        <p:nvSpPr>
          <p:cNvPr id="4" name="Slide Number Placeholder 3"/>
          <p:cNvSpPr>
            <a:spLocks noGrp="1"/>
          </p:cNvSpPr>
          <p:nvPr>
            <p:ph type="sldNum" sz="quarter" idx="11"/>
          </p:nvPr>
        </p:nvSpPr>
        <p:spPr/>
        <p:txBody>
          <a:bodyPr/>
          <a:lstStyle/>
          <a:p>
            <a:fld id="{2C4AEF05-D763-430E-BF2F-42B273672D74}" type="slidenum">
              <a:rPr lang="en-US" smtClean="0"/>
              <a:t>31</a:t>
            </a:fld>
            <a:endParaRPr lang="en-US"/>
          </a:p>
        </p:txBody>
      </p:sp>
    </p:spTree>
    <p:extLst>
      <p:ext uri="{BB962C8B-B14F-4D97-AF65-F5344CB8AC3E}">
        <p14:creationId xmlns:p14="http://schemas.microsoft.com/office/powerpoint/2010/main" val="15862737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latin typeface="Calibri" panose="020F0502020204030204" pitchFamily="34" charset="0"/>
              </a:rPr>
              <a:t>As</a:t>
            </a:r>
            <a:r>
              <a:rPr lang="en-US" baseline="0" dirty="0">
                <a:latin typeface="Calibri" panose="020F0502020204030204" pitchFamily="34" charset="0"/>
              </a:rPr>
              <a:t> a result we obtain the following result –</a:t>
            </a:r>
          </a:p>
          <a:p>
            <a:pPr algn="l"/>
            <a:r>
              <a:rPr lang="en-US" baseline="0" dirty="0">
                <a:latin typeface="Calibri" panose="020F0502020204030204" pitchFamily="34" charset="0"/>
              </a:rPr>
              <a:t>- </a:t>
            </a:r>
            <a:r>
              <a:rPr lang="en-US" dirty="0">
                <a:latin typeface="Calibri" panose="020F0502020204030204" pitchFamily="34" charset="0"/>
              </a:rPr>
              <a:t>A</a:t>
            </a:r>
            <a:r>
              <a:rPr lang="en-US" baseline="0" dirty="0">
                <a:latin typeface="Calibri" panose="020F0502020204030204" pitchFamily="34" charset="0"/>
              </a:rPr>
              <a:t> </a:t>
            </a:r>
            <a:r>
              <a:rPr lang="en-US" dirty="0">
                <a:latin typeface="Calibri" panose="020F0502020204030204" pitchFamily="34" charset="0"/>
              </a:rPr>
              <a:t>High positive score using </a:t>
            </a:r>
            <a:r>
              <a:rPr lang="en-US" b="1" dirty="0">
                <a:latin typeface="Calibri" panose="020F0502020204030204" pitchFamily="34" charset="0"/>
              </a:rPr>
              <a:t>second coarsest sub-band from steerable pyramids as feature</a:t>
            </a:r>
            <a:r>
              <a:rPr lang="en-US" dirty="0">
                <a:latin typeface="Calibri" panose="020F0502020204030204" pitchFamily="34" charset="0"/>
              </a:rPr>
              <a:t>, shows </a:t>
            </a:r>
            <a:r>
              <a:rPr lang="en-US" b="1" dirty="0">
                <a:latin typeface="Calibri" panose="020F0502020204030204" pitchFamily="34" charset="0"/>
              </a:rPr>
              <a:t>higher similarity between comic and natural images</a:t>
            </a:r>
            <a:r>
              <a:rPr lang="en-US" dirty="0">
                <a:latin typeface="Calibri" panose="020F0502020204030204" pitchFamily="34" charset="0"/>
              </a:rPr>
              <a:t>, relative to the similarity among natural images. </a:t>
            </a:r>
          </a:p>
          <a:p>
            <a:pPr algn="l"/>
            <a:r>
              <a:rPr lang="en-US" dirty="0">
                <a:latin typeface="Calibri" panose="020F0502020204030204" pitchFamily="34" charset="0"/>
              </a:rPr>
              <a:t>- On the other hand , </a:t>
            </a:r>
            <a:r>
              <a:rPr lang="en-US" b="1" dirty="0">
                <a:latin typeface="Calibri" panose="020F0502020204030204" pitchFamily="34" charset="0"/>
              </a:rPr>
              <a:t>u</a:t>
            </a:r>
            <a:r>
              <a:rPr lang="en-US" b="1" baseline="0" dirty="0">
                <a:latin typeface="Calibri" panose="020F0502020204030204" pitchFamily="34" charset="0"/>
              </a:rPr>
              <a:t>sing</a:t>
            </a:r>
            <a:r>
              <a:rPr lang="en-US" b="1" dirty="0">
                <a:latin typeface="Calibri" panose="020F0502020204030204" pitchFamily="34" charset="0"/>
              </a:rPr>
              <a:t> Torralba saliency</a:t>
            </a:r>
            <a:r>
              <a:rPr lang="en-US" b="1" baseline="0" dirty="0">
                <a:latin typeface="Calibri" panose="020F0502020204030204" pitchFamily="34" charset="0"/>
              </a:rPr>
              <a:t> as feature </a:t>
            </a:r>
            <a:r>
              <a:rPr lang="en-US" baseline="0" dirty="0">
                <a:latin typeface="Calibri" panose="020F0502020204030204" pitchFamily="34" charset="0"/>
              </a:rPr>
              <a:t>resulted in showing </a:t>
            </a:r>
            <a:r>
              <a:rPr lang="en-US" b="1" baseline="0" dirty="0">
                <a:latin typeface="Calibri" panose="020F0502020204030204" pitchFamily="34" charset="0"/>
              </a:rPr>
              <a:t>similarity between comic and natural images to be of the same order </a:t>
            </a:r>
            <a:r>
              <a:rPr lang="en-US" baseline="0" dirty="0">
                <a:latin typeface="Calibri" panose="020F0502020204030204" pitchFamily="34" charset="0"/>
              </a:rPr>
              <a:t>as </a:t>
            </a:r>
            <a:r>
              <a:rPr lang="en-US" b="1" baseline="0" dirty="0">
                <a:latin typeface="Calibri" panose="020F0502020204030204" pitchFamily="34" charset="0"/>
              </a:rPr>
              <a:t>natural images were to other natural images</a:t>
            </a:r>
            <a:r>
              <a:rPr lang="en-US" baseline="0" dirty="0">
                <a:latin typeface="Calibri" panose="020F0502020204030204" pitchFamily="34" charset="0"/>
              </a:rPr>
              <a:t>.</a:t>
            </a:r>
            <a:endParaRPr lang="en-US" dirty="0">
              <a:latin typeface="Calibri" panose="020F0502020204030204" pitchFamily="34" charset="0"/>
            </a:endParaRPr>
          </a:p>
          <a:p>
            <a:pPr algn="l"/>
            <a:r>
              <a:rPr lang="en-US" dirty="0">
                <a:latin typeface="Calibri" panose="020F0502020204030204" pitchFamily="34" charset="0"/>
              </a:rPr>
              <a:t>-The plot below the zero line, indicates comic images were a lot different from natural images, </a:t>
            </a:r>
            <a:r>
              <a:rPr lang="en-US" b="1" dirty="0">
                <a:latin typeface="Calibri" panose="020F0502020204030204" pitchFamily="34" charset="0"/>
              </a:rPr>
              <a:t>when</a:t>
            </a:r>
            <a:r>
              <a:rPr lang="en-US" b="1" baseline="0" dirty="0">
                <a:latin typeface="Calibri" panose="020F0502020204030204" pitchFamily="34" charset="0"/>
              </a:rPr>
              <a:t> Itti’s </a:t>
            </a:r>
            <a:r>
              <a:rPr lang="en-US" b="1" dirty="0">
                <a:latin typeface="Calibri" panose="020F0502020204030204" pitchFamily="34" charset="0"/>
              </a:rPr>
              <a:t>color channel was used as feature.</a:t>
            </a:r>
          </a:p>
          <a:p>
            <a:pPr algn="l"/>
            <a:endParaRPr lang="en-US" b="1" dirty="0">
              <a:latin typeface="Calibri" panose="020F0502020204030204" pitchFamily="34" charset="0"/>
            </a:endParaRPr>
          </a:p>
          <a:p>
            <a:pPr algn="l"/>
            <a:r>
              <a:rPr lang="en-US" b="1" dirty="0">
                <a:latin typeface="Calibri" panose="020F0502020204030204" pitchFamily="34" charset="0"/>
              </a:rPr>
              <a:t>Why</a:t>
            </a:r>
            <a:r>
              <a:rPr lang="en-US" b="1" baseline="0" dirty="0">
                <a:latin typeface="Calibri" panose="020F0502020204030204" pitchFamily="34" charset="0"/>
              </a:rPr>
              <a:t> only these features – </a:t>
            </a:r>
            <a:r>
              <a:rPr lang="en-US" b="0" baseline="0" dirty="0">
                <a:latin typeface="Calibri" panose="020F0502020204030204" pitchFamily="34" charset="0"/>
              </a:rPr>
              <a:t>We restricted ourselves to the most contributing features in the LSVM  saliency model  . </a:t>
            </a:r>
            <a:endParaRPr lang="en-US" b="0" dirty="0">
              <a:latin typeface="Calibri" panose="020F0502020204030204" pitchFamily="34" charset="0"/>
            </a:endParaRPr>
          </a:p>
        </p:txBody>
      </p:sp>
      <p:sp>
        <p:nvSpPr>
          <p:cNvPr id="4" name="Slide Number Placeholder 3"/>
          <p:cNvSpPr>
            <a:spLocks noGrp="1"/>
          </p:cNvSpPr>
          <p:nvPr>
            <p:ph type="sldNum" sz="quarter" idx="11"/>
          </p:nvPr>
        </p:nvSpPr>
        <p:spPr/>
        <p:txBody>
          <a:bodyPr/>
          <a:lstStyle/>
          <a:p>
            <a:fld id="{2C4AEF05-D763-430E-BF2F-42B273672D74}" type="slidenum">
              <a:rPr lang="en-US" smtClean="0"/>
              <a:t>32</a:t>
            </a:fld>
            <a:endParaRPr lang="en-US"/>
          </a:p>
        </p:txBody>
      </p:sp>
    </p:spTree>
    <p:extLst>
      <p:ext uri="{BB962C8B-B14F-4D97-AF65-F5344CB8AC3E}">
        <p14:creationId xmlns:p14="http://schemas.microsoft.com/office/powerpoint/2010/main" val="1576543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Our second exploratory analysis which consider a </a:t>
            </a:r>
            <a:r>
              <a:rPr lang="en-US" b="1" baseline="0" dirty="0"/>
              <a:t>high level feature “FACES”</a:t>
            </a:r>
            <a:endParaRPr lang="en-US" b="1" dirty="0"/>
          </a:p>
        </p:txBody>
      </p:sp>
      <p:sp>
        <p:nvSpPr>
          <p:cNvPr id="4" name="Slide Number Placeholder 3"/>
          <p:cNvSpPr>
            <a:spLocks noGrp="1"/>
          </p:cNvSpPr>
          <p:nvPr>
            <p:ph type="sldNum" sz="quarter" idx="11"/>
          </p:nvPr>
        </p:nvSpPr>
        <p:spPr/>
        <p:txBody>
          <a:bodyPr/>
          <a:lstStyle/>
          <a:p>
            <a:fld id="{2C4AEF05-D763-430E-BF2F-42B273672D74}" type="slidenum">
              <a:rPr lang="en-US" smtClean="0"/>
              <a:t>33</a:t>
            </a:fld>
            <a:endParaRPr lang="en-US"/>
          </a:p>
        </p:txBody>
      </p:sp>
    </p:spTree>
    <p:extLst>
      <p:ext uri="{BB962C8B-B14F-4D97-AF65-F5344CB8AC3E}">
        <p14:creationId xmlns:p14="http://schemas.microsoft.com/office/powerpoint/2010/main" val="38778744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latin typeface="Calibri" panose="020F0502020204030204" pitchFamily="34" charset="0"/>
              </a:rPr>
              <a:t>- Based on models’ relatively lower performance on comic images</a:t>
            </a:r>
            <a:r>
              <a:rPr lang="en-US" baseline="0" dirty="0">
                <a:latin typeface="Calibri" panose="020F0502020204030204" pitchFamily="34" charset="0"/>
              </a:rPr>
              <a:t>,  we hypothesize </a:t>
            </a:r>
            <a:r>
              <a:rPr lang="en-US" dirty="0">
                <a:latin typeface="Calibri" panose="020F0502020204030204" pitchFamily="34" charset="0"/>
              </a:rPr>
              <a:t>&lt;</a:t>
            </a:r>
            <a:r>
              <a:rPr lang="en-US" b="1" i="1" dirty="0">
                <a:solidFill>
                  <a:schemeClr val="tx1"/>
                </a:solidFill>
                <a:latin typeface="Calibri" panose="020F0502020204030204" pitchFamily="34" charset="0"/>
              </a:rPr>
              <a:t>Face detection algorithms used by saliency models work well for natural images but not for comic art.</a:t>
            </a:r>
            <a:r>
              <a:rPr lang="en-US" dirty="0">
                <a:latin typeface="Calibri" panose="020F0502020204030204" pitchFamily="34" charset="0"/>
              </a:rPr>
              <a:t>&gt; </a:t>
            </a:r>
          </a:p>
          <a:p>
            <a:endParaRPr lang="en-US" dirty="0">
              <a:latin typeface="Calibri" panose="020F0502020204030204" pitchFamily="34" charset="0"/>
            </a:endParaRPr>
          </a:p>
        </p:txBody>
      </p:sp>
      <p:sp>
        <p:nvSpPr>
          <p:cNvPr id="4" name="Slide Number Placeholder 3"/>
          <p:cNvSpPr>
            <a:spLocks noGrp="1"/>
          </p:cNvSpPr>
          <p:nvPr>
            <p:ph type="sldNum" sz="quarter" idx="11"/>
          </p:nvPr>
        </p:nvSpPr>
        <p:spPr/>
        <p:txBody>
          <a:bodyPr/>
          <a:lstStyle/>
          <a:p>
            <a:fld id="{2C4AEF05-D763-430E-BF2F-42B273672D74}" type="slidenum">
              <a:rPr lang="en-US" smtClean="0"/>
              <a:t>34</a:t>
            </a:fld>
            <a:endParaRPr lang="en-US"/>
          </a:p>
        </p:txBody>
      </p:sp>
    </p:spTree>
    <p:extLst>
      <p:ext uri="{BB962C8B-B14F-4D97-AF65-F5344CB8AC3E}">
        <p14:creationId xmlns:p14="http://schemas.microsoft.com/office/powerpoint/2010/main" val="26670892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rPr>
              <a:t>-</a:t>
            </a:r>
            <a:r>
              <a:rPr lang="en-US" sz="1200" b="0" i="0" u="none" strike="noStrike" kern="1200" baseline="0" dirty="0">
                <a:solidFill>
                  <a:schemeClr val="tx1"/>
                </a:solidFill>
                <a:latin typeface="+mn-lt"/>
                <a:ea typeface="+mn-ea"/>
                <a:cs typeface="+mn-cs"/>
              </a:rPr>
              <a:t>-</a:t>
            </a:r>
            <a:r>
              <a:rPr lang="en-US" b="1" dirty="0">
                <a:latin typeface="Calibri" panose="020F0502020204030204" pitchFamily="34" charset="0"/>
              </a:rPr>
              <a:t>Of the 40 faces in comic image data set, only 3 faces were detected correctly by Viola Jones face detector, whereas 29 detections were false positives</a:t>
            </a:r>
            <a:r>
              <a:rPr lang="en-US" dirty="0">
                <a:latin typeface="Calibri" panose="020F0502020204030204" pitchFamily="34" charset="0"/>
              </a:rPr>
              <a:t>. </a:t>
            </a:r>
          </a:p>
          <a:p>
            <a:endParaRPr lang="en-US" dirty="0">
              <a:latin typeface="Calibri" panose="020F0502020204030204" pitchFamily="34" charset="0"/>
            </a:endParaRPr>
          </a:p>
          <a:p>
            <a:r>
              <a:rPr lang="en-US" dirty="0">
                <a:latin typeface="Calibri" panose="020F0502020204030204" pitchFamily="34" charset="0"/>
              </a:rPr>
              <a:t>--</a:t>
            </a:r>
            <a:r>
              <a:rPr lang="en-US" baseline="0" dirty="0">
                <a:latin typeface="Calibri" panose="020F0502020204030204" pitchFamily="34" charset="0"/>
              </a:rPr>
              <a:t> It is fair to c</a:t>
            </a:r>
            <a:r>
              <a:rPr lang="en-US" dirty="0">
                <a:latin typeface="Calibri" panose="020F0502020204030204" pitchFamily="34" charset="0"/>
              </a:rPr>
              <a:t>onclude</a:t>
            </a:r>
            <a:r>
              <a:rPr lang="en-US" baseline="0" dirty="0">
                <a:latin typeface="Calibri" panose="020F0502020204030204" pitchFamily="34" charset="0"/>
              </a:rPr>
              <a:t> that </a:t>
            </a:r>
            <a:r>
              <a:rPr lang="en-US" b="1" dirty="0">
                <a:latin typeface="Calibri" panose="020F0502020204030204" pitchFamily="34" charset="0"/>
              </a:rPr>
              <a:t>Faces in comic art are a lot different than those in natural images in style.</a:t>
            </a:r>
          </a:p>
          <a:p>
            <a:endParaRPr lang="en-US" b="1" dirty="0">
              <a:latin typeface="Calibri" panose="020F0502020204030204" pitchFamily="34" charset="0"/>
            </a:endParaRPr>
          </a:p>
          <a:p>
            <a:r>
              <a:rPr lang="en-US" b="1" dirty="0">
                <a:latin typeface="Calibri" panose="020F0502020204030204" pitchFamily="34" charset="0"/>
              </a:rPr>
              <a:t>Extra Slides on VJ Face Detector – features</a:t>
            </a:r>
            <a:r>
              <a:rPr lang="en-US" b="1" baseline="0" dirty="0">
                <a:latin typeface="Calibri" panose="020F0502020204030204" pitchFamily="34" charset="0"/>
              </a:rPr>
              <a:t> used ?? – how are they different here ?? The same features do not have a discriminative power when it comes to comic art</a:t>
            </a:r>
            <a:endParaRPr lang="en-US" b="1" dirty="0"/>
          </a:p>
        </p:txBody>
      </p:sp>
      <p:sp>
        <p:nvSpPr>
          <p:cNvPr id="4" name="Slide Number Placeholder 3"/>
          <p:cNvSpPr>
            <a:spLocks noGrp="1"/>
          </p:cNvSpPr>
          <p:nvPr>
            <p:ph type="sldNum" sz="quarter" idx="11"/>
          </p:nvPr>
        </p:nvSpPr>
        <p:spPr/>
        <p:txBody>
          <a:bodyPr/>
          <a:lstStyle/>
          <a:p>
            <a:fld id="{2C4AEF05-D763-430E-BF2F-42B273672D74}" type="slidenum">
              <a:rPr lang="en-US" smtClean="0"/>
              <a:t>35</a:t>
            </a:fld>
            <a:endParaRPr lang="en-US"/>
          </a:p>
        </p:txBody>
      </p:sp>
    </p:spTree>
    <p:extLst>
      <p:ext uri="{BB962C8B-B14F-4D97-AF65-F5344CB8AC3E}">
        <p14:creationId xmlns:p14="http://schemas.microsoft.com/office/powerpoint/2010/main" val="17306892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-Key Takeaways from this work are:</a:t>
            </a:r>
          </a:p>
          <a:p>
            <a:pPr marL="171450" indent="-171450">
              <a:buFontTx/>
              <a:buChar char="-"/>
            </a:pPr>
            <a:r>
              <a:rPr lang="en-US" baseline="0" dirty="0"/>
              <a:t>We benchmarked </a:t>
            </a:r>
            <a:r>
              <a:rPr lang="en-US" b="1" baseline="0" dirty="0"/>
              <a:t>4 existing saliency algorithms on comic art </a:t>
            </a:r>
            <a:r>
              <a:rPr lang="en-US" baseline="0" dirty="0"/>
              <a:t>– evaluating these models on two metrics </a:t>
            </a:r>
            <a:r>
              <a:rPr lang="en-US" b="1" baseline="0" dirty="0"/>
              <a:t>NSS and AUC</a:t>
            </a:r>
          </a:p>
          <a:p>
            <a:pPr marL="171450" indent="-171450">
              <a:buFontTx/>
              <a:buChar char="-"/>
            </a:pPr>
            <a:r>
              <a:rPr lang="en-US" baseline="0" dirty="0"/>
              <a:t>We found that </a:t>
            </a:r>
            <a:r>
              <a:rPr lang="en-US" b="1" baseline="0" dirty="0"/>
              <a:t>models in our study show the same order of performance on both natural and comic images </a:t>
            </a:r>
            <a:r>
              <a:rPr lang="en-US" baseline="0" dirty="0"/>
              <a:t>– whereas a </a:t>
            </a:r>
            <a:r>
              <a:rPr lang="en-US" b="1" baseline="0" dirty="0"/>
              <a:t>data driven model is seen to outperform other 3</a:t>
            </a:r>
          </a:p>
          <a:p>
            <a:pPr marL="171450" indent="-171450">
              <a:buFontTx/>
              <a:buChar char="-"/>
            </a:pPr>
            <a:r>
              <a:rPr lang="en-US" b="1" baseline="0" dirty="0"/>
              <a:t>Important to note that all models show relatively lower performance for comics in particular </a:t>
            </a:r>
            <a:r>
              <a:rPr lang="en-US" baseline="0" dirty="0"/>
              <a:t>– indicating the need for better saliency models – especially aimed at comic art </a:t>
            </a:r>
          </a:p>
          <a:p>
            <a:pPr marL="171450" indent="-171450">
              <a:buFontTx/>
              <a:buChar char="-"/>
            </a:pPr>
            <a:r>
              <a:rPr lang="en-US" baseline="0" dirty="0"/>
              <a:t>Additionally, we saw faces in comic art are the same as those in natural images -  Feature engineering potentially could cater to comic images in particular - </a:t>
            </a:r>
            <a:endParaRPr lang="en-US" dirty="0"/>
          </a:p>
        </p:txBody>
      </p:sp>
      <p:sp>
        <p:nvSpPr>
          <p:cNvPr id="4" name="Slide Number Placeholder 3"/>
          <p:cNvSpPr>
            <a:spLocks noGrp="1"/>
          </p:cNvSpPr>
          <p:nvPr>
            <p:ph type="sldNum" sz="quarter" idx="11"/>
          </p:nvPr>
        </p:nvSpPr>
        <p:spPr/>
        <p:txBody>
          <a:bodyPr/>
          <a:lstStyle/>
          <a:p>
            <a:fld id="{2C4AEF05-D763-430E-BF2F-42B273672D74}" type="slidenum">
              <a:rPr lang="en-US" smtClean="0"/>
              <a:t>36</a:t>
            </a:fld>
            <a:endParaRPr lang="en-US"/>
          </a:p>
        </p:txBody>
      </p:sp>
    </p:spTree>
    <p:extLst>
      <p:ext uri="{BB962C8B-B14F-4D97-AF65-F5344CB8AC3E}">
        <p14:creationId xmlns:p14="http://schemas.microsoft.com/office/powerpoint/2010/main" val="596959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work can be further exte</a:t>
            </a:r>
            <a:r>
              <a:rPr lang="en-US" baseline="0" dirty="0"/>
              <a:t>nded by comparing a bigger pool of saliency models existing in the literature</a:t>
            </a:r>
          </a:p>
          <a:p>
            <a:r>
              <a:rPr lang="en-US" baseline="0" dirty="0"/>
              <a:t>-Evaluation of deep learning based saliency algorithms can give us a much deeper understanding of visual saliency in comic art</a:t>
            </a:r>
          </a:p>
          <a:p>
            <a:r>
              <a:rPr lang="en-US" baseline="0" dirty="0"/>
              <a:t>-</a:t>
            </a:r>
            <a:r>
              <a:rPr lang="en-US" sz="1200" b="1" dirty="0">
                <a:solidFill>
                  <a:schemeClr val="tx1"/>
                </a:solidFill>
                <a:latin typeface="Calibri" panose="020F0502020204030204" pitchFamily="34" charset="0"/>
              </a:rPr>
              <a:t>Our explorations on similarity between natural and comic images could be extended to  more features and larger</a:t>
            </a:r>
            <a:r>
              <a:rPr lang="en-US" sz="1200" b="1" baseline="0" dirty="0">
                <a:solidFill>
                  <a:schemeClr val="tx1"/>
                </a:solidFill>
                <a:latin typeface="Calibri" panose="020F0502020204030204" pitchFamily="34" charset="0"/>
              </a:rPr>
              <a:t> datasets including manga images for example</a:t>
            </a:r>
          </a:p>
          <a:p>
            <a:r>
              <a:rPr lang="en-US" sz="1200" b="1" baseline="0" dirty="0">
                <a:solidFill>
                  <a:schemeClr val="tx1"/>
                </a:solidFill>
                <a:latin typeface="Calibri" panose="020F0502020204030204" pitchFamily="34" charset="0"/>
              </a:rPr>
              <a:t>- Applying these saliency algorithms to the applications for comic art has a lot of scope for this work in the future.</a:t>
            </a:r>
          </a:p>
          <a:p>
            <a:endParaRPr lang="en-US" dirty="0"/>
          </a:p>
          <a:p>
            <a:r>
              <a:rPr lang="en-US" dirty="0"/>
              <a:t>Yes we</a:t>
            </a:r>
            <a:r>
              <a:rPr lang="en-US" baseline="0" dirty="0"/>
              <a:t> have done some work – manuscript in progress – conclusion is not good enough – useful direction of future  work </a:t>
            </a:r>
            <a:endParaRPr lang="en-US" dirty="0"/>
          </a:p>
        </p:txBody>
      </p:sp>
      <p:sp>
        <p:nvSpPr>
          <p:cNvPr id="4" name="Slide Number Placeholder 3"/>
          <p:cNvSpPr>
            <a:spLocks noGrp="1"/>
          </p:cNvSpPr>
          <p:nvPr>
            <p:ph type="sldNum" sz="quarter" idx="11"/>
          </p:nvPr>
        </p:nvSpPr>
        <p:spPr/>
        <p:txBody>
          <a:bodyPr/>
          <a:lstStyle/>
          <a:p>
            <a:fld id="{2C4AEF05-D763-430E-BF2F-42B273672D74}" type="slidenum">
              <a:rPr lang="en-US" smtClean="0"/>
              <a:t>37</a:t>
            </a:fld>
            <a:endParaRPr lang="en-US"/>
          </a:p>
        </p:txBody>
      </p:sp>
    </p:spTree>
    <p:extLst>
      <p:ext uri="{BB962C8B-B14F-4D97-AF65-F5344CB8AC3E}">
        <p14:creationId xmlns:p14="http://schemas.microsoft.com/office/powerpoint/2010/main" val="26981661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figure here depicts a summary of performance of all models on 4 image categories – As we discussed – this is evidence of the fact that existing saliency models perform relatively badly on comic art .</a:t>
            </a:r>
            <a:endParaRPr lang="en-US" dirty="0"/>
          </a:p>
        </p:txBody>
      </p:sp>
      <p:sp>
        <p:nvSpPr>
          <p:cNvPr id="4" name="Slide Number Placeholder 3"/>
          <p:cNvSpPr>
            <a:spLocks noGrp="1"/>
          </p:cNvSpPr>
          <p:nvPr>
            <p:ph type="sldNum" sz="quarter" idx="11"/>
          </p:nvPr>
        </p:nvSpPr>
        <p:spPr/>
        <p:txBody>
          <a:bodyPr/>
          <a:lstStyle/>
          <a:p>
            <a:fld id="{2C4AEF05-D763-430E-BF2F-42B273672D74}" type="slidenum">
              <a:rPr lang="en-US" smtClean="0"/>
              <a:t>39</a:t>
            </a:fld>
            <a:endParaRPr lang="en-US"/>
          </a:p>
        </p:txBody>
      </p:sp>
    </p:spTree>
    <p:extLst>
      <p:ext uri="{BB962C8B-B14F-4D97-AF65-F5344CB8AC3E}">
        <p14:creationId xmlns:p14="http://schemas.microsoft.com/office/powerpoint/2010/main" val="12067251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further reinstated by results</a:t>
            </a:r>
            <a:r>
              <a:rPr lang="en-US" baseline="0" dirty="0"/>
              <a:t> on AUC as well, concluding the need for saliency algorithms for comic art in particular !</a:t>
            </a:r>
          </a:p>
          <a:p>
            <a:r>
              <a:rPr lang="en-US" baseline="0" dirty="0"/>
              <a:t>Remove = extra slide</a:t>
            </a:r>
            <a:endParaRPr lang="en-US" dirty="0"/>
          </a:p>
        </p:txBody>
      </p:sp>
      <p:sp>
        <p:nvSpPr>
          <p:cNvPr id="4" name="Slide Number Placeholder 3"/>
          <p:cNvSpPr>
            <a:spLocks noGrp="1"/>
          </p:cNvSpPr>
          <p:nvPr>
            <p:ph type="sldNum" sz="quarter" idx="11"/>
          </p:nvPr>
        </p:nvSpPr>
        <p:spPr/>
        <p:txBody>
          <a:bodyPr/>
          <a:lstStyle/>
          <a:p>
            <a:fld id="{2C4AEF05-D763-430E-BF2F-42B273672D74}" type="slidenum">
              <a:rPr lang="en-US" smtClean="0"/>
              <a:t>40</a:t>
            </a:fld>
            <a:endParaRPr lang="en-US"/>
          </a:p>
        </p:txBody>
      </p:sp>
    </p:spTree>
    <p:extLst>
      <p:ext uri="{BB962C8B-B14F-4D97-AF65-F5344CB8AC3E}">
        <p14:creationId xmlns:p14="http://schemas.microsoft.com/office/powerpoint/2010/main" val="3599686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use the eye tracking data collected by </a:t>
            </a:r>
            <a:r>
              <a:rPr lang="en-US" sz="1200" b="1" dirty="0">
                <a:solidFill>
                  <a:schemeClr val="tx1"/>
                </a:solidFill>
                <a:latin typeface="Calibri" panose="020F0502020204030204" pitchFamily="34" charset="0"/>
              </a:rPr>
              <a:t>Thirunarayanan et al</a:t>
            </a:r>
            <a:endParaRPr lang="en-US" b="1" baseline="0" dirty="0"/>
          </a:p>
          <a:p>
            <a:r>
              <a:rPr lang="en-US" baseline="0" dirty="0"/>
              <a:t>The data consists of 23 comic images  </a:t>
            </a:r>
            <a:r>
              <a:rPr lang="en-US" b="1" baseline="0" dirty="0"/>
              <a:t>taken from public domain legacy comics</a:t>
            </a:r>
          </a:p>
          <a:p>
            <a:r>
              <a:rPr lang="en-US" baseline="0" dirty="0"/>
              <a:t>Data was recorded for 5 viewers (3 male and 2 female)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 want to point out the colored circles here overlaid on these sample images  is data from  5 viewers alone --- yet there is a large amount of consistency between these  fixations</a:t>
            </a:r>
            <a:endParaRPr lang="en-US" dirty="0"/>
          </a:p>
          <a:p>
            <a:pPr marL="171450" indent="-171450">
              <a:buFontTx/>
              <a:buChar char="-"/>
            </a:pPr>
            <a:r>
              <a:rPr lang="en-US" b="0" baseline="0" dirty="0"/>
              <a:t>As you can observe, all 5 </a:t>
            </a:r>
            <a:r>
              <a:rPr lang="en-US" b="1" baseline="0" dirty="0"/>
              <a:t>viewers gazed a lot over the text </a:t>
            </a:r>
            <a:r>
              <a:rPr lang="en-US" b="0" baseline="0" dirty="0"/>
              <a:t>–</a:t>
            </a:r>
          </a:p>
          <a:p>
            <a:pPr marL="171450" indent="-171450">
              <a:buFontTx/>
              <a:buChar char="-"/>
            </a:pPr>
            <a:r>
              <a:rPr lang="en-US" b="0" baseline="0" dirty="0"/>
              <a:t>Almost all images </a:t>
            </a:r>
            <a:r>
              <a:rPr lang="en-US" b="1" baseline="0" dirty="0"/>
              <a:t>show consensus among viewers </a:t>
            </a:r>
            <a:r>
              <a:rPr lang="en-US" b="0" baseline="0" dirty="0"/>
              <a:t>that they looked a characters' faces  </a:t>
            </a:r>
            <a:endParaRPr lang="en-US" b="1" baseline="0" dirty="0"/>
          </a:p>
        </p:txBody>
      </p:sp>
      <p:sp>
        <p:nvSpPr>
          <p:cNvPr id="4" name="Slide Number Placeholder 3"/>
          <p:cNvSpPr>
            <a:spLocks noGrp="1"/>
          </p:cNvSpPr>
          <p:nvPr>
            <p:ph type="sldNum" sz="quarter" idx="11"/>
          </p:nvPr>
        </p:nvSpPr>
        <p:spPr/>
        <p:txBody>
          <a:bodyPr/>
          <a:lstStyle/>
          <a:p>
            <a:fld id="{2C4AEF05-D763-430E-BF2F-42B273672D74}" type="slidenum">
              <a:rPr lang="en-US" smtClean="0"/>
              <a:t>4</a:t>
            </a:fld>
            <a:endParaRPr lang="en-US"/>
          </a:p>
        </p:txBody>
      </p:sp>
    </p:spTree>
    <p:extLst>
      <p:ext uri="{BB962C8B-B14F-4D97-AF65-F5344CB8AC3E}">
        <p14:creationId xmlns:p14="http://schemas.microsoft.com/office/powerpoint/2010/main" val="19336333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We also validated our results by comparing the performance of Judd et </a:t>
            </a:r>
            <a:r>
              <a:rPr lang="en-US" baseline="0" dirty="0" err="1"/>
              <a:t>al’s</a:t>
            </a:r>
            <a:r>
              <a:rPr lang="en-US" baseline="0" dirty="0"/>
              <a:t> LSVM and </a:t>
            </a:r>
            <a:r>
              <a:rPr lang="en-US" baseline="0" dirty="0" err="1"/>
              <a:t>Harel’s</a:t>
            </a:r>
            <a:r>
              <a:rPr lang="en-US" baseline="0" dirty="0"/>
              <a:t> GBVS to the results on MIT Saliency Benchmark results on testing data</a:t>
            </a:r>
          </a:p>
        </p:txBody>
      </p:sp>
      <p:sp>
        <p:nvSpPr>
          <p:cNvPr id="4" name="Slide Number Placeholder 3"/>
          <p:cNvSpPr>
            <a:spLocks noGrp="1"/>
          </p:cNvSpPr>
          <p:nvPr>
            <p:ph type="sldNum" sz="quarter" idx="11"/>
          </p:nvPr>
        </p:nvSpPr>
        <p:spPr/>
        <p:txBody>
          <a:bodyPr/>
          <a:lstStyle/>
          <a:p>
            <a:fld id="{2C4AEF05-D763-430E-BF2F-42B273672D74}" type="slidenum">
              <a:rPr lang="en-US" smtClean="0"/>
              <a:t>41</a:t>
            </a:fld>
            <a:endParaRPr lang="en-US"/>
          </a:p>
        </p:txBody>
      </p:sp>
    </p:spTree>
    <p:extLst>
      <p:ext uri="{BB962C8B-B14F-4D97-AF65-F5344CB8AC3E}">
        <p14:creationId xmlns:p14="http://schemas.microsoft.com/office/powerpoint/2010/main" val="42435535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1"/>
          </p:nvPr>
        </p:nvSpPr>
        <p:spPr/>
        <p:txBody>
          <a:bodyPr/>
          <a:lstStyle/>
          <a:p>
            <a:fld id="{2C4AEF05-D763-430E-BF2F-42B273672D74}" type="slidenum">
              <a:rPr lang="en-US" smtClean="0"/>
              <a:t>42</a:t>
            </a:fld>
            <a:endParaRPr lang="en-US"/>
          </a:p>
        </p:txBody>
      </p:sp>
    </p:spTree>
    <p:extLst>
      <p:ext uri="{BB962C8B-B14F-4D97-AF65-F5344CB8AC3E}">
        <p14:creationId xmlns:p14="http://schemas.microsoft.com/office/powerpoint/2010/main" val="39536680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1"/>
          </p:nvPr>
        </p:nvSpPr>
        <p:spPr/>
        <p:txBody>
          <a:bodyPr/>
          <a:lstStyle/>
          <a:p>
            <a:fld id="{2C4AEF05-D763-430E-BF2F-42B273672D74}" type="slidenum">
              <a:rPr lang="en-US" smtClean="0"/>
              <a:t>43</a:t>
            </a:fld>
            <a:endParaRPr lang="en-US"/>
          </a:p>
        </p:txBody>
      </p:sp>
    </p:spTree>
    <p:extLst>
      <p:ext uri="{BB962C8B-B14F-4D97-AF65-F5344CB8AC3E}">
        <p14:creationId xmlns:p14="http://schemas.microsoft.com/office/powerpoint/2010/main" val="33317115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To evaluate the performance of each model on comic images, we use Normalized Scanpath Saliency (NSS), as described in Peters, 2005.</a:t>
            </a:r>
            <a:r>
              <a:rPr lang="en-US" dirty="0"/>
              <a:t> </a:t>
            </a:r>
          </a:p>
        </p:txBody>
      </p:sp>
      <p:sp>
        <p:nvSpPr>
          <p:cNvPr id="4" name="Slide Number Placeholder 3"/>
          <p:cNvSpPr>
            <a:spLocks noGrp="1"/>
          </p:cNvSpPr>
          <p:nvPr>
            <p:ph type="sldNum" sz="quarter" idx="11"/>
          </p:nvPr>
        </p:nvSpPr>
        <p:spPr/>
        <p:txBody>
          <a:bodyPr/>
          <a:lstStyle/>
          <a:p>
            <a:fld id="{2C4AEF05-D763-430E-BF2F-42B273672D74}" type="slidenum">
              <a:rPr lang="en-US" smtClean="0"/>
              <a:t>44</a:t>
            </a:fld>
            <a:endParaRPr lang="en-US"/>
          </a:p>
        </p:txBody>
      </p:sp>
    </p:spTree>
    <p:extLst>
      <p:ext uri="{BB962C8B-B14F-4D97-AF65-F5344CB8AC3E}">
        <p14:creationId xmlns:p14="http://schemas.microsoft.com/office/powerpoint/2010/main" val="18449090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We also report the performance of the models using another metric, Area Under the Curve (AUC). We use the implementation by Judd using her script</a:t>
            </a:r>
            <a:endParaRPr lang="en-US" dirty="0"/>
          </a:p>
        </p:txBody>
      </p:sp>
      <p:sp>
        <p:nvSpPr>
          <p:cNvPr id="4" name="Slide Number Placeholder 3"/>
          <p:cNvSpPr>
            <a:spLocks noGrp="1"/>
          </p:cNvSpPr>
          <p:nvPr>
            <p:ph type="sldNum" sz="quarter" idx="11"/>
          </p:nvPr>
        </p:nvSpPr>
        <p:spPr/>
        <p:txBody>
          <a:bodyPr/>
          <a:lstStyle/>
          <a:p>
            <a:fld id="{2C4AEF05-D763-430E-BF2F-42B273672D74}" type="slidenum">
              <a:rPr lang="en-US" smtClean="0"/>
              <a:t>45</a:t>
            </a:fld>
            <a:endParaRPr lang="en-US"/>
          </a:p>
        </p:txBody>
      </p:sp>
    </p:spTree>
    <p:extLst>
      <p:ext uri="{BB962C8B-B14F-4D97-AF65-F5344CB8AC3E}">
        <p14:creationId xmlns:p14="http://schemas.microsoft.com/office/powerpoint/2010/main" val="5926728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1"/>
          </p:nvPr>
        </p:nvSpPr>
        <p:spPr/>
        <p:txBody>
          <a:bodyPr/>
          <a:lstStyle/>
          <a:p>
            <a:fld id="{2C4AEF05-D763-430E-BF2F-42B273672D74}" type="slidenum">
              <a:rPr lang="en-US" smtClean="0"/>
              <a:t>46</a:t>
            </a:fld>
            <a:endParaRPr lang="en-US"/>
          </a:p>
        </p:txBody>
      </p:sp>
    </p:spTree>
    <p:extLst>
      <p:ext uri="{BB962C8B-B14F-4D97-AF65-F5344CB8AC3E}">
        <p14:creationId xmlns:p14="http://schemas.microsoft.com/office/powerpoint/2010/main" val="42149733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1"/>
          </p:nvPr>
        </p:nvSpPr>
        <p:spPr/>
        <p:txBody>
          <a:bodyPr/>
          <a:lstStyle/>
          <a:p>
            <a:fld id="{2C4AEF05-D763-430E-BF2F-42B273672D74}" type="slidenum">
              <a:rPr lang="en-US" smtClean="0"/>
              <a:t>47</a:t>
            </a:fld>
            <a:endParaRPr lang="en-US"/>
          </a:p>
        </p:txBody>
      </p:sp>
    </p:spTree>
    <p:extLst>
      <p:ext uri="{BB962C8B-B14F-4D97-AF65-F5344CB8AC3E}">
        <p14:creationId xmlns:p14="http://schemas.microsoft.com/office/powerpoint/2010/main" val="5013661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1"/>
          </p:nvPr>
        </p:nvSpPr>
        <p:spPr/>
        <p:txBody>
          <a:bodyPr/>
          <a:lstStyle/>
          <a:p>
            <a:fld id="{2C4AEF05-D763-430E-BF2F-42B273672D74}" type="slidenum">
              <a:rPr lang="en-US" smtClean="0"/>
              <a:t>48</a:t>
            </a:fld>
            <a:endParaRPr lang="en-US"/>
          </a:p>
        </p:txBody>
      </p:sp>
    </p:spTree>
    <p:extLst>
      <p:ext uri="{BB962C8B-B14F-4D97-AF65-F5344CB8AC3E}">
        <p14:creationId xmlns:p14="http://schemas.microsoft.com/office/powerpoint/2010/main" val="782178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(point out )</a:t>
            </a:r>
          </a:p>
          <a:p>
            <a:pPr marL="171450" indent="-171450">
              <a:buFontTx/>
              <a:buChar char="-"/>
            </a:pPr>
            <a:r>
              <a:rPr lang="en-US" b="1" dirty="0"/>
              <a:t>Our Test Setup comprises of </a:t>
            </a:r>
          </a:p>
          <a:p>
            <a:pPr marL="171450" indent="-171450">
              <a:buFontTx/>
              <a:buChar char="-"/>
            </a:pPr>
            <a:r>
              <a:rPr lang="en-US" b="1" dirty="0"/>
              <a:t>4 saliency models </a:t>
            </a:r>
            <a:r>
              <a:rPr lang="en-US" dirty="0"/>
              <a:t>namely LSVM, GBVS, VOCUS2, and RC</a:t>
            </a:r>
          </a:p>
          <a:p>
            <a:pPr marL="171450" indent="-171450">
              <a:buFontTx/>
              <a:buChar char="-"/>
            </a:pPr>
            <a:r>
              <a:rPr lang="en-US" b="1" dirty="0"/>
              <a:t>Image</a:t>
            </a:r>
            <a:r>
              <a:rPr lang="en-US" b="1" baseline="0" dirty="0"/>
              <a:t> categories including two datasets </a:t>
            </a:r>
            <a:r>
              <a:rPr lang="en-US" baseline="0" dirty="0"/>
              <a:t>– Comics and CAT2000 . </a:t>
            </a:r>
          </a:p>
          <a:p>
            <a:pPr marL="171450" indent="-171450">
              <a:buFontTx/>
              <a:buChar char="-"/>
            </a:pPr>
            <a:r>
              <a:rPr lang="en-US" baseline="0" dirty="0"/>
              <a:t>Comic images are from our lab , where as CAT2000 dataset published by </a:t>
            </a:r>
            <a:r>
              <a:rPr lang="en-US" baseline="0" dirty="0" err="1"/>
              <a:t>Borji</a:t>
            </a:r>
            <a:r>
              <a:rPr lang="en-US" baseline="0" dirty="0"/>
              <a:t> et al in CVPR 2015</a:t>
            </a:r>
          </a:p>
          <a:p>
            <a:pPr marL="171450" indent="-171450">
              <a:buFontTx/>
              <a:buChar char="-"/>
            </a:pPr>
            <a:r>
              <a:rPr lang="en-US" baseline="0" dirty="0"/>
              <a:t>This dataset consists of 4000 images from 20 different categories . We randomly chose 3 out of 20 categories namely Outdoor Natural , Manmade and Social</a:t>
            </a:r>
          </a:p>
          <a:p>
            <a:pPr marL="171450" indent="-171450">
              <a:buFontTx/>
              <a:buChar char="-"/>
            </a:pPr>
            <a:r>
              <a:rPr lang="en-US" sz="1200" b="0" i="0" kern="1200" dirty="0">
                <a:solidFill>
                  <a:schemeClr val="tx1"/>
                </a:solidFill>
                <a:effectLst/>
                <a:latin typeface="+mn-lt"/>
                <a:ea typeface="+mn-ea"/>
                <a:cs typeface="+mn-cs"/>
              </a:rPr>
              <a:t>Eye Tracking</a:t>
            </a:r>
            <a:r>
              <a:rPr lang="en-US" sz="1200" b="0" i="0" kern="1200" baseline="0" dirty="0">
                <a:solidFill>
                  <a:schemeClr val="tx1"/>
                </a:solidFill>
                <a:effectLst/>
                <a:latin typeface="+mn-lt"/>
                <a:ea typeface="+mn-ea"/>
                <a:cs typeface="+mn-cs"/>
              </a:rPr>
              <a:t> data consists of </a:t>
            </a:r>
          </a:p>
          <a:p>
            <a:pPr marL="628650" lvl="1" indent="-171450">
              <a:buFontTx/>
              <a:buChar char="-"/>
            </a:pPr>
            <a:r>
              <a:rPr lang="en-US" sz="1200" b="0" i="0" kern="1200" baseline="0" dirty="0">
                <a:solidFill>
                  <a:schemeClr val="tx1"/>
                </a:solidFill>
                <a:effectLst/>
                <a:latin typeface="+mn-lt"/>
                <a:ea typeface="+mn-ea"/>
                <a:cs typeface="+mn-cs"/>
              </a:rPr>
              <a:t>Fixations of 5 observers for 23 comic images</a:t>
            </a:r>
          </a:p>
          <a:p>
            <a:pPr marL="628650" lvl="1" indent="-171450">
              <a:buFontTx/>
              <a:buChar char="-"/>
            </a:pPr>
            <a:r>
              <a:rPr lang="en-US" sz="1200" b="0" i="0" kern="1200" dirty="0">
                <a:solidFill>
                  <a:schemeClr val="tx1"/>
                </a:solidFill>
                <a:effectLst/>
                <a:latin typeface="+mn-lt"/>
                <a:ea typeface="+mn-ea"/>
                <a:cs typeface="+mn-cs"/>
              </a:rPr>
              <a:t>And Fixations of 18 observers for training images </a:t>
            </a:r>
          </a:p>
          <a:p>
            <a:pPr marL="628650" lvl="1" indent="-171450">
              <a:buFontTx/>
              <a:buChar char="-"/>
            </a:pPr>
            <a:r>
              <a:rPr lang="en-US" sz="1200" b="0" i="0" kern="1200" dirty="0">
                <a:solidFill>
                  <a:schemeClr val="tx1"/>
                </a:solidFill>
                <a:effectLst/>
                <a:latin typeface="+mn-lt"/>
                <a:ea typeface="+mn-ea"/>
                <a:cs typeface="+mn-cs"/>
              </a:rPr>
              <a:t>We</a:t>
            </a:r>
            <a:r>
              <a:rPr lang="en-US" sz="1200" b="0" i="0" kern="1200" baseline="0" dirty="0">
                <a:solidFill>
                  <a:schemeClr val="tx1"/>
                </a:solidFill>
                <a:effectLst/>
                <a:latin typeface="+mn-lt"/>
                <a:ea typeface="+mn-ea"/>
                <a:cs typeface="+mn-cs"/>
              </a:rPr>
              <a:t> evaluate our setup on two metrics namely NSS and AUC</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1"/>
          </p:nvPr>
        </p:nvSpPr>
        <p:spPr/>
        <p:txBody>
          <a:bodyPr/>
          <a:lstStyle/>
          <a:p>
            <a:fld id="{2C4AEF05-D763-430E-BF2F-42B273672D74}" type="slidenum">
              <a:rPr lang="en-US" smtClean="0"/>
              <a:t>5</a:t>
            </a:fld>
            <a:endParaRPr lang="en-US"/>
          </a:p>
        </p:txBody>
      </p:sp>
    </p:spTree>
    <p:extLst>
      <p:ext uri="{BB962C8B-B14F-4D97-AF65-F5344CB8AC3E}">
        <p14:creationId xmlns:p14="http://schemas.microsoft.com/office/powerpoint/2010/main" val="1909305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In</a:t>
            </a:r>
            <a:r>
              <a:rPr lang="en-US" baseline="0" dirty="0"/>
              <a:t> Phase I, we evaluate all 4 models on the 3 chosen image categories from CAT2000 dataset – on their publicly available Training Data </a:t>
            </a:r>
          </a:p>
          <a:p>
            <a:pPr marL="171450" indent="-171450">
              <a:buFontTx/>
              <a:buChar char="-"/>
            </a:pPr>
            <a:endParaRPr lang="en-US" baseline="0" dirty="0"/>
          </a:p>
          <a:p>
            <a:pPr marL="171450" indent="-171450">
              <a:buFontTx/>
              <a:buChar char="-"/>
            </a:pPr>
            <a:r>
              <a:rPr lang="en-US" baseline="0" dirty="0"/>
              <a:t>Spend a lot of time – go slow – point out with your hand --- </a:t>
            </a:r>
            <a:endParaRPr lang="en-US" dirty="0"/>
          </a:p>
        </p:txBody>
      </p:sp>
      <p:sp>
        <p:nvSpPr>
          <p:cNvPr id="4" name="Slide Number Placeholder 3"/>
          <p:cNvSpPr>
            <a:spLocks noGrp="1"/>
          </p:cNvSpPr>
          <p:nvPr>
            <p:ph type="sldNum" sz="quarter" idx="11"/>
          </p:nvPr>
        </p:nvSpPr>
        <p:spPr/>
        <p:txBody>
          <a:bodyPr/>
          <a:lstStyle/>
          <a:p>
            <a:fld id="{2C4AEF05-D763-430E-BF2F-42B273672D74}" type="slidenum">
              <a:rPr lang="en-US" smtClean="0"/>
              <a:t>6</a:t>
            </a:fld>
            <a:endParaRPr lang="en-US"/>
          </a:p>
        </p:txBody>
      </p:sp>
    </p:spTree>
    <p:extLst>
      <p:ext uri="{BB962C8B-B14F-4D97-AF65-F5344CB8AC3E}">
        <p14:creationId xmlns:p14="http://schemas.microsoft.com/office/powerpoint/2010/main" val="760854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1" dirty="0"/>
              <a:t>We observe the following results for</a:t>
            </a:r>
            <a:r>
              <a:rPr lang="en-US" b="1" baseline="0" dirty="0"/>
              <a:t> NSS </a:t>
            </a:r>
            <a:r>
              <a:rPr lang="en-US" baseline="0" dirty="0"/>
              <a:t>– the numbers here represent mean values with standard deviation in brackets</a:t>
            </a:r>
          </a:p>
          <a:p>
            <a:pPr marL="0" indent="0">
              <a:buFontTx/>
              <a:buNone/>
            </a:pPr>
            <a:endParaRPr lang="en-US" dirty="0"/>
          </a:p>
          <a:p>
            <a:pPr marL="0" indent="0">
              <a:buFontTx/>
              <a:buNone/>
            </a:pPr>
            <a:r>
              <a:rPr lang="en-US" dirty="0"/>
              <a:t>-    It</a:t>
            </a:r>
            <a:r>
              <a:rPr lang="en-US" baseline="0" dirty="0"/>
              <a:t> is observed that Judd et </a:t>
            </a:r>
            <a:r>
              <a:rPr lang="en-US" baseline="0" dirty="0" err="1"/>
              <a:t>al’s</a:t>
            </a:r>
            <a:r>
              <a:rPr lang="en-US" baseline="0" dirty="0"/>
              <a:t> saliency model outperforms the other three models on NSS </a:t>
            </a:r>
          </a:p>
          <a:p>
            <a:pPr marL="171450" indent="-171450">
              <a:buFontTx/>
              <a:buChar char="-"/>
            </a:pPr>
            <a:r>
              <a:rPr lang="en-US" baseline="0" dirty="0" err="1"/>
              <a:t>Harel’s</a:t>
            </a:r>
            <a:r>
              <a:rPr lang="en-US" baseline="0" dirty="0"/>
              <a:t> GBVS </a:t>
            </a:r>
            <a:r>
              <a:rPr lang="en-US" b="1" baseline="0" dirty="0"/>
              <a:t>ranks second</a:t>
            </a:r>
            <a:r>
              <a:rPr lang="en-US" baseline="0" dirty="0"/>
              <a:t>, performing marginally close to Judd et </a:t>
            </a:r>
            <a:r>
              <a:rPr lang="en-US" baseline="0" dirty="0" err="1"/>
              <a:t>al’s</a:t>
            </a:r>
            <a:r>
              <a:rPr lang="en-US" baseline="0" dirty="0"/>
              <a:t> model of saliency</a:t>
            </a:r>
          </a:p>
          <a:p>
            <a:pPr marL="171450" indent="-171450">
              <a:buFontTx/>
              <a:buChar char="-"/>
            </a:pPr>
            <a:r>
              <a:rPr lang="en-US" dirty="0"/>
              <a:t>Cheng</a:t>
            </a:r>
            <a:r>
              <a:rPr lang="en-US" baseline="0" dirty="0"/>
              <a:t> at </a:t>
            </a:r>
            <a:r>
              <a:rPr lang="en-US" baseline="0" dirty="0" err="1"/>
              <a:t>al’s</a:t>
            </a:r>
            <a:r>
              <a:rPr lang="en-US" baseline="0" dirty="0"/>
              <a:t> RC and </a:t>
            </a:r>
            <a:r>
              <a:rPr lang="en-US" baseline="0" dirty="0" err="1"/>
              <a:t>Frintrop’s</a:t>
            </a:r>
            <a:r>
              <a:rPr lang="en-US" baseline="0" dirty="0"/>
              <a:t> VOCUS2 ranks 3</a:t>
            </a:r>
            <a:r>
              <a:rPr lang="en-US" baseline="30000" dirty="0"/>
              <a:t>rd</a:t>
            </a:r>
            <a:r>
              <a:rPr lang="en-US" baseline="0" dirty="0"/>
              <a:t> and 4</a:t>
            </a:r>
            <a:r>
              <a:rPr lang="en-US" baseline="30000" dirty="0"/>
              <a:t>th</a:t>
            </a:r>
            <a:r>
              <a:rPr lang="en-US" baseline="0" dirty="0"/>
              <a:t> respectively </a:t>
            </a:r>
            <a:endParaRPr lang="en-US" dirty="0"/>
          </a:p>
        </p:txBody>
      </p:sp>
      <p:sp>
        <p:nvSpPr>
          <p:cNvPr id="4" name="Slide Number Placeholder 3"/>
          <p:cNvSpPr>
            <a:spLocks noGrp="1"/>
          </p:cNvSpPr>
          <p:nvPr>
            <p:ph type="sldNum" sz="quarter" idx="11"/>
          </p:nvPr>
        </p:nvSpPr>
        <p:spPr/>
        <p:txBody>
          <a:bodyPr/>
          <a:lstStyle/>
          <a:p>
            <a:fld id="{2C4AEF05-D763-430E-BF2F-42B273672D74}" type="slidenum">
              <a:rPr lang="en-US" smtClean="0"/>
              <a:t>7</a:t>
            </a:fld>
            <a:endParaRPr lang="en-US"/>
          </a:p>
        </p:txBody>
      </p:sp>
    </p:spTree>
    <p:extLst>
      <p:ext uri="{BB962C8B-B14F-4D97-AF65-F5344CB8AC3E}">
        <p14:creationId xmlns:p14="http://schemas.microsoft.com/office/powerpoint/2010/main" val="1760426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We observe the following trend in performance on</a:t>
            </a:r>
            <a:r>
              <a:rPr lang="en-US" baseline="0" dirty="0"/>
              <a:t> the second metric AUC.</a:t>
            </a:r>
          </a:p>
          <a:p>
            <a:pPr marL="0" indent="0">
              <a:buFontTx/>
              <a:buNone/>
            </a:pPr>
            <a:endParaRPr lang="en-US" baseline="0" dirty="0"/>
          </a:p>
          <a:p>
            <a:pPr marL="171450" indent="-171450">
              <a:buFontTx/>
              <a:buChar char="-"/>
            </a:pPr>
            <a:r>
              <a:rPr lang="en-US" baseline="0" dirty="0"/>
              <a:t>LSVM is reported to outperform other 3 models in AUC as well</a:t>
            </a:r>
          </a:p>
          <a:p>
            <a:pPr marL="171450" indent="-171450">
              <a:buFontTx/>
              <a:buChar char="-"/>
            </a:pPr>
            <a:r>
              <a:rPr lang="en-US" baseline="0" dirty="0"/>
              <a:t>GBVS ranks second</a:t>
            </a:r>
          </a:p>
          <a:p>
            <a:pPr marL="171450" indent="-171450">
              <a:buFontTx/>
              <a:buChar char="-"/>
            </a:pPr>
            <a:r>
              <a:rPr lang="en-US" baseline="0" dirty="0"/>
              <a:t>RC and VOCUS2 are ranked 3</a:t>
            </a:r>
            <a:r>
              <a:rPr lang="en-US" baseline="30000" dirty="0"/>
              <a:t>rd</a:t>
            </a:r>
            <a:r>
              <a:rPr lang="en-US" baseline="0" dirty="0"/>
              <a:t> and 4</a:t>
            </a:r>
            <a:r>
              <a:rPr lang="en-US" baseline="30000" dirty="0"/>
              <a:t>th</a:t>
            </a:r>
            <a:r>
              <a:rPr lang="en-US" baseline="0" dirty="0"/>
              <a:t> respectively</a:t>
            </a:r>
          </a:p>
          <a:p>
            <a:pPr marL="0" indent="0">
              <a:buFontTx/>
              <a:buNone/>
            </a:pPr>
            <a:endParaRPr lang="en-US" baseline="0" dirty="0"/>
          </a:p>
          <a:p>
            <a:pPr marL="171450" indent="-171450">
              <a:buFontTx/>
              <a:buChar char="-"/>
            </a:pPr>
            <a:r>
              <a:rPr lang="en-US" baseline="0" dirty="0"/>
              <a:t>The order of performance is mirrored in both metrics NSS and AUC as we can see here. </a:t>
            </a:r>
          </a:p>
          <a:p>
            <a:pPr marL="171450" indent="-171450">
              <a:buFontTx/>
              <a:buChar char="-"/>
            </a:pPr>
            <a:r>
              <a:rPr lang="en-US" baseline="0" dirty="0"/>
              <a:t>This trend is the same as what has been reported in published literature.</a:t>
            </a:r>
          </a:p>
          <a:p>
            <a:pPr marL="171450" indent="-171450">
              <a:buFontTx/>
              <a:buChar char="-"/>
            </a:pPr>
            <a:r>
              <a:rPr lang="en-US" b="1" baseline="0" dirty="0"/>
              <a:t>At this point we concluded that since the lit reports the same – we have all models set up fine.</a:t>
            </a:r>
          </a:p>
        </p:txBody>
      </p:sp>
      <p:sp>
        <p:nvSpPr>
          <p:cNvPr id="4" name="Slide Number Placeholder 3"/>
          <p:cNvSpPr>
            <a:spLocks noGrp="1"/>
          </p:cNvSpPr>
          <p:nvPr>
            <p:ph type="sldNum" sz="quarter" idx="11"/>
          </p:nvPr>
        </p:nvSpPr>
        <p:spPr/>
        <p:txBody>
          <a:bodyPr/>
          <a:lstStyle/>
          <a:p>
            <a:fld id="{2C4AEF05-D763-430E-BF2F-42B273672D74}" type="slidenum">
              <a:rPr lang="en-US" smtClean="0"/>
              <a:t>8</a:t>
            </a:fld>
            <a:endParaRPr lang="en-US"/>
          </a:p>
        </p:txBody>
      </p:sp>
    </p:spTree>
    <p:extLst>
      <p:ext uri="{BB962C8B-B14F-4D97-AF65-F5344CB8AC3E}">
        <p14:creationId xmlns:p14="http://schemas.microsoft.com/office/powerpoint/2010/main" val="2980439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We then benchmark these models of saliency</a:t>
            </a:r>
            <a:r>
              <a:rPr lang="en-US" baseline="0" dirty="0"/>
              <a:t> on our Comics Dataset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We evaluate the models again on NSS and AUC </a:t>
            </a:r>
          </a:p>
          <a:p>
            <a:pPr marL="171450" indent="-171450">
              <a:buFontTx/>
              <a:buChar char="-"/>
            </a:pPr>
            <a:endParaRPr lang="en-US" dirty="0"/>
          </a:p>
        </p:txBody>
      </p:sp>
      <p:sp>
        <p:nvSpPr>
          <p:cNvPr id="4" name="Slide Number Placeholder 3"/>
          <p:cNvSpPr>
            <a:spLocks noGrp="1"/>
          </p:cNvSpPr>
          <p:nvPr>
            <p:ph type="sldNum" sz="quarter" idx="11"/>
          </p:nvPr>
        </p:nvSpPr>
        <p:spPr/>
        <p:txBody>
          <a:bodyPr/>
          <a:lstStyle/>
          <a:p>
            <a:fld id="{2C4AEF05-D763-430E-BF2F-42B273672D74}" type="slidenum">
              <a:rPr lang="en-US" smtClean="0"/>
              <a:t>9</a:t>
            </a:fld>
            <a:endParaRPr lang="en-US"/>
          </a:p>
        </p:txBody>
      </p:sp>
    </p:spTree>
    <p:extLst>
      <p:ext uri="{BB962C8B-B14F-4D97-AF65-F5344CB8AC3E}">
        <p14:creationId xmlns:p14="http://schemas.microsoft.com/office/powerpoint/2010/main" val="78501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5346E5C-CB44-4768-A135-4A5A2727318D}" type="datetime1">
              <a:rPr lang="en-US" smtClean="0"/>
              <a:t>7/15/2016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DC2B79-B18F-4803-A871-C4A18F46D5F3}" type="slidenum">
              <a:rPr lang="en-US" smtClean="0"/>
              <a:t>‹#›</a:t>
            </a:fld>
            <a:endParaRPr lang="en-US"/>
          </a:p>
        </p:txBody>
      </p:sp>
    </p:spTree>
    <p:extLst>
      <p:ext uri="{BB962C8B-B14F-4D97-AF65-F5344CB8AC3E}">
        <p14:creationId xmlns:p14="http://schemas.microsoft.com/office/powerpoint/2010/main" val="2999775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FDFC16C-9988-4A94-8F5B-B1CF9E8E7796}" type="datetime1">
              <a:rPr lang="en-US" smtClean="0"/>
              <a:t>7/15/2016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DC2B79-B18F-4803-A871-C4A18F46D5F3}" type="slidenum">
              <a:rPr lang="en-US" smtClean="0"/>
              <a:t>‹#›</a:t>
            </a:fld>
            <a:endParaRPr lang="en-US"/>
          </a:p>
        </p:txBody>
      </p:sp>
    </p:spTree>
    <p:extLst>
      <p:ext uri="{BB962C8B-B14F-4D97-AF65-F5344CB8AC3E}">
        <p14:creationId xmlns:p14="http://schemas.microsoft.com/office/powerpoint/2010/main" val="264336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EFD75F-5095-48AC-B36D-94BCAC0A9ACC}" type="datetime1">
              <a:rPr lang="en-US" smtClean="0"/>
              <a:t>7/15/2016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DC2B79-B18F-4803-A871-C4A18F46D5F3}" type="slidenum">
              <a:rPr lang="en-US" smtClean="0"/>
              <a:t>‹#›</a:t>
            </a:fld>
            <a:endParaRPr lang="en-US"/>
          </a:p>
        </p:txBody>
      </p:sp>
    </p:spTree>
    <p:extLst>
      <p:ext uri="{BB962C8B-B14F-4D97-AF65-F5344CB8AC3E}">
        <p14:creationId xmlns:p14="http://schemas.microsoft.com/office/powerpoint/2010/main" val="39109590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9E0BECF-17BB-4D5E-8800-4FC7A064AC03}" type="datetime1">
              <a:rPr lang="en-US" smtClean="0"/>
              <a:t>7/15/2016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DC2B79-B18F-4803-A871-C4A18F46D5F3}"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9974432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BC90AA-3ADA-4FC4-8BCD-D32FC40C6F9C}" type="datetime1">
              <a:rPr lang="en-US" smtClean="0"/>
              <a:t>7/15/2016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DC2B79-B18F-4803-A871-C4A18F46D5F3}" type="slidenum">
              <a:rPr lang="en-US" smtClean="0"/>
              <a:t>‹#›</a:t>
            </a:fld>
            <a:endParaRPr lang="en-US"/>
          </a:p>
        </p:txBody>
      </p:sp>
    </p:spTree>
    <p:extLst>
      <p:ext uri="{BB962C8B-B14F-4D97-AF65-F5344CB8AC3E}">
        <p14:creationId xmlns:p14="http://schemas.microsoft.com/office/powerpoint/2010/main" val="3309305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B7860C2-C3DD-4E82-A678-E16534D28CB4}" type="datetime1">
              <a:rPr lang="en-US" smtClean="0"/>
              <a:t>7/15/2016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DC2B79-B18F-4803-A871-C4A18F46D5F3}" type="slidenum">
              <a:rPr lang="en-US" smtClean="0"/>
              <a:t>‹#›</a:t>
            </a:fld>
            <a:endParaRPr lang="en-US"/>
          </a:p>
        </p:txBody>
      </p:sp>
    </p:spTree>
    <p:extLst>
      <p:ext uri="{BB962C8B-B14F-4D97-AF65-F5344CB8AC3E}">
        <p14:creationId xmlns:p14="http://schemas.microsoft.com/office/powerpoint/2010/main" val="1865214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F860DC71-8953-462C-8CDA-2676DACAD9A4}" type="datetime1">
              <a:rPr lang="en-US" smtClean="0"/>
              <a:t>7/15/2016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DC2B79-B18F-4803-A871-C4A18F46D5F3}" type="slidenum">
              <a:rPr lang="en-US" smtClean="0"/>
              <a:t>‹#›</a:t>
            </a:fld>
            <a:endParaRPr lang="en-US"/>
          </a:p>
        </p:txBody>
      </p:sp>
    </p:spTree>
    <p:extLst>
      <p:ext uri="{BB962C8B-B14F-4D97-AF65-F5344CB8AC3E}">
        <p14:creationId xmlns:p14="http://schemas.microsoft.com/office/powerpoint/2010/main" val="28580669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6AD902-135C-4401-8E65-8DB3F225A6A1}" type="datetime1">
              <a:rPr lang="en-US" smtClean="0"/>
              <a:t>7/15/2016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DC2B79-B18F-4803-A871-C4A18F46D5F3}" type="slidenum">
              <a:rPr lang="en-US" smtClean="0"/>
              <a:t>‹#›</a:t>
            </a:fld>
            <a:endParaRPr lang="en-US"/>
          </a:p>
        </p:txBody>
      </p:sp>
    </p:spTree>
    <p:extLst>
      <p:ext uri="{BB962C8B-B14F-4D97-AF65-F5344CB8AC3E}">
        <p14:creationId xmlns:p14="http://schemas.microsoft.com/office/powerpoint/2010/main" val="1374705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791A79-47F3-458A-827B-EB2134D3BA2B}" type="datetime1">
              <a:rPr lang="en-US" smtClean="0"/>
              <a:t>7/15/2016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DC2B79-B18F-4803-A871-C4A18F46D5F3}" type="slidenum">
              <a:rPr lang="en-US" smtClean="0"/>
              <a:t>‹#›</a:t>
            </a:fld>
            <a:endParaRPr lang="en-US"/>
          </a:p>
        </p:txBody>
      </p:sp>
    </p:spTree>
    <p:extLst>
      <p:ext uri="{BB962C8B-B14F-4D97-AF65-F5344CB8AC3E}">
        <p14:creationId xmlns:p14="http://schemas.microsoft.com/office/powerpoint/2010/main" val="3238121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BB25BB-7E71-40F5-9EB4-6022009C375D}" type="datetime1">
              <a:rPr lang="en-US" smtClean="0"/>
              <a:t>7/15/2016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DC2B79-B18F-4803-A871-C4A18F46D5F3}" type="slidenum">
              <a:rPr lang="en-US" smtClean="0"/>
              <a:t>‹#›</a:t>
            </a:fld>
            <a:endParaRPr lang="en-US"/>
          </a:p>
        </p:txBody>
      </p:sp>
    </p:spTree>
    <p:extLst>
      <p:ext uri="{BB962C8B-B14F-4D97-AF65-F5344CB8AC3E}">
        <p14:creationId xmlns:p14="http://schemas.microsoft.com/office/powerpoint/2010/main" val="400968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C7135B8-46E5-4308-A2C1-13BFFCAFA691}" type="datetime1">
              <a:rPr lang="en-US" smtClean="0"/>
              <a:t>7/15/2016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DC2B79-B18F-4803-A871-C4A18F46D5F3}" type="slidenum">
              <a:rPr lang="en-US" smtClean="0"/>
              <a:t>‹#›</a:t>
            </a:fld>
            <a:endParaRPr lang="en-US"/>
          </a:p>
        </p:txBody>
      </p:sp>
    </p:spTree>
    <p:extLst>
      <p:ext uri="{BB962C8B-B14F-4D97-AF65-F5344CB8AC3E}">
        <p14:creationId xmlns:p14="http://schemas.microsoft.com/office/powerpoint/2010/main" val="1133868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0B984C8-4BD5-4655-AB64-4BCB7FE12A09}" type="datetime1">
              <a:rPr lang="en-US" smtClean="0"/>
              <a:t>7/15/2016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DC2B79-B18F-4803-A871-C4A18F46D5F3}" type="slidenum">
              <a:rPr lang="en-US" smtClean="0"/>
              <a:t>‹#›</a:t>
            </a:fld>
            <a:endParaRPr lang="en-US"/>
          </a:p>
        </p:txBody>
      </p:sp>
    </p:spTree>
    <p:extLst>
      <p:ext uri="{BB962C8B-B14F-4D97-AF65-F5344CB8AC3E}">
        <p14:creationId xmlns:p14="http://schemas.microsoft.com/office/powerpoint/2010/main" val="1627758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27C0B6-9CCD-4E37-811B-C2A77068F421}" type="datetime1">
              <a:rPr lang="en-US" smtClean="0"/>
              <a:t>7/15/2016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DC2B79-B18F-4803-A871-C4A18F46D5F3}" type="slidenum">
              <a:rPr lang="en-US" smtClean="0"/>
              <a:t>‹#›</a:t>
            </a:fld>
            <a:endParaRPr lang="en-US"/>
          </a:p>
        </p:txBody>
      </p:sp>
    </p:spTree>
    <p:extLst>
      <p:ext uri="{BB962C8B-B14F-4D97-AF65-F5344CB8AC3E}">
        <p14:creationId xmlns:p14="http://schemas.microsoft.com/office/powerpoint/2010/main" val="2216525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2D3D07-5DE6-4576-A72B-D6ADF1164690}" type="datetime1">
              <a:rPr lang="en-US" smtClean="0"/>
              <a:t>7/15/2016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DC2B79-B18F-4803-A871-C4A18F46D5F3}" type="slidenum">
              <a:rPr lang="en-US" smtClean="0"/>
              <a:t>‹#›</a:t>
            </a:fld>
            <a:endParaRPr lang="en-US"/>
          </a:p>
        </p:txBody>
      </p:sp>
    </p:spTree>
    <p:extLst>
      <p:ext uri="{BB962C8B-B14F-4D97-AF65-F5344CB8AC3E}">
        <p14:creationId xmlns:p14="http://schemas.microsoft.com/office/powerpoint/2010/main" val="2551968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E48316-6B9F-4CC3-B3CF-0CDFFFD3F5FA}" type="datetime1">
              <a:rPr lang="en-US" smtClean="0"/>
              <a:t>7/15/2016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DC2B79-B18F-4803-A871-C4A18F46D5F3}" type="slidenum">
              <a:rPr lang="en-US" smtClean="0"/>
              <a:t>‹#›</a:t>
            </a:fld>
            <a:endParaRPr lang="en-US"/>
          </a:p>
        </p:txBody>
      </p:sp>
    </p:spTree>
    <p:extLst>
      <p:ext uri="{BB962C8B-B14F-4D97-AF65-F5344CB8AC3E}">
        <p14:creationId xmlns:p14="http://schemas.microsoft.com/office/powerpoint/2010/main" val="1391606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6BA9132-17BE-4295-B910-645AF2E2A82C}" type="datetime1">
              <a:rPr lang="en-US" smtClean="0"/>
              <a:t>7/15/2016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DC2B79-B18F-4803-A871-C4A18F46D5F3}" type="slidenum">
              <a:rPr lang="en-US" smtClean="0"/>
              <a:t>‹#›</a:t>
            </a:fld>
            <a:endParaRPr lang="en-US"/>
          </a:p>
        </p:txBody>
      </p:sp>
    </p:spTree>
    <p:extLst>
      <p:ext uri="{BB962C8B-B14F-4D97-AF65-F5344CB8AC3E}">
        <p14:creationId xmlns:p14="http://schemas.microsoft.com/office/powerpoint/2010/main" val="1765138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A15B5AE-AA3E-4234-B508-BEC8A7218C9E}" type="datetime1">
              <a:rPr lang="en-US" smtClean="0"/>
              <a:t>7/15/2016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DC2B79-B18F-4803-A871-C4A18F46D5F3}" type="slidenum">
              <a:rPr lang="en-US" smtClean="0"/>
              <a:t>‹#›</a:t>
            </a:fld>
            <a:endParaRPr lang="en-US"/>
          </a:p>
        </p:txBody>
      </p:sp>
    </p:spTree>
    <p:extLst>
      <p:ext uri="{BB962C8B-B14F-4D97-AF65-F5344CB8AC3E}">
        <p14:creationId xmlns:p14="http://schemas.microsoft.com/office/powerpoint/2010/main" val="2297813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132FDA86-3D76-4776-BEDF-4579F9A4B4D1}" type="datetime1">
              <a:rPr lang="en-US" smtClean="0"/>
              <a:t>7/15/2016</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88DC2B79-B18F-4803-A871-C4A18F46D5F3}" type="slidenum">
              <a:rPr lang="en-US" smtClean="0"/>
              <a:t>‹#›</a:t>
            </a:fld>
            <a:endParaRPr lang="en-US"/>
          </a:p>
        </p:txBody>
      </p:sp>
    </p:spTree>
    <p:extLst>
      <p:ext uri="{BB962C8B-B14F-4D97-AF65-F5344CB8AC3E}">
        <p14:creationId xmlns:p14="http://schemas.microsoft.com/office/powerpoint/2010/main" val="3711390034"/>
      </p:ext>
    </p:extLst>
  </p:cSld>
  <p:clrMap bg1="dk1" tx1="lt1" bg2="dk2"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Lst>
  <p:hf hdr="0" ftr="0" dt="0"/>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jpeg"/><Relationship Id="rId5" Type="http://schemas.openxmlformats.org/officeDocument/2006/relationships/image" Target="../media/image21.png"/><Relationship Id="rId10" Type="http://schemas.openxmlformats.org/officeDocument/2006/relationships/image" Target="../media/image26.jpeg"/><Relationship Id="rId4" Type="http://schemas.openxmlformats.org/officeDocument/2006/relationships/image" Target="../media/image20.png"/><Relationship Id="rId9" Type="http://schemas.openxmlformats.org/officeDocument/2006/relationships/image" Target="../media/image25.jpeg"/></Relationships>
</file>

<file path=ppt/slides/_rels/slide23.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jpeg"/><Relationship Id="rId5" Type="http://schemas.openxmlformats.org/officeDocument/2006/relationships/image" Target="../media/image21.png"/><Relationship Id="rId10" Type="http://schemas.openxmlformats.org/officeDocument/2006/relationships/image" Target="../media/image26.jpeg"/><Relationship Id="rId4" Type="http://schemas.openxmlformats.org/officeDocument/2006/relationships/image" Target="../media/image20.png"/><Relationship Id="rId9" Type="http://schemas.openxmlformats.org/officeDocument/2006/relationships/image" Target="../media/image25.jpeg"/></Relationships>
</file>

<file path=ppt/slides/_rels/slide24.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jpeg"/><Relationship Id="rId5" Type="http://schemas.openxmlformats.org/officeDocument/2006/relationships/image" Target="../media/image21.png"/><Relationship Id="rId10" Type="http://schemas.openxmlformats.org/officeDocument/2006/relationships/image" Target="../media/image26.jpeg"/><Relationship Id="rId4" Type="http://schemas.openxmlformats.org/officeDocument/2006/relationships/image" Target="../media/image20.png"/><Relationship Id="rId9" Type="http://schemas.openxmlformats.org/officeDocument/2006/relationships/image" Target="../media/image25.jpeg"/></Relationships>
</file>

<file path=ppt/slides/_rels/slide25.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jpeg"/><Relationship Id="rId5" Type="http://schemas.openxmlformats.org/officeDocument/2006/relationships/image" Target="../media/image21.png"/><Relationship Id="rId10" Type="http://schemas.openxmlformats.org/officeDocument/2006/relationships/image" Target="../media/image26.jpeg"/><Relationship Id="rId4" Type="http://schemas.openxmlformats.org/officeDocument/2006/relationships/image" Target="../media/image20.png"/><Relationship Id="rId9" Type="http://schemas.openxmlformats.org/officeDocument/2006/relationships/image" Target="../media/image25.jpeg"/></Relationships>
</file>

<file path=ppt/slides/_rels/slide26.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27.jpeg"/><Relationship Id="rId5" Type="http://schemas.openxmlformats.org/officeDocument/2006/relationships/image" Target="../media/image32.png"/><Relationship Id="rId10" Type="http://schemas.openxmlformats.org/officeDocument/2006/relationships/image" Target="../media/image26.jpeg"/><Relationship Id="rId4" Type="http://schemas.openxmlformats.org/officeDocument/2006/relationships/image" Target="../media/image31.png"/><Relationship Id="rId9" Type="http://schemas.openxmlformats.org/officeDocument/2006/relationships/image" Target="../media/image25.jpeg"/></Relationships>
</file>

<file path=ppt/slides/_rels/slide27.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27.jpeg"/><Relationship Id="rId5" Type="http://schemas.openxmlformats.org/officeDocument/2006/relationships/image" Target="../media/image32.png"/><Relationship Id="rId10" Type="http://schemas.openxmlformats.org/officeDocument/2006/relationships/image" Target="../media/image26.jpeg"/><Relationship Id="rId4" Type="http://schemas.openxmlformats.org/officeDocument/2006/relationships/image" Target="../media/image31.png"/><Relationship Id="rId9" Type="http://schemas.openxmlformats.org/officeDocument/2006/relationships/image" Target="../media/image25.jpeg"/></Relationships>
</file>

<file path=ppt/slides/_rels/slide28.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27.jpeg"/><Relationship Id="rId5" Type="http://schemas.openxmlformats.org/officeDocument/2006/relationships/image" Target="../media/image32.png"/><Relationship Id="rId10" Type="http://schemas.openxmlformats.org/officeDocument/2006/relationships/image" Target="../media/image26.jpeg"/><Relationship Id="rId4" Type="http://schemas.openxmlformats.org/officeDocument/2006/relationships/image" Target="../media/image31.png"/><Relationship Id="rId9" Type="http://schemas.openxmlformats.org/officeDocument/2006/relationships/image" Target="../media/image25.jpeg"/></Relationships>
</file>

<file path=ppt/slides/_rels/slide2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27.jpeg"/><Relationship Id="rId5" Type="http://schemas.openxmlformats.org/officeDocument/2006/relationships/image" Target="../media/image37.png"/><Relationship Id="rId10" Type="http://schemas.openxmlformats.org/officeDocument/2006/relationships/image" Target="../media/image26.jpeg"/><Relationship Id="rId4" Type="http://schemas.openxmlformats.org/officeDocument/2006/relationships/image" Target="../media/image36.png"/><Relationship Id="rId9" Type="http://schemas.openxmlformats.org/officeDocument/2006/relationships/image" Target="../media/image25.jpeg"/></Relationships>
</file>

<file path=ppt/slides/_rels/slide31.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27.jpeg"/><Relationship Id="rId5" Type="http://schemas.openxmlformats.org/officeDocument/2006/relationships/image" Target="../media/image37.png"/><Relationship Id="rId10" Type="http://schemas.openxmlformats.org/officeDocument/2006/relationships/image" Target="../media/image26.jpeg"/><Relationship Id="rId4" Type="http://schemas.openxmlformats.org/officeDocument/2006/relationships/image" Target="../media/image36.png"/><Relationship Id="rId9" Type="http://schemas.openxmlformats.org/officeDocument/2006/relationships/image" Target="../media/image25.jpe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11114"/>
            <a:ext cx="12192000" cy="2387600"/>
          </a:xfrm>
        </p:spPr>
        <p:txBody>
          <a:bodyPr>
            <a:normAutofit/>
          </a:bodyPr>
          <a:lstStyle/>
          <a:p>
            <a:r>
              <a:rPr lang="en-US" sz="4400" dirty="0">
                <a:solidFill>
                  <a:schemeClr val="tx1"/>
                </a:solidFill>
                <a:effectLst/>
                <a:latin typeface="Calibri" panose="020F0502020204030204" pitchFamily="34" charset="0"/>
                <a:cs typeface="Times New Roman" panose="02020603050405020304" pitchFamily="18" charset="0"/>
              </a:rPr>
              <a:t>A PRELIMINARY BENCHMARK OF FOUR SALIENCY ALGORITHMS ON COMIC ART</a:t>
            </a:r>
          </a:p>
        </p:txBody>
      </p:sp>
      <p:sp>
        <p:nvSpPr>
          <p:cNvPr id="3" name="Subtitle 2"/>
          <p:cNvSpPr>
            <a:spLocks noGrp="1"/>
          </p:cNvSpPr>
          <p:nvPr>
            <p:ph type="subTitle" idx="1"/>
          </p:nvPr>
        </p:nvSpPr>
        <p:spPr>
          <a:xfrm>
            <a:off x="2310531" y="4012487"/>
            <a:ext cx="9440034" cy="1228638"/>
          </a:xfrm>
        </p:spPr>
        <p:txBody>
          <a:bodyPr>
            <a:noAutofit/>
          </a:bodyPr>
          <a:lstStyle/>
          <a:p>
            <a:r>
              <a:rPr lang="en-US" sz="2800" b="1" dirty="0">
                <a:latin typeface="Calibri" panose="020F0502020204030204" pitchFamily="34" charset="0"/>
              </a:rPr>
              <a:t>Khimya Khetarpal </a:t>
            </a:r>
            <a:r>
              <a:rPr lang="en-US" sz="2800" b="1" baseline="30000" dirty="0">
                <a:latin typeface="Calibri" panose="020F0502020204030204" pitchFamily="34" charset="0"/>
              </a:rPr>
              <a:t>1</a:t>
            </a:r>
            <a:r>
              <a:rPr lang="en-US" sz="2800" b="1" dirty="0">
                <a:latin typeface="Calibri" panose="020F0502020204030204" pitchFamily="34" charset="0"/>
              </a:rPr>
              <a:t> &amp;  Eakta Jain </a:t>
            </a:r>
            <a:r>
              <a:rPr lang="en-US" sz="2800" b="1" baseline="30000" dirty="0">
                <a:latin typeface="Calibri" panose="020F0502020204030204" pitchFamily="34" charset="0"/>
              </a:rPr>
              <a:t>2</a:t>
            </a:r>
            <a:endParaRPr lang="en-US" sz="2800" b="1" dirty="0">
              <a:latin typeface="Calibri" panose="020F0502020204030204" pitchFamily="34" charset="0"/>
            </a:endParaRPr>
          </a:p>
          <a:p>
            <a:r>
              <a:rPr lang="en-US" sz="2800" b="1" dirty="0">
                <a:latin typeface="Calibri" panose="020F0502020204030204" pitchFamily="34" charset="0"/>
              </a:rPr>
              <a:t>University of Florida</a:t>
            </a:r>
          </a:p>
          <a:p>
            <a:r>
              <a:rPr lang="en-US" sz="2800" b="1" dirty="0">
                <a:latin typeface="Calibri" panose="020F0502020204030204" pitchFamily="34" charset="0"/>
              </a:rPr>
              <a:t>Department of ECE </a:t>
            </a:r>
            <a:r>
              <a:rPr lang="en-US" sz="2800" b="1" baseline="30000" dirty="0">
                <a:latin typeface="Calibri" panose="020F0502020204030204" pitchFamily="34" charset="0"/>
              </a:rPr>
              <a:t>1</a:t>
            </a:r>
            <a:r>
              <a:rPr lang="en-US" sz="2800" b="1" dirty="0">
                <a:latin typeface="Calibri" panose="020F0502020204030204" pitchFamily="34" charset="0"/>
              </a:rPr>
              <a:t>, Department of CISE </a:t>
            </a:r>
            <a:r>
              <a:rPr lang="en-US" sz="2800" b="1" baseline="30000" dirty="0">
                <a:latin typeface="Calibri" panose="020F0502020204030204" pitchFamily="34" charset="0"/>
              </a:rPr>
              <a:t>2</a:t>
            </a:r>
            <a:endParaRPr lang="en-US" sz="2800" b="1" dirty="0">
              <a:latin typeface="Calibri" panose="020F0502020204030204" pitchFamily="34" charset="0"/>
            </a:endParaRPr>
          </a:p>
          <a:p>
            <a:endParaRPr lang="en-US" b="1" dirty="0">
              <a:latin typeface="Calibri" panose="020F050202020403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1227" y="4012487"/>
            <a:ext cx="1613057" cy="1613057"/>
          </a:xfrm>
          <a:prstGeom prst="rect">
            <a:avLst/>
          </a:prstGeom>
        </p:spPr>
      </p:pic>
    </p:spTree>
    <p:extLst>
      <p:ext uri="{BB962C8B-B14F-4D97-AF65-F5344CB8AC3E}">
        <p14:creationId xmlns:p14="http://schemas.microsoft.com/office/powerpoint/2010/main" val="1549349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008351924"/>
              </p:ext>
            </p:extLst>
          </p:nvPr>
        </p:nvGraphicFramePr>
        <p:xfrm>
          <a:off x="852443" y="757090"/>
          <a:ext cx="5041672" cy="2218520"/>
        </p:xfrm>
        <a:graphic>
          <a:graphicData uri="http://schemas.openxmlformats.org/drawingml/2006/table">
            <a:tbl>
              <a:tblPr firstRow="1" bandRow="1">
                <a:tableStyleId>{08FB837D-C827-4EFA-A057-4D05807E0F7C}</a:tableStyleId>
              </a:tblPr>
              <a:tblGrid>
                <a:gridCol w="1440873">
                  <a:extLst>
                    <a:ext uri="{9D8B030D-6E8A-4147-A177-3AD203B41FA5}">
                      <a16:colId xmlns:a16="http://schemas.microsoft.com/office/drawing/2014/main" val="20000"/>
                    </a:ext>
                  </a:extLst>
                </a:gridCol>
                <a:gridCol w="1860963">
                  <a:extLst>
                    <a:ext uri="{9D8B030D-6E8A-4147-A177-3AD203B41FA5}">
                      <a16:colId xmlns:a16="http://schemas.microsoft.com/office/drawing/2014/main" val="20001"/>
                    </a:ext>
                  </a:extLst>
                </a:gridCol>
                <a:gridCol w="1739836">
                  <a:extLst>
                    <a:ext uri="{9D8B030D-6E8A-4147-A177-3AD203B41FA5}">
                      <a16:colId xmlns:a16="http://schemas.microsoft.com/office/drawing/2014/main" val="20002"/>
                    </a:ext>
                  </a:extLst>
                </a:gridCol>
              </a:tblGrid>
              <a:tr h="572780">
                <a:tc>
                  <a:txBody>
                    <a:bodyPr/>
                    <a:lstStyle/>
                    <a:p>
                      <a:pPr algn="ctr"/>
                      <a:r>
                        <a:rPr lang="en-US" sz="2200" dirty="0">
                          <a:latin typeface="Calibri" panose="020F0502020204030204" pitchFamily="34" charset="0"/>
                        </a:rPr>
                        <a:t>NSS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2200" dirty="0">
                          <a:latin typeface="Calibri" panose="020F0502020204030204" pitchFamily="34" charset="0"/>
                        </a:rPr>
                        <a:t>CAT2000</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2200" dirty="0">
                          <a:latin typeface="Calibri" panose="020F0502020204030204" pitchFamily="34" charset="0"/>
                        </a:rPr>
                        <a:t>Comics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411435">
                <a:tc>
                  <a:txBody>
                    <a:bodyPr/>
                    <a:lstStyle/>
                    <a:p>
                      <a:pPr marL="0" algn="ctr" defTabSz="914400" rtl="0" eaLnBrk="1" fontAlgn="b" latinLnBrk="0" hangingPunct="1"/>
                      <a:r>
                        <a:rPr lang="en-US" sz="2000" b="1" kern="1200" dirty="0">
                          <a:solidFill>
                            <a:schemeClr val="dk1"/>
                          </a:solidFill>
                          <a:latin typeface="Calibri" panose="020F0502020204030204" pitchFamily="34" charset="0"/>
                          <a:ea typeface="+mn-ea"/>
                          <a:cs typeface="+mn-cs"/>
                        </a:rPr>
                        <a:t>LSVM</a:t>
                      </a:r>
                    </a:p>
                  </a:txBody>
                  <a:tcPr>
                    <a:lnT w="38100" cap="flat" cmpd="sng" algn="ctr">
                      <a:solidFill>
                        <a:schemeClr val="bg1"/>
                      </a:solidFill>
                      <a:prstDash val="solid"/>
                      <a:round/>
                      <a:headEnd type="none" w="med" len="med"/>
                      <a:tailEnd type="none" w="med" len="med"/>
                    </a:lnT>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1.24 (0.21)</a:t>
                      </a:r>
                    </a:p>
                  </a:txBody>
                  <a:tcPr marL="9525" marR="9525" marT="9525" marB="0" anchor="b">
                    <a:lnT w="38100" cap="flat" cmpd="sng" algn="ctr">
                      <a:solidFill>
                        <a:schemeClr val="bg1"/>
                      </a:solidFill>
                      <a:prstDash val="solid"/>
                      <a:round/>
                      <a:headEnd type="none" w="med" len="med"/>
                      <a:tailEnd type="none" w="med" len="med"/>
                    </a:lnT>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0.88 (0.32)</a:t>
                      </a:r>
                    </a:p>
                  </a:txBody>
                  <a:tcPr marL="9525" marR="9525" marT="9525" marB="0" anchor="b">
                    <a:lnT w="38100" cap="flat" cmpd="sng" algn="ctr">
                      <a:solidFill>
                        <a:schemeClr val="bg1"/>
                      </a:solidFill>
                      <a:prstDash val="solid"/>
                      <a:round/>
                      <a:headEnd type="none" w="med" len="med"/>
                      <a:tailEnd type="none" w="med" len="med"/>
                    </a:lnT>
                    <a:solidFill>
                      <a:schemeClr val="tx1"/>
                    </a:solidFill>
                  </a:tcPr>
                </a:tc>
                <a:extLst>
                  <a:ext uri="{0D108BD9-81ED-4DB2-BD59-A6C34878D82A}">
                    <a16:rowId xmlns:a16="http://schemas.microsoft.com/office/drawing/2014/main" val="10001"/>
                  </a:ext>
                </a:extLst>
              </a:tr>
              <a:tr h="411435">
                <a:tc>
                  <a:txBody>
                    <a:bodyPr/>
                    <a:lstStyle/>
                    <a:p>
                      <a:pPr marL="0" algn="ctr" defTabSz="914400" rtl="0" eaLnBrk="1" fontAlgn="b" latinLnBrk="0" hangingPunct="1"/>
                      <a:r>
                        <a:rPr lang="en-US" sz="2000" b="1" kern="1200" dirty="0">
                          <a:solidFill>
                            <a:schemeClr val="dk1"/>
                          </a:solidFill>
                          <a:latin typeface="Calibri" panose="020F0502020204030204" pitchFamily="34" charset="0"/>
                          <a:ea typeface="+mn-ea"/>
                          <a:cs typeface="+mn-cs"/>
                        </a:rPr>
                        <a:t>GBVS</a:t>
                      </a:r>
                    </a:p>
                  </a:txBody>
                  <a:tcPr>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1.14 (0.3)</a:t>
                      </a:r>
                    </a:p>
                  </a:txBody>
                  <a:tcPr marL="9525" marR="9525" marT="9525" marB="0" anchor="b">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0.87 (0.44)</a:t>
                      </a:r>
                    </a:p>
                  </a:txBody>
                  <a:tcPr marL="9525" marR="9525" marT="9525" marB="0" anchor="b">
                    <a:solidFill>
                      <a:schemeClr val="tx1"/>
                    </a:solidFill>
                  </a:tcPr>
                </a:tc>
                <a:extLst>
                  <a:ext uri="{0D108BD9-81ED-4DB2-BD59-A6C34878D82A}">
                    <a16:rowId xmlns:a16="http://schemas.microsoft.com/office/drawing/2014/main" val="10003"/>
                  </a:ext>
                </a:extLst>
              </a:tr>
              <a:tr h="411435">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1" kern="1200" dirty="0">
                          <a:solidFill>
                            <a:schemeClr val="dk1"/>
                          </a:solidFill>
                          <a:latin typeface="Calibri" panose="020F0502020204030204" pitchFamily="34" charset="0"/>
                          <a:ea typeface="+mn-ea"/>
                          <a:cs typeface="+mn-cs"/>
                        </a:rPr>
                        <a:t>RC</a:t>
                      </a:r>
                    </a:p>
                  </a:txBody>
                  <a:tcPr>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0.88 (0.27)</a:t>
                      </a:r>
                    </a:p>
                  </a:txBody>
                  <a:tcPr marL="9525" marR="9525" marT="9525" marB="0" anchor="b">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0.64 (0.34)</a:t>
                      </a:r>
                    </a:p>
                  </a:txBody>
                  <a:tcPr marL="9525" marR="9525" marT="9525" marB="0" anchor="b">
                    <a:solidFill>
                      <a:schemeClr val="tx1"/>
                    </a:solidFill>
                  </a:tcPr>
                </a:tc>
                <a:extLst>
                  <a:ext uri="{0D108BD9-81ED-4DB2-BD59-A6C34878D82A}">
                    <a16:rowId xmlns:a16="http://schemas.microsoft.com/office/drawing/2014/main" val="472388774"/>
                  </a:ext>
                </a:extLst>
              </a:tr>
              <a:tr h="411435">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1" kern="1200" dirty="0">
                          <a:solidFill>
                            <a:schemeClr val="dk1"/>
                          </a:solidFill>
                          <a:latin typeface="Calibri" panose="020F0502020204030204" pitchFamily="34" charset="0"/>
                          <a:ea typeface="+mn-ea"/>
                          <a:cs typeface="+mn-cs"/>
                        </a:rPr>
                        <a:t>VOCUS2</a:t>
                      </a:r>
                    </a:p>
                  </a:txBody>
                  <a:tcPr>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0.76</a:t>
                      </a:r>
                      <a:r>
                        <a:rPr lang="en-US" sz="2000" b="1" i="0" u="none" strike="noStrike" kern="1200" baseline="0" dirty="0">
                          <a:solidFill>
                            <a:srgbClr val="000000"/>
                          </a:solidFill>
                          <a:effectLst/>
                          <a:latin typeface="Calibri" panose="020F0502020204030204" pitchFamily="34" charset="0"/>
                          <a:ea typeface="+mn-ea"/>
                          <a:cs typeface="+mn-cs"/>
                        </a:rPr>
                        <a:t> (0.29)</a:t>
                      </a:r>
                      <a:endParaRPr lang="en-US" sz="2000" b="1" i="0" u="none" strike="noStrike" kern="1200" dirty="0">
                        <a:solidFill>
                          <a:srgbClr val="000000"/>
                        </a:solidFill>
                        <a:effectLst/>
                        <a:latin typeface="Calibri" panose="020F0502020204030204" pitchFamily="34" charset="0"/>
                        <a:ea typeface="+mn-ea"/>
                        <a:cs typeface="+mn-cs"/>
                      </a:endParaRPr>
                    </a:p>
                  </a:txBody>
                  <a:tcPr marL="9525" marR="9525" marT="9525" marB="0" anchor="b">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0.59 (0.34)</a:t>
                      </a:r>
                    </a:p>
                  </a:txBody>
                  <a:tcPr marL="9525" marR="9525" marT="9525" marB="0" anchor="b">
                    <a:solidFill>
                      <a:schemeClr val="tx1"/>
                    </a:solidFill>
                  </a:tcPr>
                </a:tc>
                <a:extLst>
                  <a:ext uri="{0D108BD9-81ED-4DB2-BD59-A6C34878D82A}">
                    <a16:rowId xmlns:a16="http://schemas.microsoft.com/office/drawing/2014/main" val="281994209"/>
                  </a:ext>
                </a:extLst>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98832022"/>
              </p:ext>
            </p:extLst>
          </p:nvPr>
        </p:nvGraphicFramePr>
        <p:xfrm>
          <a:off x="6873240" y="757090"/>
          <a:ext cx="5041672" cy="2218520"/>
        </p:xfrm>
        <a:graphic>
          <a:graphicData uri="http://schemas.openxmlformats.org/drawingml/2006/table">
            <a:tbl>
              <a:tblPr firstRow="1" bandRow="1">
                <a:tableStyleId>{08FB837D-C827-4EFA-A057-4D05807E0F7C}</a:tableStyleId>
              </a:tblPr>
              <a:tblGrid>
                <a:gridCol w="1440873">
                  <a:extLst>
                    <a:ext uri="{9D8B030D-6E8A-4147-A177-3AD203B41FA5}">
                      <a16:colId xmlns:a16="http://schemas.microsoft.com/office/drawing/2014/main" val="20000"/>
                    </a:ext>
                  </a:extLst>
                </a:gridCol>
                <a:gridCol w="1860963">
                  <a:extLst>
                    <a:ext uri="{9D8B030D-6E8A-4147-A177-3AD203B41FA5}">
                      <a16:colId xmlns:a16="http://schemas.microsoft.com/office/drawing/2014/main" val="20001"/>
                    </a:ext>
                  </a:extLst>
                </a:gridCol>
                <a:gridCol w="1739836">
                  <a:extLst>
                    <a:ext uri="{9D8B030D-6E8A-4147-A177-3AD203B41FA5}">
                      <a16:colId xmlns:a16="http://schemas.microsoft.com/office/drawing/2014/main" val="20002"/>
                    </a:ext>
                  </a:extLst>
                </a:gridCol>
              </a:tblGrid>
              <a:tr h="572780">
                <a:tc>
                  <a:txBody>
                    <a:bodyPr/>
                    <a:lstStyle/>
                    <a:p>
                      <a:pPr algn="ctr"/>
                      <a:r>
                        <a:rPr lang="en-US" sz="2200" dirty="0">
                          <a:latin typeface="Calibri" panose="020F0502020204030204" pitchFamily="34" charset="0"/>
                        </a:rPr>
                        <a:t>AUC</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2200" dirty="0">
                          <a:latin typeface="Calibri" panose="020F0502020204030204" pitchFamily="34" charset="0"/>
                        </a:rPr>
                        <a:t>CAT2000</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2200" dirty="0">
                          <a:latin typeface="Calibri" panose="020F0502020204030204" pitchFamily="34" charset="0"/>
                        </a:rPr>
                        <a:t>Comics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411435">
                <a:tc>
                  <a:txBody>
                    <a:bodyPr/>
                    <a:lstStyle/>
                    <a:p>
                      <a:pPr marL="0" algn="ctr" defTabSz="914400" rtl="0" eaLnBrk="1" fontAlgn="b" latinLnBrk="0" hangingPunct="1"/>
                      <a:r>
                        <a:rPr lang="en-US" sz="2000" b="1" kern="1200" dirty="0">
                          <a:solidFill>
                            <a:schemeClr val="dk1"/>
                          </a:solidFill>
                          <a:latin typeface="Calibri" panose="020F0502020204030204" pitchFamily="34" charset="0"/>
                          <a:ea typeface="+mn-ea"/>
                          <a:cs typeface="+mn-cs"/>
                        </a:rPr>
                        <a:t>LSVM</a:t>
                      </a:r>
                    </a:p>
                  </a:txBody>
                  <a:tcPr>
                    <a:lnT w="38100" cap="flat" cmpd="sng" algn="ctr">
                      <a:solidFill>
                        <a:schemeClr val="bg1"/>
                      </a:solidFill>
                      <a:prstDash val="solid"/>
                      <a:round/>
                      <a:headEnd type="none" w="med" len="med"/>
                      <a:tailEnd type="none" w="med" len="med"/>
                    </a:lnT>
                    <a:solidFill>
                      <a:schemeClr val="tx1"/>
                    </a:solidFill>
                  </a:tcPr>
                </a:tc>
                <a:tc>
                  <a:txBody>
                    <a:bodyPr/>
                    <a:lstStyle/>
                    <a:p>
                      <a:pPr algn="ctr" fontAlgn="b"/>
                      <a:r>
                        <a:rPr lang="en-US" sz="2000" b="1" i="0" u="none" strike="noStrike" dirty="0">
                          <a:solidFill>
                            <a:srgbClr val="000000"/>
                          </a:solidFill>
                          <a:effectLst/>
                          <a:latin typeface="Calibri" panose="020F0502020204030204" pitchFamily="34" charset="0"/>
                        </a:rPr>
                        <a:t>0.83 (0.04)</a:t>
                      </a:r>
                    </a:p>
                  </a:txBody>
                  <a:tcPr marL="9525" marR="9525" marT="9525" marB="0" anchor="b">
                    <a:lnT w="38100" cap="flat" cmpd="sng" algn="ctr">
                      <a:solidFill>
                        <a:schemeClr val="bg1"/>
                      </a:solidFill>
                      <a:prstDash val="solid"/>
                      <a:round/>
                      <a:headEnd type="none" w="med" len="med"/>
                      <a:tailEnd type="none" w="med" len="med"/>
                    </a:lnT>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0.72 (0.10)</a:t>
                      </a:r>
                    </a:p>
                  </a:txBody>
                  <a:tcPr marL="9525" marR="9525" marT="9525" marB="0" anchor="b">
                    <a:lnT w="38100" cap="flat" cmpd="sng" algn="ctr">
                      <a:solidFill>
                        <a:schemeClr val="bg1"/>
                      </a:solidFill>
                      <a:prstDash val="solid"/>
                      <a:round/>
                      <a:headEnd type="none" w="med" len="med"/>
                      <a:tailEnd type="none" w="med" len="med"/>
                    </a:lnT>
                    <a:solidFill>
                      <a:schemeClr val="tx1"/>
                    </a:solidFill>
                  </a:tcPr>
                </a:tc>
                <a:extLst>
                  <a:ext uri="{0D108BD9-81ED-4DB2-BD59-A6C34878D82A}">
                    <a16:rowId xmlns:a16="http://schemas.microsoft.com/office/drawing/2014/main" val="10001"/>
                  </a:ext>
                </a:extLst>
              </a:tr>
              <a:tr h="411435">
                <a:tc>
                  <a:txBody>
                    <a:bodyPr/>
                    <a:lstStyle/>
                    <a:p>
                      <a:pPr marL="0" algn="ctr" defTabSz="914400" rtl="0" eaLnBrk="1" fontAlgn="b" latinLnBrk="0" hangingPunct="1"/>
                      <a:r>
                        <a:rPr lang="en-US" sz="2000" b="1" kern="1200" dirty="0">
                          <a:solidFill>
                            <a:schemeClr val="dk1"/>
                          </a:solidFill>
                          <a:latin typeface="Calibri" panose="020F0502020204030204" pitchFamily="34" charset="0"/>
                          <a:ea typeface="+mn-ea"/>
                          <a:cs typeface="+mn-cs"/>
                        </a:rPr>
                        <a:t>GBVS</a:t>
                      </a:r>
                    </a:p>
                  </a:txBody>
                  <a:tcPr>
                    <a:solidFill>
                      <a:schemeClr val="tx1"/>
                    </a:solidFill>
                  </a:tcPr>
                </a:tc>
                <a:tc>
                  <a:txBody>
                    <a:bodyPr/>
                    <a:lstStyle/>
                    <a:p>
                      <a:pPr algn="ctr" fontAlgn="b"/>
                      <a:r>
                        <a:rPr lang="en-US" sz="2000" b="1" i="0" u="none" strike="noStrike" dirty="0">
                          <a:solidFill>
                            <a:srgbClr val="000000"/>
                          </a:solidFill>
                          <a:effectLst/>
                          <a:latin typeface="Calibri" panose="020F0502020204030204" pitchFamily="34" charset="0"/>
                        </a:rPr>
                        <a:t>0.79 (0.05)</a:t>
                      </a:r>
                    </a:p>
                  </a:txBody>
                  <a:tcPr marL="9525" marR="9525" marT="9525" marB="0" anchor="b">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0.71 (0.10)</a:t>
                      </a:r>
                    </a:p>
                  </a:txBody>
                  <a:tcPr marL="9525" marR="9525" marT="9525" marB="0" anchor="b">
                    <a:solidFill>
                      <a:schemeClr val="tx1"/>
                    </a:solidFill>
                  </a:tcPr>
                </a:tc>
                <a:extLst>
                  <a:ext uri="{0D108BD9-81ED-4DB2-BD59-A6C34878D82A}">
                    <a16:rowId xmlns:a16="http://schemas.microsoft.com/office/drawing/2014/main" val="10003"/>
                  </a:ext>
                </a:extLst>
              </a:tr>
              <a:tr h="411435">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1" kern="1200" dirty="0">
                          <a:solidFill>
                            <a:schemeClr val="dk1"/>
                          </a:solidFill>
                          <a:latin typeface="Calibri" panose="020F0502020204030204" pitchFamily="34" charset="0"/>
                          <a:ea typeface="+mn-ea"/>
                          <a:cs typeface="+mn-cs"/>
                        </a:rPr>
                        <a:t>RC</a:t>
                      </a:r>
                    </a:p>
                  </a:txBody>
                  <a:tcPr>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0.72 (0.07)</a:t>
                      </a:r>
                    </a:p>
                  </a:txBody>
                  <a:tcPr marL="9525" marR="9525" marT="9525" marB="0" anchor="b">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0.66 (0.12)</a:t>
                      </a:r>
                    </a:p>
                  </a:txBody>
                  <a:tcPr marL="9525" marR="9525" marT="9525" marB="0" anchor="b">
                    <a:solidFill>
                      <a:schemeClr val="tx1"/>
                    </a:solidFill>
                  </a:tcPr>
                </a:tc>
                <a:extLst>
                  <a:ext uri="{0D108BD9-81ED-4DB2-BD59-A6C34878D82A}">
                    <a16:rowId xmlns:a16="http://schemas.microsoft.com/office/drawing/2014/main" val="472388774"/>
                  </a:ext>
                </a:extLst>
              </a:tr>
              <a:tr h="411435">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1" kern="1200" dirty="0">
                          <a:solidFill>
                            <a:schemeClr val="dk1"/>
                          </a:solidFill>
                          <a:latin typeface="Calibri" panose="020F0502020204030204" pitchFamily="34" charset="0"/>
                          <a:ea typeface="+mn-ea"/>
                          <a:cs typeface="+mn-cs"/>
                        </a:rPr>
                        <a:t>VOCUS2</a:t>
                      </a:r>
                    </a:p>
                  </a:txBody>
                  <a:tcPr>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0.68 (0.08)</a:t>
                      </a:r>
                    </a:p>
                  </a:txBody>
                  <a:tcPr marL="9525" marR="9525" marT="9525" marB="0" anchor="b">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0.65 (0.12)</a:t>
                      </a:r>
                    </a:p>
                  </a:txBody>
                  <a:tcPr marL="9525" marR="9525" marT="9525" marB="0" anchor="b">
                    <a:solidFill>
                      <a:schemeClr val="tx1"/>
                    </a:solidFill>
                  </a:tcPr>
                </a:tc>
                <a:extLst>
                  <a:ext uri="{0D108BD9-81ED-4DB2-BD59-A6C34878D82A}">
                    <a16:rowId xmlns:a16="http://schemas.microsoft.com/office/drawing/2014/main" val="281994209"/>
                  </a:ext>
                </a:extLst>
              </a:tr>
            </a:tbl>
          </a:graphicData>
        </a:graphic>
      </p:graphicFrame>
      <p:sp>
        <p:nvSpPr>
          <p:cNvPr id="17" name="Rectangle 16"/>
          <p:cNvSpPr/>
          <p:nvPr/>
        </p:nvSpPr>
        <p:spPr>
          <a:xfrm>
            <a:off x="2377440" y="1402079"/>
            <a:ext cx="3611880" cy="42672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p:cNvSpPr txBox="1">
            <a:spLocks/>
          </p:cNvSpPr>
          <p:nvPr/>
        </p:nvSpPr>
        <p:spPr>
          <a:xfrm>
            <a:off x="852443" y="-21336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chemeClr val="tx1"/>
                </a:solidFill>
                <a:latin typeface="Calibri" panose="020F0502020204030204" pitchFamily="34" charset="0"/>
              </a:rPr>
              <a:t>Our Test Setup – Benchmark</a:t>
            </a:r>
            <a:endParaRPr lang="en-US" dirty="0"/>
          </a:p>
        </p:txBody>
      </p:sp>
      <p:sp>
        <p:nvSpPr>
          <p:cNvPr id="6" name="Rectangle 5"/>
          <p:cNvSpPr/>
          <p:nvPr/>
        </p:nvSpPr>
        <p:spPr>
          <a:xfrm>
            <a:off x="8444865" y="1416366"/>
            <a:ext cx="3611880" cy="42672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2"/>
          <p:cNvSpPr txBox="1">
            <a:spLocks/>
          </p:cNvSpPr>
          <p:nvPr/>
        </p:nvSpPr>
        <p:spPr>
          <a:xfrm>
            <a:off x="11206511" y="120100"/>
            <a:ext cx="753545"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DC2B79-B18F-4803-A871-C4A18F46D5F3}" type="slidenum">
              <a:rPr lang="en-US" sz="2000" b="1" smtClean="0">
                <a:solidFill>
                  <a:schemeClr val="tx1"/>
                </a:solidFill>
                <a:latin typeface="Calibri" panose="020F0502020204030204" pitchFamily="34" charset="0"/>
              </a:rPr>
              <a:pPr/>
              <a:t>10</a:t>
            </a:fld>
            <a:endParaRPr lang="en-US" sz="200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3155638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nvPr>
        </p:nvGraphicFramePr>
        <p:xfrm>
          <a:off x="852443" y="757090"/>
          <a:ext cx="5041672" cy="2218520"/>
        </p:xfrm>
        <a:graphic>
          <a:graphicData uri="http://schemas.openxmlformats.org/drawingml/2006/table">
            <a:tbl>
              <a:tblPr firstRow="1" bandRow="1">
                <a:tableStyleId>{08FB837D-C827-4EFA-A057-4D05807E0F7C}</a:tableStyleId>
              </a:tblPr>
              <a:tblGrid>
                <a:gridCol w="1440873">
                  <a:extLst>
                    <a:ext uri="{9D8B030D-6E8A-4147-A177-3AD203B41FA5}">
                      <a16:colId xmlns:a16="http://schemas.microsoft.com/office/drawing/2014/main" val="20000"/>
                    </a:ext>
                  </a:extLst>
                </a:gridCol>
                <a:gridCol w="1860963">
                  <a:extLst>
                    <a:ext uri="{9D8B030D-6E8A-4147-A177-3AD203B41FA5}">
                      <a16:colId xmlns:a16="http://schemas.microsoft.com/office/drawing/2014/main" val="20001"/>
                    </a:ext>
                  </a:extLst>
                </a:gridCol>
                <a:gridCol w="1739836">
                  <a:extLst>
                    <a:ext uri="{9D8B030D-6E8A-4147-A177-3AD203B41FA5}">
                      <a16:colId xmlns:a16="http://schemas.microsoft.com/office/drawing/2014/main" val="20002"/>
                    </a:ext>
                  </a:extLst>
                </a:gridCol>
              </a:tblGrid>
              <a:tr h="572780">
                <a:tc>
                  <a:txBody>
                    <a:bodyPr/>
                    <a:lstStyle/>
                    <a:p>
                      <a:pPr algn="ctr"/>
                      <a:r>
                        <a:rPr lang="en-US" sz="2200" dirty="0">
                          <a:latin typeface="Calibri" panose="020F0502020204030204" pitchFamily="34" charset="0"/>
                        </a:rPr>
                        <a:t>NSS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2200" dirty="0">
                          <a:latin typeface="Calibri" panose="020F0502020204030204" pitchFamily="34" charset="0"/>
                        </a:rPr>
                        <a:t>CAT2000</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2200" dirty="0">
                          <a:latin typeface="Calibri" panose="020F0502020204030204" pitchFamily="34" charset="0"/>
                        </a:rPr>
                        <a:t>Comics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411435">
                <a:tc>
                  <a:txBody>
                    <a:bodyPr/>
                    <a:lstStyle/>
                    <a:p>
                      <a:pPr marL="0" algn="ctr" defTabSz="914400" rtl="0" eaLnBrk="1" fontAlgn="b" latinLnBrk="0" hangingPunct="1"/>
                      <a:r>
                        <a:rPr lang="en-US" sz="2000" b="1" kern="1200" dirty="0">
                          <a:solidFill>
                            <a:schemeClr val="dk1"/>
                          </a:solidFill>
                          <a:latin typeface="Calibri" panose="020F0502020204030204" pitchFamily="34" charset="0"/>
                          <a:ea typeface="+mn-ea"/>
                          <a:cs typeface="+mn-cs"/>
                        </a:rPr>
                        <a:t>LSVM</a:t>
                      </a:r>
                    </a:p>
                  </a:txBody>
                  <a:tcPr>
                    <a:lnT w="38100" cap="flat" cmpd="sng" algn="ctr">
                      <a:solidFill>
                        <a:schemeClr val="bg1"/>
                      </a:solidFill>
                      <a:prstDash val="solid"/>
                      <a:round/>
                      <a:headEnd type="none" w="med" len="med"/>
                      <a:tailEnd type="none" w="med" len="med"/>
                    </a:lnT>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1.24 (0.21)</a:t>
                      </a:r>
                    </a:p>
                  </a:txBody>
                  <a:tcPr marL="9525" marR="9525" marT="9525" marB="0" anchor="b">
                    <a:lnT w="38100" cap="flat" cmpd="sng" algn="ctr">
                      <a:solidFill>
                        <a:schemeClr val="bg1"/>
                      </a:solidFill>
                      <a:prstDash val="solid"/>
                      <a:round/>
                      <a:headEnd type="none" w="med" len="med"/>
                      <a:tailEnd type="none" w="med" len="med"/>
                    </a:lnT>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0.88 (0.32)</a:t>
                      </a:r>
                    </a:p>
                  </a:txBody>
                  <a:tcPr marL="9525" marR="9525" marT="9525" marB="0" anchor="b">
                    <a:lnT w="38100" cap="flat" cmpd="sng" algn="ctr">
                      <a:solidFill>
                        <a:schemeClr val="bg1"/>
                      </a:solidFill>
                      <a:prstDash val="solid"/>
                      <a:round/>
                      <a:headEnd type="none" w="med" len="med"/>
                      <a:tailEnd type="none" w="med" len="med"/>
                    </a:lnT>
                    <a:solidFill>
                      <a:schemeClr val="tx1"/>
                    </a:solidFill>
                  </a:tcPr>
                </a:tc>
                <a:extLst>
                  <a:ext uri="{0D108BD9-81ED-4DB2-BD59-A6C34878D82A}">
                    <a16:rowId xmlns:a16="http://schemas.microsoft.com/office/drawing/2014/main" val="10001"/>
                  </a:ext>
                </a:extLst>
              </a:tr>
              <a:tr h="411435">
                <a:tc>
                  <a:txBody>
                    <a:bodyPr/>
                    <a:lstStyle/>
                    <a:p>
                      <a:pPr marL="0" algn="ctr" defTabSz="914400" rtl="0" eaLnBrk="1" fontAlgn="b" latinLnBrk="0" hangingPunct="1"/>
                      <a:r>
                        <a:rPr lang="en-US" sz="2000" b="1" kern="1200" dirty="0">
                          <a:solidFill>
                            <a:schemeClr val="dk1"/>
                          </a:solidFill>
                          <a:latin typeface="Calibri" panose="020F0502020204030204" pitchFamily="34" charset="0"/>
                          <a:ea typeface="+mn-ea"/>
                          <a:cs typeface="+mn-cs"/>
                        </a:rPr>
                        <a:t>GBVS</a:t>
                      </a:r>
                    </a:p>
                  </a:txBody>
                  <a:tcPr>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1.14 (0.3)</a:t>
                      </a:r>
                    </a:p>
                  </a:txBody>
                  <a:tcPr marL="9525" marR="9525" marT="9525" marB="0" anchor="b">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0.87 (0.44)</a:t>
                      </a:r>
                    </a:p>
                  </a:txBody>
                  <a:tcPr marL="9525" marR="9525" marT="9525" marB="0" anchor="b">
                    <a:solidFill>
                      <a:schemeClr val="tx1"/>
                    </a:solidFill>
                  </a:tcPr>
                </a:tc>
                <a:extLst>
                  <a:ext uri="{0D108BD9-81ED-4DB2-BD59-A6C34878D82A}">
                    <a16:rowId xmlns:a16="http://schemas.microsoft.com/office/drawing/2014/main" val="10003"/>
                  </a:ext>
                </a:extLst>
              </a:tr>
              <a:tr h="411435">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1" kern="1200" dirty="0">
                          <a:solidFill>
                            <a:schemeClr val="dk1"/>
                          </a:solidFill>
                          <a:latin typeface="Calibri" panose="020F0502020204030204" pitchFamily="34" charset="0"/>
                          <a:ea typeface="+mn-ea"/>
                          <a:cs typeface="+mn-cs"/>
                        </a:rPr>
                        <a:t>RC</a:t>
                      </a:r>
                    </a:p>
                  </a:txBody>
                  <a:tcPr>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0.88 (0.27)</a:t>
                      </a:r>
                    </a:p>
                  </a:txBody>
                  <a:tcPr marL="9525" marR="9525" marT="9525" marB="0" anchor="b">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0.64 (0.34)</a:t>
                      </a:r>
                    </a:p>
                  </a:txBody>
                  <a:tcPr marL="9525" marR="9525" marT="9525" marB="0" anchor="b">
                    <a:solidFill>
                      <a:schemeClr val="tx1"/>
                    </a:solidFill>
                  </a:tcPr>
                </a:tc>
                <a:extLst>
                  <a:ext uri="{0D108BD9-81ED-4DB2-BD59-A6C34878D82A}">
                    <a16:rowId xmlns:a16="http://schemas.microsoft.com/office/drawing/2014/main" val="472388774"/>
                  </a:ext>
                </a:extLst>
              </a:tr>
              <a:tr h="411435">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1" kern="1200" dirty="0">
                          <a:solidFill>
                            <a:schemeClr val="dk1"/>
                          </a:solidFill>
                          <a:latin typeface="Calibri" panose="020F0502020204030204" pitchFamily="34" charset="0"/>
                          <a:ea typeface="+mn-ea"/>
                          <a:cs typeface="+mn-cs"/>
                        </a:rPr>
                        <a:t>VOCUS2</a:t>
                      </a:r>
                    </a:p>
                  </a:txBody>
                  <a:tcPr>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0.76</a:t>
                      </a:r>
                      <a:r>
                        <a:rPr lang="en-US" sz="2000" b="1" i="0" u="none" strike="noStrike" kern="1200" baseline="0" dirty="0">
                          <a:solidFill>
                            <a:srgbClr val="000000"/>
                          </a:solidFill>
                          <a:effectLst/>
                          <a:latin typeface="Calibri" panose="020F0502020204030204" pitchFamily="34" charset="0"/>
                          <a:ea typeface="+mn-ea"/>
                          <a:cs typeface="+mn-cs"/>
                        </a:rPr>
                        <a:t> (0.29)</a:t>
                      </a:r>
                      <a:endParaRPr lang="en-US" sz="2000" b="1" i="0" u="none" strike="noStrike" kern="1200" dirty="0">
                        <a:solidFill>
                          <a:srgbClr val="000000"/>
                        </a:solidFill>
                        <a:effectLst/>
                        <a:latin typeface="Calibri" panose="020F0502020204030204" pitchFamily="34" charset="0"/>
                        <a:ea typeface="+mn-ea"/>
                        <a:cs typeface="+mn-cs"/>
                      </a:endParaRPr>
                    </a:p>
                  </a:txBody>
                  <a:tcPr marL="9525" marR="9525" marT="9525" marB="0" anchor="b">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0.59 (0.34)</a:t>
                      </a:r>
                    </a:p>
                  </a:txBody>
                  <a:tcPr marL="9525" marR="9525" marT="9525" marB="0" anchor="b">
                    <a:solidFill>
                      <a:schemeClr val="tx1"/>
                    </a:solidFill>
                  </a:tcPr>
                </a:tc>
                <a:extLst>
                  <a:ext uri="{0D108BD9-81ED-4DB2-BD59-A6C34878D82A}">
                    <a16:rowId xmlns:a16="http://schemas.microsoft.com/office/drawing/2014/main" val="281994209"/>
                  </a:ext>
                </a:extLst>
              </a:tr>
            </a:tbl>
          </a:graphicData>
        </a:graphic>
      </p:graphicFrame>
      <p:graphicFrame>
        <p:nvGraphicFramePr>
          <p:cNvPr id="16" name="Table 15"/>
          <p:cNvGraphicFramePr>
            <a:graphicFrameLocks noGrp="1"/>
          </p:cNvGraphicFramePr>
          <p:nvPr>
            <p:extLst/>
          </p:nvPr>
        </p:nvGraphicFramePr>
        <p:xfrm>
          <a:off x="6873240" y="757090"/>
          <a:ext cx="5041672" cy="2218520"/>
        </p:xfrm>
        <a:graphic>
          <a:graphicData uri="http://schemas.openxmlformats.org/drawingml/2006/table">
            <a:tbl>
              <a:tblPr firstRow="1" bandRow="1">
                <a:tableStyleId>{08FB837D-C827-4EFA-A057-4D05807E0F7C}</a:tableStyleId>
              </a:tblPr>
              <a:tblGrid>
                <a:gridCol w="1440873">
                  <a:extLst>
                    <a:ext uri="{9D8B030D-6E8A-4147-A177-3AD203B41FA5}">
                      <a16:colId xmlns:a16="http://schemas.microsoft.com/office/drawing/2014/main" val="20000"/>
                    </a:ext>
                  </a:extLst>
                </a:gridCol>
                <a:gridCol w="1860963">
                  <a:extLst>
                    <a:ext uri="{9D8B030D-6E8A-4147-A177-3AD203B41FA5}">
                      <a16:colId xmlns:a16="http://schemas.microsoft.com/office/drawing/2014/main" val="20001"/>
                    </a:ext>
                  </a:extLst>
                </a:gridCol>
                <a:gridCol w="1739836">
                  <a:extLst>
                    <a:ext uri="{9D8B030D-6E8A-4147-A177-3AD203B41FA5}">
                      <a16:colId xmlns:a16="http://schemas.microsoft.com/office/drawing/2014/main" val="20002"/>
                    </a:ext>
                  </a:extLst>
                </a:gridCol>
              </a:tblGrid>
              <a:tr h="572780">
                <a:tc>
                  <a:txBody>
                    <a:bodyPr/>
                    <a:lstStyle/>
                    <a:p>
                      <a:pPr algn="ctr"/>
                      <a:r>
                        <a:rPr lang="en-US" sz="2200" dirty="0">
                          <a:latin typeface="Calibri" panose="020F0502020204030204" pitchFamily="34" charset="0"/>
                        </a:rPr>
                        <a:t>AUC</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2200" dirty="0">
                          <a:latin typeface="Calibri" panose="020F0502020204030204" pitchFamily="34" charset="0"/>
                        </a:rPr>
                        <a:t>CAT2000</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2200" dirty="0">
                          <a:latin typeface="Calibri" panose="020F0502020204030204" pitchFamily="34" charset="0"/>
                        </a:rPr>
                        <a:t>Comics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411435">
                <a:tc>
                  <a:txBody>
                    <a:bodyPr/>
                    <a:lstStyle/>
                    <a:p>
                      <a:pPr marL="0" algn="ctr" defTabSz="914400" rtl="0" eaLnBrk="1" fontAlgn="b" latinLnBrk="0" hangingPunct="1"/>
                      <a:r>
                        <a:rPr lang="en-US" sz="2000" b="1" kern="1200" dirty="0">
                          <a:solidFill>
                            <a:schemeClr val="dk1"/>
                          </a:solidFill>
                          <a:latin typeface="Calibri" panose="020F0502020204030204" pitchFamily="34" charset="0"/>
                          <a:ea typeface="+mn-ea"/>
                          <a:cs typeface="+mn-cs"/>
                        </a:rPr>
                        <a:t>LSVM</a:t>
                      </a:r>
                    </a:p>
                  </a:txBody>
                  <a:tcPr>
                    <a:lnT w="38100" cap="flat" cmpd="sng" algn="ctr">
                      <a:solidFill>
                        <a:schemeClr val="bg1"/>
                      </a:solidFill>
                      <a:prstDash val="solid"/>
                      <a:round/>
                      <a:headEnd type="none" w="med" len="med"/>
                      <a:tailEnd type="none" w="med" len="med"/>
                    </a:lnT>
                    <a:solidFill>
                      <a:schemeClr val="tx1"/>
                    </a:solidFill>
                  </a:tcPr>
                </a:tc>
                <a:tc>
                  <a:txBody>
                    <a:bodyPr/>
                    <a:lstStyle/>
                    <a:p>
                      <a:pPr algn="ctr" fontAlgn="b"/>
                      <a:r>
                        <a:rPr lang="en-US" sz="2000" b="1" i="0" u="none" strike="noStrike" dirty="0">
                          <a:solidFill>
                            <a:srgbClr val="000000"/>
                          </a:solidFill>
                          <a:effectLst/>
                          <a:latin typeface="Calibri" panose="020F0502020204030204" pitchFamily="34" charset="0"/>
                        </a:rPr>
                        <a:t>0.83 (0.04)</a:t>
                      </a:r>
                    </a:p>
                  </a:txBody>
                  <a:tcPr marL="9525" marR="9525" marT="9525" marB="0" anchor="b">
                    <a:lnT w="38100" cap="flat" cmpd="sng" algn="ctr">
                      <a:solidFill>
                        <a:schemeClr val="bg1"/>
                      </a:solidFill>
                      <a:prstDash val="solid"/>
                      <a:round/>
                      <a:headEnd type="none" w="med" len="med"/>
                      <a:tailEnd type="none" w="med" len="med"/>
                    </a:lnT>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0.72 (0.10)</a:t>
                      </a:r>
                    </a:p>
                  </a:txBody>
                  <a:tcPr marL="9525" marR="9525" marT="9525" marB="0" anchor="b">
                    <a:lnT w="38100" cap="flat" cmpd="sng" algn="ctr">
                      <a:solidFill>
                        <a:schemeClr val="bg1"/>
                      </a:solidFill>
                      <a:prstDash val="solid"/>
                      <a:round/>
                      <a:headEnd type="none" w="med" len="med"/>
                      <a:tailEnd type="none" w="med" len="med"/>
                    </a:lnT>
                    <a:solidFill>
                      <a:schemeClr val="tx1"/>
                    </a:solidFill>
                  </a:tcPr>
                </a:tc>
                <a:extLst>
                  <a:ext uri="{0D108BD9-81ED-4DB2-BD59-A6C34878D82A}">
                    <a16:rowId xmlns:a16="http://schemas.microsoft.com/office/drawing/2014/main" val="10001"/>
                  </a:ext>
                </a:extLst>
              </a:tr>
              <a:tr h="411435">
                <a:tc>
                  <a:txBody>
                    <a:bodyPr/>
                    <a:lstStyle/>
                    <a:p>
                      <a:pPr marL="0" algn="ctr" defTabSz="914400" rtl="0" eaLnBrk="1" fontAlgn="b" latinLnBrk="0" hangingPunct="1"/>
                      <a:r>
                        <a:rPr lang="en-US" sz="2000" b="1" kern="1200" dirty="0">
                          <a:solidFill>
                            <a:schemeClr val="dk1"/>
                          </a:solidFill>
                          <a:latin typeface="Calibri" panose="020F0502020204030204" pitchFamily="34" charset="0"/>
                          <a:ea typeface="+mn-ea"/>
                          <a:cs typeface="+mn-cs"/>
                        </a:rPr>
                        <a:t>GBVS</a:t>
                      </a:r>
                    </a:p>
                  </a:txBody>
                  <a:tcPr>
                    <a:solidFill>
                      <a:schemeClr val="tx1"/>
                    </a:solidFill>
                  </a:tcPr>
                </a:tc>
                <a:tc>
                  <a:txBody>
                    <a:bodyPr/>
                    <a:lstStyle/>
                    <a:p>
                      <a:pPr algn="ctr" fontAlgn="b"/>
                      <a:r>
                        <a:rPr lang="en-US" sz="2000" b="1" i="0" u="none" strike="noStrike" dirty="0">
                          <a:solidFill>
                            <a:srgbClr val="000000"/>
                          </a:solidFill>
                          <a:effectLst/>
                          <a:latin typeface="Calibri" panose="020F0502020204030204" pitchFamily="34" charset="0"/>
                        </a:rPr>
                        <a:t>0.79 (0.05)</a:t>
                      </a:r>
                    </a:p>
                  </a:txBody>
                  <a:tcPr marL="9525" marR="9525" marT="9525" marB="0" anchor="b">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0.71 (0.10)</a:t>
                      </a:r>
                    </a:p>
                  </a:txBody>
                  <a:tcPr marL="9525" marR="9525" marT="9525" marB="0" anchor="b">
                    <a:solidFill>
                      <a:schemeClr val="tx1"/>
                    </a:solidFill>
                  </a:tcPr>
                </a:tc>
                <a:extLst>
                  <a:ext uri="{0D108BD9-81ED-4DB2-BD59-A6C34878D82A}">
                    <a16:rowId xmlns:a16="http://schemas.microsoft.com/office/drawing/2014/main" val="10003"/>
                  </a:ext>
                </a:extLst>
              </a:tr>
              <a:tr h="411435">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1" kern="1200" dirty="0">
                          <a:solidFill>
                            <a:schemeClr val="dk1"/>
                          </a:solidFill>
                          <a:latin typeface="Calibri" panose="020F0502020204030204" pitchFamily="34" charset="0"/>
                          <a:ea typeface="+mn-ea"/>
                          <a:cs typeface="+mn-cs"/>
                        </a:rPr>
                        <a:t>RC</a:t>
                      </a:r>
                    </a:p>
                  </a:txBody>
                  <a:tcPr>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0.72 (0.07)</a:t>
                      </a:r>
                    </a:p>
                  </a:txBody>
                  <a:tcPr marL="9525" marR="9525" marT="9525" marB="0" anchor="b">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0.66 (0.12)</a:t>
                      </a:r>
                    </a:p>
                  </a:txBody>
                  <a:tcPr marL="9525" marR="9525" marT="9525" marB="0" anchor="b">
                    <a:solidFill>
                      <a:schemeClr val="tx1"/>
                    </a:solidFill>
                  </a:tcPr>
                </a:tc>
                <a:extLst>
                  <a:ext uri="{0D108BD9-81ED-4DB2-BD59-A6C34878D82A}">
                    <a16:rowId xmlns:a16="http://schemas.microsoft.com/office/drawing/2014/main" val="472388774"/>
                  </a:ext>
                </a:extLst>
              </a:tr>
              <a:tr h="411435">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1" kern="1200" dirty="0">
                          <a:solidFill>
                            <a:schemeClr val="dk1"/>
                          </a:solidFill>
                          <a:latin typeface="Calibri" panose="020F0502020204030204" pitchFamily="34" charset="0"/>
                          <a:ea typeface="+mn-ea"/>
                          <a:cs typeface="+mn-cs"/>
                        </a:rPr>
                        <a:t>VOCUS2</a:t>
                      </a:r>
                    </a:p>
                  </a:txBody>
                  <a:tcPr>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0.68 (0.08)</a:t>
                      </a:r>
                    </a:p>
                  </a:txBody>
                  <a:tcPr marL="9525" marR="9525" marT="9525" marB="0" anchor="b">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0.65 (0.12)</a:t>
                      </a:r>
                    </a:p>
                  </a:txBody>
                  <a:tcPr marL="9525" marR="9525" marT="9525" marB="0" anchor="b">
                    <a:solidFill>
                      <a:schemeClr val="tx1"/>
                    </a:solidFill>
                  </a:tcPr>
                </a:tc>
                <a:extLst>
                  <a:ext uri="{0D108BD9-81ED-4DB2-BD59-A6C34878D82A}">
                    <a16:rowId xmlns:a16="http://schemas.microsoft.com/office/drawing/2014/main" val="281994209"/>
                  </a:ext>
                </a:extLst>
              </a:tr>
            </a:tbl>
          </a:graphicData>
        </a:graphic>
      </p:graphicFrame>
      <p:sp>
        <p:nvSpPr>
          <p:cNvPr id="17" name="Rectangle 16"/>
          <p:cNvSpPr/>
          <p:nvPr/>
        </p:nvSpPr>
        <p:spPr>
          <a:xfrm>
            <a:off x="2417444" y="1742230"/>
            <a:ext cx="3611880" cy="42672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p:cNvSpPr txBox="1">
            <a:spLocks/>
          </p:cNvSpPr>
          <p:nvPr/>
        </p:nvSpPr>
        <p:spPr>
          <a:xfrm>
            <a:off x="852443" y="-21336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chemeClr val="tx1"/>
                </a:solidFill>
                <a:latin typeface="Calibri" panose="020F0502020204030204" pitchFamily="34" charset="0"/>
              </a:rPr>
              <a:t>Our Test Setup – Benchmark</a:t>
            </a:r>
            <a:endParaRPr lang="en-US" dirty="0"/>
          </a:p>
        </p:txBody>
      </p:sp>
      <p:sp>
        <p:nvSpPr>
          <p:cNvPr id="6" name="Rectangle 5"/>
          <p:cNvSpPr/>
          <p:nvPr/>
        </p:nvSpPr>
        <p:spPr>
          <a:xfrm>
            <a:off x="8444865" y="1742230"/>
            <a:ext cx="3611880" cy="42672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2"/>
          <p:cNvSpPr txBox="1">
            <a:spLocks/>
          </p:cNvSpPr>
          <p:nvPr/>
        </p:nvSpPr>
        <p:spPr>
          <a:xfrm>
            <a:off x="11206511" y="120100"/>
            <a:ext cx="753545"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DC2B79-B18F-4803-A871-C4A18F46D5F3}" type="slidenum">
              <a:rPr lang="en-US" sz="2000" b="1" smtClean="0">
                <a:solidFill>
                  <a:schemeClr val="tx1"/>
                </a:solidFill>
                <a:latin typeface="Calibri" panose="020F0502020204030204" pitchFamily="34" charset="0"/>
              </a:rPr>
              <a:pPr/>
              <a:t>11</a:t>
            </a:fld>
            <a:endParaRPr lang="en-US" sz="200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625748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nvPr>
        </p:nvGraphicFramePr>
        <p:xfrm>
          <a:off x="852443" y="757090"/>
          <a:ext cx="5041672" cy="2218520"/>
        </p:xfrm>
        <a:graphic>
          <a:graphicData uri="http://schemas.openxmlformats.org/drawingml/2006/table">
            <a:tbl>
              <a:tblPr firstRow="1" bandRow="1">
                <a:tableStyleId>{08FB837D-C827-4EFA-A057-4D05807E0F7C}</a:tableStyleId>
              </a:tblPr>
              <a:tblGrid>
                <a:gridCol w="1440873">
                  <a:extLst>
                    <a:ext uri="{9D8B030D-6E8A-4147-A177-3AD203B41FA5}">
                      <a16:colId xmlns:a16="http://schemas.microsoft.com/office/drawing/2014/main" val="20000"/>
                    </a:ext>
                  </a:extLst>
                </a:gridCol>
                <a:gridCol w="1860963">
                  <a:extLst>
                    <a:ext uri="{9D8B030D-6E8A-4147-A177-3AD203B41FA5}">
                      <a16:colId xmlns:a16="http://schemas.microsoft.com/office/drawing/2014/main" val="20001"/>
                    </a:ext>
                  </a:extLst>
                </a:gridCol>
                <a:gridCol w="1739836">
                  <a:extLst>
                    <a:ext uri="{9D8B030D-6E8A-4147-A177-3AD203B41FA5}">
                      <a16:colId xmlns:a16="http://schemas.microsoft.com/office/drawing/2014/main" val="20002"/>
                    </a:ext>
                  </a:extLst>
                </a:gridCol>
              </a:tblGrid>
              <a:tr h="572780">
                <a:tc>
                  <a:txBody>
                    <a:bodyPr/>
                    <a:lstStyle/>
                    <a:p>
                      <a:pPr algn="ctr"/>
                      <a:r>
                        <a:rPr lang="en-US" sz="2200" dirty="0">
                          <a:latin typeface="Calibri" panose="020F0502020204030204" pitchFamily="34" charset="0"/>
                        </a:rPr>
                        <a:t>NSS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2200" dirty="0">
                          <a:latin typeface="Calibri" panose="020F0502020204030204" pitchFamily="34" charset="0"/>
                        </a:rPr>
                        <a:t>CAT2000</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2200" dirty="0">
                          <a:latin typeface="Calibri" panose="020F0502020204030204" pitchFamily="34" charset="0"/>
                        </a:rPr>
                        <a:t>Comics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411435">
                <a:tc>
                  <a:txBody>
                    <a:bodyPr/>
                    <a:lstStyle/>
                    <a:p>
                      <a:pPr marL="0" algn="ctr" defTabSz="914400" rtl="0" eaLnBrk="1" fontAlgn="b" latinLnBrk="0" hangingPunct="1"/>
                      <a:r>
                        <a:rPr lang="en-US" sz="2000" b="1" kern="1200" dirty="0">
                          <a:solidFill>
                            <a:schemeClr val="dk1"/>
                          </a:solidFill>
                          <a:latin typeface="Calibri" panose="020F0502020204030204" pitchFamily="34" charset="0"/>
                          <a:ea typeface="+mn-ea"/>
                          <a:cs typeface="+mn-cs"/>
                        </a:rPr>
                        <a:t>LSVM</a:t>
                      </a:r>
                    </a:p>
                  </a:txBody>
                  <a:tcPr>
                    <a:lnT w="38100" cap="flat" cmpd="sng" algn="ctr">
                      <a:solidFill>
                        <a:schemeClr val="bg1"/>
                      </a:solidFill>
                      <a:prstDash val="solid"/>
                      <a:round/>
                      <a:headEnd type="none" w="med" len="med"/>
                      <a:tailEnd type="none" w="med" len="med"/>
                    </a:lnT>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1.24 (0.21)</a:t>
                      </a:r>
                    </a:p>
                  </a:txBody>
                  <a:tcPr marL="9525" marR="9525" marT="9525" marB="0" anchor="b">
                    <a:lnT w="38100" cap="flat" cmpd="sng" algn="ctr">
                      <a:solidFill>
                        <a:schemeClr val="bg1"/>
                      </a:solidFill>
                      <a:prstDash val="solid"/>
                      <a:round/>
                      <a:headEnd type="none" w="med" len="med"/>
                      <a:tailEnd type="none" w="med" len="med"/>
                    </a:lnT>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0.88 (0.32)</a:t>
                      </a:r>
                    </a:p>
                  </a:txBody>
                  <a:tcPr marL="9525" marR="9525" marT="9525" marB="0" anchor="b">
                    <a:lnT w="38100" cap="flat" cmpd="sng" algn="ctr">
                      <a:solidFill>
                        <a:schemeClr val="bg1"/>
                      </a:solidFill>
                      <a:prstDash val="solid"/>
                      <a:round/>
                      <a:headEnd type="none" w="med" len="med"/>
                      <a:tailEnd type="none" w="med" len="med"/>
                    </a:lnT>
                    <a:solidFill>
                      <a:schemeClr val="tx1"/>
                    </a:solidFill>
                  </a:tcPr>
                </a:tc>
                <a:extLst>
                  <a:ext uri="{0D108BD9-81ED-4DB2-BD59-A6C34878D82A}">
                    <a16:rowId xmlns:a16="http://schemas.microsoft.com/office/drawing/2014/main" val="10001"/>
                  </a:ext>
                </a:extLst>
              </a:tr>
              <a:tr h="411435">
                <a:tc>
                  <a:txBody>
                    <a:bodyPr/>
                    <a:lstStyle/>
                    <a:p>
                      <a:pPr marL="0" algn="ctr" defTabSz="914400" rtl="0" eaLnBrk="1" fontAlgn="b" latinLnBrk="0" hangingPunct="1"/>
                      <a:r>
                        <a:rPr lang="en-US" sz="2000" b="1" kern="1200" dirty="0">
                          <a:solidFill>
                            <a:schemeClr val="dk1"/>
                          </a:solidFill>
                          <a:latin typeface="Calibri" panose="020F0502020204030204" pitchFamily="34" charset="0"/>
                          <a:ea typeface="+mn-ea"/>
                          <a:cs typeface="+mn-cs"/>
                        </a:rPr>
                        <a:t>GBVS</a:t>
                      </a:r>
                    </a:p>
                  </a:txBody>
                  <a:tcPr>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1.14 (0.3)</a:t>
                      </a:r>
                    </a:p>
                  </a:txBody>
                  <a:tcPr marL="9525" marR="9525" marT="9525" marB="0" anchor="b">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0.87 (0.44)</a:t>
                      </a:r>
                    </a:p>
                  </a:txBody>
                  <a:tcPr marL="9525" marR="9525" marT="9525" marB="0" anchor="b">
                    <a:solidFill>
                      <a:schemeClr val="tx1"/>
                    </a:solidFill>
                  </a:tcPr>
                </a:tc>
                <a:extLst>
                  <a:ext uri="{0D108BD9-81ED-4DB2-BD59-A6C34878D82A}">
                    <a16:rowId xmlns:a16="http://schemas.microsoft.com/office/drawing/2014/main" val="10003"/>
                  </a:ext>
                </a:extLst>
              </a:tr>
              <a:tr h="411435">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1" kern="1200" dirty="0">
                          <a:solidFill>
                            <a:schemeClr val="dk1"/>
                          </a:solidFill>
                          <a:latin typeface="Calibri" panose="020F0502020204030204" pitchFamily="34" charset="0"/>
                          <a:ea typeface="+mn-ea"/>
                          <a:cs typeface="+mn-cs"/>
                        </a:rPr>
                        <a:t>RC</a:t>
                      </a:r>
                    </a:p>
                  </a:txBody>
                  <a:tcPr>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0.88 (0.27)</a:t>
                      </a:r>
                    </a:p>
                  </a:txBody>
                  <a:tcPr marL="9525" marR="9525" marT="9525" marB="0" anchor="b">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0.64 (0.34)</a:t>
                      </a:r>
                    </a:p>
                  </a:txBody>
                  <a:tcPr marL="9525" marR="9525" marT="9525" marB="0" anchor="b">
                    <a:solidFill>
                      <a:schemeClr val="tx1"/>
                    </a:solidFill>
                  </a:tcPr>
                </a:tc>
                <a:extLst>
                  <a:ext uri="{0D108BD9-81ED-4DB2-BD59-A6C34878D82A}">
                    <a16:rowId xmlns:a16="http://schemas.microsoft.com/office/drawing/2014/main" val="472388774"/>
                  </a:ext>
                </a:extLst>
              </a:tr>
              <a:tr h="411435">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1" kern="1200" dirty="0">
                          <a:solidFill>
                            <a:schemeClr val="dk1"/>
                          </a:solidFill>
                          <a:latin typeface="Calibri" panose="020F0502020204030204" pitchFamily="34" charset="0"/>
                          <a:ea typeface="+mn-ea"/>
                          <a:cs typeface="+mn-cs"/>
                        </a:rPr>
                        <a:t>VOCUS2</a:t>
                      </a:r>
                    </a:p>
                  </a:txBody>
                  <a:tcPr>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0.76</a:t>
                      </a:r>
                      <a:r>
                        <a:rPr lang="en-US" sz="2000" b="1" i="0" u="none" strike="noStrike" kern="1200" baseline="0" dirty="0">
                          <a:solidFill>
                            <a:srgbClr val="000000"/>
                          </a:solidFill>
                          <a:effectLst/>
                          <a:latin typeface="Calibri" panose="020F0502020204030204" pitchFamily="34" charset="0"/>
                          <a:ea typeface="+mn-ea"/>
                          <a:cs typeface="+mn-cs"/>
                        </a:rPr>
                        <a:t> (0.29)</a:t>
                      </a:r>
                      <a:endParaRPr lang="en-US" sz="2000" b="1" i="0" u="none" strike="noStrike" kern="1200" dirty="0">
                        <a:solidFill>
                          <a:srgbClr val="000000"/>
                        </a:solidFill>
                        <a:effectLst/>
                        <a:latin typeface="Calibri" panose="020F0502020204030204" pitchFamily="34" charset="0"/>
                        <a:ea typeface="+mn-ea"/>
                        <a:cs typeface="+mn-cs"/>
                      </a:endParaRPr>
                    </a:p>
                  </a:txBody>
                  <a:tcPr marL="9525" marR="9525" marT="9525" marB="0" anchor="b">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0.59 (0.34)</a:t>
                      </a:r>
                    </a:p>
                  </a:txBody>
                  <a:tcPr marL="9525" marR="9525" marT="9525" marB="0" anchor="b">
                    <a:solidFill>
                      <a:schemeClr val="tx1"/>
                    </a:solidFill>
                  </a:tcPr>
                </a:tc>
                <a:extLst>
                  <a:ext uri="{0D108BD9-81ED-4DB2-BD59-A6C34878D82A}">
                    <a16:rowId xmlns:a16="http://schemas.microsoft.com/office/drawing/2014/main" val="281994209"/>
                  </a:ext>
                </a:extLst>
              </a:tr>
            </a:tbl>
          </a:graphicData>
        </a:graphic>
      </p:graphicFrame>
      <p:graphicFrame>
        <p:nvGraphicFramePr>
          <p:cNvPr id="16" name="Table 15"/>
          <p:cNvGraphicFramePr>
            <a:graphicFrameLocks noGrp="1"/>
          </p:cNvGraphicFramePr>
          <p:nvPr>
            <p:extLst/>
          </p:nvPr>
        </p:nvGraphicFramePr>
        <p:xfrm>
          <a:off x="6873240" y="757090"/>
          <a:ext cx="5041672" cy="2218520"/>
        </p:xfrm>
        <a:graphic>
          <a:graphicData uri="http://schemas.openxmlformats.org/drawingml/2006/table">
            <a:tbl>
              <a:tblPr firstRow="1" bandRow="1">
                <a:tableStyleId>{08FB837D-C827-4EFA-A057-4D05807E0F7C}</a:tableStyleId>
              </a:tblPr>
              <a:tblGrid>
                <a:gridCol w="1440873">
                  <a:extLst>
                    <a:ext uri="{9D8B030D-6E8A-4147-A177-3AD203B41FA5}">
                      <a16:colId xmlns:a16="http://schemas.microsoft.com/office/drawing/2014/main" val="20000"/>
                    </a:ext>
                  </a:extLst>
                </a:gridCol>
                <a:gridCol w="1860963">
                  <a:extLst>
                    <a:ext uri="{9D8B030D-6E8A-4147-A177-3AD203B41FA5}">
                      <a16:colId xmlns:a16="http://schemas.microsoft.com/office/drawing/2014/main" val="20001"/>
                    </a:ext>
                  </a:extLst>
                </a:gridCol>
                <a:gridCol w="1739836">
                  <a:extLst>
                    <a:ext uri="{9D8B030D-6E8A-4147-A177-3AD203B41FA5}">
                      <a16:colId xmlns:a16="http://schemas.microsoft.com/office/drawing/2014/main" val="20002"/>
                    </a:ext>
                  </a:extLst>
                </a:gridCol>
              </a:tblGrid>
              <a:tr h="572780">
                <a:tc>
                  <a:txBody>
                    <a:bodyPr/>
                    <a:lstStyle/>
                    <a:p>
                      <a:pPr algn="ctr"/>
                      <a:r>
                        <a:rPr lang="en-US" sz="2200" dirty="0">
                          <a:latin typeface="Calibri" panose="020F0502020204030204" pitchFamily="34" charset="0"/>
                        </a:rPr>
                        <a:t>AUC</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2200" dirty="0">
                          <a:latin typeface="Calibri" panose="020F0502020204030204" pitchFamily="34" charset="0"/>
                        </a:rPr>
                        <a:t>CAT2000</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2200" dirty="0">
                          <a:latin typeface="Calibri" panose="020F0502020204030204" pitchFamily="34" charset="0"/>
                        </a:rPr>
                        <a:t>Comics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411435">
                <a:tc>
                  <a:txBody>
                    <a:bodyPr/>
                    <a:lstStyle/>
                    <a:p>
                      <a:pPr marL="0" algn="ctr" defTabSz="914400" rtl="0" eaLnBrk="1" fontAlgn="b" latinLnBrk="0" hangingPunct="1"/>
                      <a:r>
                        <a:rPr lang="en-US" sz="2000" b="1" kern="1200" dirty="0">
                          <a:solidFill>
                            <a:schemeClr val="dk1"/>
                          </a:solidFill>
                          <a:latin typeface="Calibri" panose="020F0502020204030204" pitchFamily="34" charset="0"/>
                          <a:ea typeface="+mn-ea"/>
                          <a:cs typeface="+mn-cs"/>
                        </a:rPr>
                        <a:t>LSVM</a:t>
                      </a:r>
                    </a:p>
                  </a:txBody>
                  <a:tcPr>
                    <a:lnT w="38100" cap="flat" cmpd="sng" algn="ctr">
                      <a:solidFill>
                        <a:schemeClr val="bg1"/>
                      </a:solidFill>
                      <a:prstDash val="solid"/>
                      <a:round/>
                      <a:headEnd type="none" w="med" len="med"/>
                      <a:tailEnd type="none" w="med" len="med"/>
                    </a:lnT>
                    <a:solidFill>
                      <a:schemeClr val="tx1"/>
                    </a:solidFill>
                  </a:tcPr>
                </a:tc>
                <a:tc>
                  <a:txBody>
                    <a:bodyPr/>
                    <a:lstStyle/>
                    <a:p>
                      <a:pPr algn="ctr" fontAlgn="b"/>
                      <a:r>
                        <a:rPr lang="en-US" sz="2000" b="1" i="0" u="none" strike="noStrike" dirty="0">
                          <a:solidFill>
                            <a:srgbClr val="000000"/>
                          </a:solidFill>
                          <a:effectLst/>
                          <a:latin typeface="Calibri" panose="020F0502020204030204" pitchFamily="34" charset="0"/>
                        </a:rPr>
                        <a:t>0.83 (0.04)</a:t>
                      </a:r>
                    </a:p>
                  </a:txBody>
                  <a:tcPr marL="9525" marR="9525" marT="9525" marB="0" anchor="b">
                    <a:lnT w="38100" cap="flat" cmpd="sng" algn="ctr">
                      <a:solidFill>
                        <a:schemeClr val="bg1"/>
                      </a:solidFill>
                      <a:prstDash val="solid"/>
                      <a:round/>
                      <a:headEnd type="none" w="med" len="med"/>
                      <a:tailEnd type="none" w="med" len="med"/>
                    </a:lnT>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0.72 (0.10)</a:t>
                      </a:r>
                    </a:p>
                  </a:txBody>
                  <a:tcPr marL="9525" marR="9525" marT="9525" marB="0" anchor="b">
                    <a:lnT w="38100" cap="flat" cmpd="sng" algn="ctr">
                      <a:solidFill>
                        <a:schemeClr val="bg1"/>
                      </a:solidFill>
                      <a:prstDash val="solid"/>
                      <a:round/>
                      <a:headEnd type="none" w="med" len="med"/>
                      <a:tailEnd type="none" w="med" len="med"/>
                    </a:lnT>
                    <a:solidFill>
                      <a:schemeClr val="tx1"/>
                    </a:solidFill>
                  </a:tcPr>
                </a:tc>
                <a:extLst>
                  <a:ext uri="{0D108BD9-81ED-4DB2-BD59-A6C34878D82A}">
                    <a16:rowId xmlns:a16="http://schemas.microsoft.com/office/drawing/2014/main" val="10001"/>
                  </a:ext>
                </a:extLst>
              </a:tr>
              <a:tr h="411435">
                <a:tc>
                  <a:txBody>
                    <a:bodyPr/>
                    <a:lstStyle/>
                    <a:p>
                      <a:pPr marL="0" algn="ctr" defTabSz="914400" rtl="0" eaLnBrk="1" fontAlgn="b" latinLnBrk="0" hangingPunct="1"/>
                      <a:r>
                        <a:rPr lang="en-US" sz="2000" b="1" kern="1200" dirty="0">
                          <a:solidFill>
                            <a:schemeClr val="dk1"/>
                          </a:solidFill>
                          <a:latin typeface="Calibri" panose="020F0502020204030204" pitchFamily="34" charset="0"/>
                          <a:ea typeface="+mn-ea"/>
                          <a:cs typeface="+mn-cs"/>
                        </a:rPr>
                        <a:t>GBVS</a:t>
                      </a:r>
                    </a:p>
                  </a:txBody>
                  <a:tcPr>
                    <a:solidFill>
                      <a:schemeClr val="tx1"/>
                    </a:solidFill>
                  </a:tcPr>
                </a:tc>
                <a:tc>
                  <a:txBody>
                    <a:bodyPr/>
                    <a:lstStyle/>
                    <a:p>
                      <a:pPr algn="ctr" fontAlgn="b"/>
                      <a:r>
                        <a:rPr lang="en-US" sz="2000" b="1" i="0" u="none" strike="noStrike" dirty="0">
                          <a:solidFill>
                            <a:srgbClr val="000000"/>
                          </a:solidFill>
                          <a:effectLst/>
                          <a:latin typeface="Calibri" panose="020F0502020204030204" pitchFamily="34" charset="0"/>
                        </a:rPr>
                        <a:t>0.79 (0.05)</a:t>
                      </a:r>
                    </a:p>
                  </a:txBody>
                  <a:tcPr marL="9525" marR="9525" marT="9525" marB="0" anchor="b">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0.71 (0.10)</a:t>
                      </a:r>
                    </a:p>
                  </a:txBody>
                  <a:tcPr marL="9525" marR="9525" marT="9525" marB="0" anchor="b">
                    <a:solidFill>
                      <a:schemeClr val="tx1"/>
                    </a:solidFill>
                  </a:tcPr>
                </a:tc>
                <a:extLst>
                  <a:ext uri="{0D108BD9-81ED-4DB2-BD59-A6C34878D82A}">
                    <a16:rowId xmlns:a16="http://schemas.microsoft.com/office/drawing/2014/main" val="10003"/>
                  </a:ext>
                </a:extLst>
              </a:tr>
              <a:tr h="411435">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1" kern="1200" dirty="0">
                          <a:solidFill>
                            <a:schemeClr val="dk1"/>
                          </a:solidFill>
                          <a:latin typeface="Calibri" panose="020F0502020204030204" pitchFamily="34" charset="0"/>
                          <a:ea typeface="+mn-ea"/>
                          <a:cs typeface="+mn-cs"/>
                        </a:rPr>
                        <a:t>RC</a:t>
                      </a:r>
                    </a:p>
                  </a:txBody>
                  <a:tcPr>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0.72 (0.07)</a:t>
                      </a:r>
                    </a:p>
                  </a:txBody>
                  <a:tcPr marL="9525" marR="9525" marT="9525" marB="0" anchor="b">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0.66 (0.12)</a:t>
                      </a:r>
                    </a:p>
                  </a:txBody>
                  <a:tcPr marL="9525" marR="9525" marT="9525" marB="0" anchor="b">
                    <a:solidFill>
                      <a:schemeClr val="tx1"/>
                    </a:solidFill>
                  </a:tcPr>
                </a:tc>
                <a:extLst>
                  <a:ext uri="{0D108BD9-81ED-4DB2-BD59-A6C34878D82A}">
                    <a16:rowId xmlns:a16="http://schemas.microsoft.com/office/drawing/2014/main" val="472388774"/>
                  </a:ext>
                </a:extLst>
              </a:tr>
              <a:tr h="411435">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1" kern="1200" dirty="0">
                          <a:solidFill>
                            <a:schemeClr val="dk1"/>
                          </a:solidFill>
                          <a:latin typeface="Calibri" panose="020F0502020204030204" pitchFamily="34" charset="0"/>
                          <a:ea typeface="+mn-ea"/>
                          <a:cs typeface="+mn-cs"/>
                        </a:rPr>
                        <a:t>VOCUS2</a:t>
                      </a:r>
                    </a:p>
                  </a:txBody>
                  <a:tcPr>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0.68 (0.08)</a:t>
                      </a:r>
                    </a:p>
                  </a:txBody>
                  <a:tcPr marL="9525" marR="9525" marT="9525" marB="0" anchor="b">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0.65 (0.12)</a:t>
                      </a:r>
                    </a:p>
                  </a:txBody>
                  <a:tcPr marL="9525" marR="9525" marT="9525" marB="0" anchor="b">
                    <a:solidFill>
                      <a:schemeClr val="tx1"/>
                    </a:solidFill>
                  </a:tcPr>
                </a:tc>
                <a:extLst>
                  <a:ext uri="{0D108BD9-81ED-4DB2-BD59-A6C34878D82A}">
                    <a16:rowId xmlns:a16="http://schemas.microsoft.com/office/drawing/2014/main" val="281994209"/>
                  </a:ext>
                </a:extLst>
              </a:tr>
            </a:tbl>
          </a:graphicData>
        </a:graphic>
      </p:graphicFrame>
      <p:sp>
        <p:nvSpPr>
          <p:cNvPr id="17" name="Rectangle 16"/>
          <p:cNvSpPr/>
          <p:nvPr/>
        </p:nvSpPr>
        <p:spPr>
          <a:xfrm>
            <a:off x="2385391" y="2199856"/>
            <a:ext cx="3643933" cy="36665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p:cNvSpPr txBox="1">
            <a:spLocks/>
          </p:cNvSpPr>
          <p:nvPr/>
        </p:nvSpPr>
        <p:spPr>
          <a:xfrm>
            <a:off x="852443" y="-21336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chemeClr val="tx1"/>
                </a:solidFill>
                <a:latin typeface="Calibri" panose="020F0502020204030204" pitchFamily="34" charset="0"/>
              </a:rPr>
              <a:t>Our Test Setup – Benchmark</a:t>
            </a:r>
            <a:endParaRPr lang="en-US" dirty="0"/>
          </a:p>
        </p:txBody>
      </p:sp>
      <p:sp>
        <p:nvSpPr>
          <p:cNvPr id="6" name="Rectangle 5"/>
          <p:cNvSpPr/>
          <p:nvPr/>
        </p:nvSpPr>
        <p:spPr>
          <a:xfrm>
            <a:off x="8416290" y="2199856"/>
            <a:ext cx="3611880" cy="42672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2"/>
          <p:cNvSpPr txBox="1">
            <a:spLocks/>
          </p:cNvSpPr>
          <p:nvPr/>
        </p:nvSpPr>
        <p:spPr>
          <a:xfrm>
            <a:off x="11206511" y="120100"/>
            <a:ext cx="753545"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DC2B79-B18F-4803-A871-C4A18F46D5F3}" type="slidenum">
              <a:rPr lang="en-US" sz="2000" b="1" smtClean="0">
                <a:solidFill>
                  <a:schemeClr val="tx1"/>
                </a:solidFill>
                <a:latin typeface="Calibri" panose="020F0502020204030204" pitchFamily="34" charset="0"/>
              </a:rPr>
              <a:pPr/>
              <a:t>12</a:t>
            </a:fld>
            <a:endParaRPr lang="en-US" sz="200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2342602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nvPr>
        </p:nvGraphicFramePr>
        <p:xfrm>
          <a:off x="852443" y="757090"/>
          <a:ext cx="5041672" cy="2218520"/>
        </p:xfrm>
        <a:graphic>
          <a:graphicData uri="http://schemas.openxmlformats.org/drawingml/2006/table">
            <a:tbl>
              <a:tblPr firstRow="1" bandRow="1">
                <a:tableStyleId>{08FB837D-C827-4EFA-A057-4D05807E0F7C}</a:tableStyleId>
              </a:tblPr>
              <a:tblGrid>
                <a:gridCol w="1440873">
                  <a:extLst>
                    <a:ext uri="{9D8B030D-6E8A-4147-A177-3AD203B41FA5}">
                      <a16:colId xmlns:a16="http://schemas.microsoft.com/office/drawing/2014/main" val="20000"/>
                    </a:ext>
                  </a:extLst>
                </a:gridCol>
                <a:gridCol w="1860963">
                  <a:extLst>
                    <a:ext uri="{9D8B030D-6E8A-4147-A177-3AD203B41FA5}">
                      <a16:colId xmlns:a16="http://schemas.microsoft.com/office/drawing/2014/main" val="20001"/>
                    </a:ext>
                  </a:extLst>
                </a:gridCol>
                <a:gridCol w="1739836">
                  <a:extLst>
                    <a:ext uri="{9D8B030D-6E8A-4147-A177-3AD203B41FA5}">
                      <a16:colId xmlns:a16="http://schemas.microsoft.com/office/drawing/2014/main" val="20002"/>
                    </a:ext>
                  </a:extLst>
                </a:gridCol>
              </a:tblGrid>
              <a:tr h="572780">
                <a:tc>
                  <a:txBody>
                    <a:bodyPr/>
                    <a:lstStyle/>
                    <a:p>
                      <a:pPr algn="ctr"/>
                      <a:r>
                        <a:rPr lang="en-US" sz="2200" dirty="0">
                          <a:latin typeface="Calibri" panose="020F0502020204030204" pitchFamily="34" charset="0"/>
                        </a:rPr>
                        <a:t>NSS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2200" dirty="0">
                          <a:latin typeface="Calibri" panose="020F0502020204030204" pitchFamily="34" charset="0"/>
                        </a:rPr>
                        <a:t>CAT2000</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2200" dirty="0">
                          <a:latin typeface="Calibri" panose="020F0502020204030204" pitchFamily="34" charset="0"/>
                        </a:rPr>
                        <a:t>Comics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411435">
                <a:tc>
                  <a:txBody>
                    <a:bodyPr/>
                    <a:lstStyle/>
                    <a:p>
                      <a:pPr marL="0" algn="ctr" defTabSz="914400" rtl="0" eaLnBrk="1" fontAlgn="b" latinLnBrk="0" hangingPunct="1"/>
                      <a:r>
                        <a:rPr lang="en-US" sz="2000" b="1" kern="1200" dirty="0">
                          <a:solidFill>
                            <a:schemeClr val="dk1"/>
                          </a:solidFill>
                          <a:latin typeface="Calibri" panose="020F0502020204030204" pitchFamily="34" charset="0"/>
                          <a:ea typeface="+mn-ea"/>
                          <a:cs typeface="+mn-cs"/>
                        </a:rPr>
                        <a:t>LSVM</a:t>
                      </a:r>
                    </a:p>
                  </a:txBody>
                  <a:tcPr>
                    <a:lnT w="38100" cap="flat" cmpd="sng" algn="ctr">
                      <a:solidFill>
                        <a:schemeClr val="bg1"/>
                      </a:solidFill>
                      <a:prstDash val="solid"/>
                      <a:round/>
                      <a:headEnd type="none" w="med" len="med"/>
                      <a:tailEnd type="none" w="med" len="med"/>
                    </a:lnT>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1.24 (0.21)</a:t>
                      </a:r>
                    </a:p>
                  </a:txBody>
                  <a:tcPr marL="9525" marR="9525" marT="9525" marB="0" anchor="b">
                    <a:lnT w="38100" cap="flat" cmpd="sng" algn="ctr">
                      <a:solidFill>
                        <a:schemeClr val="bg1"/>
                      </a:solidFill>
                      <a:prstDash val="solid"/>
                      <a:round/>
                      <a:headEnd type="none" w="med" len="med"/>
                      <a:tailEnd type="none" w="med" len="med"/>
                    </a:lnT>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0.88 (0.32)</a:t>
                      </a:r>
                    </a:p>
                  </a:txBody>
                  <a:tcPr marL="9525" marR="9525" marT="9525" marB="0" anchor="b">
                    <a:lnT w="38100" cap="flat" cmpd="sng" algn="ctr">
                      <a:solidFill>
                        <a:schemeClr val="bg1"/>
                      </a:solidFill>
                      <a:prstDash val="solid"/>
                      <a:round/>
                      <a:headEnd type="none" w="med" len="med"/>
                      <a:tailEnd type="none" w="med" len="med"/>
                    </a:lnT>
                    <a:solidFill>
                      <a:schemeClr val="tx1"/>
                    </a:solidFill>
                  </a:tcPr>
                </a:tc>
                <a:extLst>
                  <a:ext uri="{0D108BD9-81ED-4DB2-BD59-A6C34878D82A}">
                    <a16:rowId xmlns:a16="http://schemas.microsoft.com/office/drawing/2014/main" val="10001"/>
                  </a:ext>
                </a:extLst>
              </a:tr>
              <a:tr h="411435">
                <a:tc>
                  <a:txBody>
                    <a:bodyPr/>
                    <a:lstStyle/>
                    <a:p>
                      <a:pPr marL="0" algn="ctr" defTabSz="914400" rtl="0" eaLnBrk="1" fontAlgn="b" latinLnBrk="0" hangingPunct="1"/>
                      <a:r>
                        <a:rPr lang="en-US" sz="2000" b="1" kern="1200" dirty="0">
                          <a:solidFill>
                            <a:schemeClr val="dk1"/>
                          </a:solidFill>
                          <a:latin typeface="Calibri" panose="020F0502020204030204" pitchFamily="34" charset="0"/>
                          <a:ea typeface="+mn-ea"/>
                          <a:cs typeface="+mn-cs"/>
                        </a:rPr>
                        <a:t>GBVS</a:t>
                      </a:r>
                    </a:p>
                  </a:txBody>
                  <a:tcPr>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1.14 (0.3)</a:t>
                      </a:r>
                    </a:p>
                  </a:txBody>
                  <a:tcPr marL="9525" marR="9525" marT="9525" marB="0" anchor="b">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0.87 (0.44)</a:t>
                      </a:r>
                    </a:p>
                  </a:txBody>
                  <a:tcPr marL="9525" marR="9525" marT="9525" marB="0" anchor="b">
                    <a:solidFill>
                      <a:schemeClr val="tx1"/>
                    </a:solidFill>
                  </a:tcPr>
                </a:tc>
                <a:extLst>
                  <a:ext uri="{0D108BD9-81ED-4DB2-BD59-A6C34878D82A}">
                    <a16:rowId xmlns:a16="http://schemas.microsoft.com/office/drawing/2014/main" val="10003"/>
                  </a:ext>
                </a:extLst>
              </a:tr>
              <a:tr h="411435">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1" kern="1200" dirty="0">
                          <a:solidFill>
                            <a:schemeClr val="dk1"/>
                          </a:solidFill>
                          <a:latin typeface="Calibri" panose="020F0502020204030204" pitchFamily="34" charset="0"/>
                          <a:ea typeface="+mn-ea"/>
                          <a:cs typeface="+mn-cs"/>
                        </a:rPr>
                        <a:t>RC</a:t>
                      </a:r>
                    </a:p>
                  </a:txBody>
                  <a:tcPr>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0.88 (0.27)</a:t>
                      </a:r>
                    </a:p>
                  </a:txBody>
                  <a:tcPr marL="9525" marR="9525" marT="9525" marB="0" anchor="b">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0.64 (0.34)</a:t>
                      </a:r>
                    </a:p>
                  </a:txBody>
                  <a:tcPr marL="9525" marR="9525" marT="9525" marB="0" anchor="b">
                    <a:solidFill>
                      <a:schemeClr val="tx1"/>
                    </a:solidFill>
                  </a:tcPr>
                </a:tc>
                <a:extLst>
                  <a:ext uri="{0D108BD9-81ED-4DB2-BD59-A6C34878D82A}">
                    <a16:rowId xmlns:a16="http://schemas.microsoft.com/office/drawing/2014/main" val="472388774"/>
                  </a:ext>
                </a:extLst>
              </a:tr>
              <a:tr h="411435">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1" kern="1200" dirty="0">
                          <a:solidFill>
                            <a:schemeClr val="dk1"/>
                          </a:solidFill>
                          <a:latin typeface="Calibri" panose="020F0502020204030204" pitchFamily="34" charset="0"/>
                          <a:ea typeface="+mn-ea"/>
                          <a:cs typeface="+mn-cs"/>
                        </a:rPr>
                        <a:t>VOCUS2</a:t>
                      </a:r>
                    </a:p>
                  </a:txBody>
                  <a:tcPr>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0.76</a:t>
                      </a:r>
                      <a:r>
                        <a:rPr lang="en-US" sz="2000" b="1" i="0" u="none" strike="noStrike" kern="1200" baseline="0" dirty="0">
                          <a:solidFill>
                            <a:srgbClr val="000000"/>
                          </a:solidFill>
                          <a:effectLst/>
                          <a:latin typeface="Calibri" panose="020F0502020204030204" pitchFamily="34" charset="0"/>
                          <a:ea typeface="+mn-ea"/>
                          <a:cs typeface="+mn-cs"/>
                        </a:rPr>
                        <a:t> (0.29)</a:t>
                      </a:r>
                      <a:endParaRPr lang="en-US" sz="2000" b="1" i="0" u="none" strike="noStrike" kern="1200" dirty="0">
                        <a:solidFill>
                          <a:srgbClr val="000000"/>
                        </a:solidFill>
                        <a:effectLst/>
                        <a:latin typeface="Calibri" panose="020F0502020204030204" pitchFamily="34" charset="0"/>
                        <a:ea typeface="+mn-ea"/>
                        <a:cs typeface="+mn-cs"/>
                      </a:endParaRPr>
                    </a:p>
                  </a:txBody>
                  <a:tcPr marL="9525" marR="9525" marT="9525" marB="0" anchor="b">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0.59 (0.34)</a:t>
                      </a:r>
                    </a:p>
                  </a:txBody>
                  <a:tcPr marL="9525" marR="9525" marT="9525" marB="0" anchor="b">
                    <a:solidFill>
                      <a:schemeClr val="tx1"/>
                    </a:solidFill>
                  </a:tcPr>
                </a:tc>
                <a:extLst>
                  <a:ext uri="{0D108BD9-81ED-4DB2-BD59-A6C34878D82A}">
                    <a16:rowId xmlns:a16="http://schemas.microsoft.com/office/drawing/2014/main" val="281994209"/>
                  </a:ext>
                </a:extLst>
              </a:tr>
            </a:tbl>
          </a:graphicData>
        </a:graphic>
      </p:graphicFrame>
      <p:graphicFrame>
        <p:nvGraphicFramePr>
          <p:cNvPr id="16" name="Table 15"/>
          <p:cNvGraphicFramePr>
            <a:graphicFrameLocks noGrp="1"/>
          </p:cNvGraphicFramePr>
          <p:nvPr>
            <p:extLst/>
          </p:nvPr>
        </p:nvGraphicFramePr>
        <p:xfrm>
          <a:off x="6873240" y="757090"/>
          <a:ext cx="5041672" cy="2218520"/>
        </p:xfrm>
        <a:graphic>
          <a:graphicData uri="http://schemas.openxmlformats.org/drawingml/2006/table">
            <a:tbl>
              <a:tblPr firstRow="1" bandRow="1">
                <a:tableStyleId>{08FB837D-C827-4EFA-A057-4D05807E0F7C}</a:tableStyleId>
              </a:tblPr>
              <a:tblGrid>
                <a:gridCol w="1440873">
                  <a:extLst>
                    <a:ext uri="{9D8B030D-6E8A-4147-A177-3AD203B41FA5}">
                      <a16:colId xmlns:a16="http://schemas.microsoft.com/office/drawing/2014/main" val="20000"/>
                    </a:ext>
                  </a:extLst>
                </a:gridCol>
                <a:gridCol w="1860963">
                  <a:extLst>
                    <a:ext uri="{9D8B030D-6E8A-4147-A177-3AD203B41FA5}">
                      <a16:colId xmlns:a16="http://schemas.microsoft.com/office/drawing/2014/main" val="20001"/>
                    </a:ext>
                  </a:extLst>
                </a:gridCol>
                <a:gridCol w="1739836">
                  <a:extLst>
                    <a:ext uri="{9D8B030D-6E8A-4147-A177-3AD203B41FA5}">
                      <a16:colId xmlns:a16="http://schemas.microsoft.com/office/drawing/2014/main" val="20002"/>
                    </a:ext>
                  </a:extLst>
                </a:gridCol>
              </a:tblGrid>
              <a:tr h="572780">
                <a:tc>
                  <a:txBody>
                    <a:bodyPr/>
                    <a:lstStyle/>
                    <a:p>
                      <a:pPr algn="ctr"/>
                      <a:r>
                        <a:rPr lang="en-US" sz="2200" dirty="0">
                          <a:latin typeface="Calibri" panose="020F0502020204030204" pitchFamily="34" charset="0"/>
                        </a:rPr>
                        <a:t>AUC</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2200" dirty="0">
                          <a:latin typeface="Calibri" panose="020F0502020204030204" pitchFamily="34" charset="0"/>
                        </a:rPr>
                        <a:t>CAT2000</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2200" dirty="0">
                          <a:latin typeface="Calibri" panose="020F0502020204030204" pitchFamily="34" charset="0"/>
                        </a:rPr>
                        <a:t>Comics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411435">
                <a:tc>
                  <a:txBody>
                    <a:bodyPr/>
                    <a:lstStyle/>
                    <a:p>
                      <a:pPr marL="0" algn="ctr" defTabSz="914400" rtl="0" eaLnBrk="1" fontAlgn="b" latinLnBrk="0" hangingPunct="1"/>
                      <a:r>
                        <a:rPr lang="en-US" sz="2000" b="1" kern="1200" dirty="0">
                          <a:solidFill>
                            <a:schemeClr val="dk1"/>
                          </a:solidFill>
                          <a:latin typeface="Calibri" panose="020F0502020204030204" pitchFamily="34" charset="0"/>
                          <a:ea typeface="+mn-ea"/>
                          <a:cs typeface="+mn-cs"/>
                        </a:rPr>
                        <a:t>LSVM</a:t>
                      </a:r>
                    </a:p>
                  </a:txBody>
                  <a:tcPr>
                    <a:lnT w="38100" cap="flat" cmpd="sng" algn="ctr">
                      <a:solidFill>
                        <a:schemeClr val="bg1"/>
                      </a:solidFill>
                      <a:prstDash val="solid"/>
                      <a:round/>
                      <a:headEnd type="none" w="med" len="med"/>
                      <a:tailEnd type="none" w="med" len="med"/>
                    </a:lnT>
                    <a:solidFill>
                      <a:schemeClr val="tx1"/>
                    </a:solidFill>
                  </a:tcPr>
                </a:tc>
                <a:tc>
                  <a:txBody>
                    <a:bodyPr/>
                    <a:lstStyle/>
                    <a:p>
                      <a:pPr algn="ctr" fontAlgn="b"/>
                      <a:r>
                        <a:rPr lang="en-US" sz="2000" b="1" i="0" u="none" strike="noStrike" dirty="0">
                          <a:solidFill>
                            <a:srgbClr val="000000"/>
                          </a:solidFill>
                          <a:effectLst/>
                          <a:latin typeface="Calibri" panose="020F0502020204030204" pitchFamily="34" charset="0"/>
                        </a:rPr>
                        <a:t>0.83 (0.04)</a:t>
                      </a:r>
                    </a:p>
                  </a:txBody>
                  <a:tcPr marL="9525" marR="9525" marT="9525" marB="0" anchor="b">
                    <a:lnT w="38100" cap="flat" cmpd="sng" algn="ctr">
                      <a:solidFill>
                        <a:schemeClr val="bg1"/>
                      </a:solidFill>
                      <a:prstDash val="solid"/>
                      <a:round/>
                      <a:headEnd type="none" w="med" len="med"/>
                      <a:tailEnd type="none" w="med" len="med"/>
                    </a:lnT>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0.72 (0.10)</a:t>
                      </a:r>
                    </a:p>
                  </a:txBody>
                  <a:tcPr marL="9525" marR="9525" marT="9525" marB="0" anchor="b">
                    <a:lnT w="38100" cap="flat" cmpd="sng" algn="ctr">
                      <a:solidFill>
                        <a:schemeClr val="bg1"/>
                      </a:solidFill>
                      <a:prstDash val="solid"/>
                      <a:round/>
                      <a:headEnd type="none" w="med" len="med"/>
                      <a:tailEnd type="none" w="med" len="med"/>
                    </a:lnT>
                    <a:solidFill>
                      <a:schemeClr val="tx1"/>
                    </a:solidFill>
                  </a:tcPr>
                </a:tc>
                <a:extLst>
                  <a:ext uri="{0D108BD9-81ED-4DB2-BD59-A6C34878D82A}">
                    <a16:rowId xmlns:a16="http://schemas.microsoft.com/office/drawing/2014/main" val="10001"/>
                  </a:ext>
                </a:extLst>
              </a:tr>
              <a:tr h="411435">
                <a:tc>
                  <a:txBody>
                    <a:bodyPr/>
                    <a:lstStyle/>
                    <a:p>
                      <a:pPr marL="0" algn="ctr" defTabSz="914400" rtl="0" eaLnBrk="1" fontAlgn="b" latinLnBrk="0" hangingPunct="1"/>
                      <a:r>
                        <a:rPr lang="en-US" sz="2000" b="1" kern="1200" dirty="0">
                          <a:solidFill>
                            <a:schemeClr val="dk1"/>
                          </a:solidFill>
                          <a:latin typeface="Calibri" panose="020F0502020204030204" pitchFamily="34" charset="0"/>
                          <a:ea typeface="+mn-ea"/>
                          <a:cs typeface="+mn-cs"/>
                        </a:rPr>
                        <a:t>GBVS</a:t>
                      </a:r>
                    </a:p>
                  </a:txBody>
                  <a:tcPr>
                    <a:solidFill>
                      <a:schemeClr val="tx1"/>
                    </a:solidFill>
                  </a:tcPr>
                </a:tc>
                <a:tc>
                  <a:txBody>
                    <a:bodyPr/>
                    <a:lstStyle/>
                    <a:p>
                      <a:pPr algn="ctr" fontAlgn="b"/>
                      <a:r>
                        <a:rPr lang="en-US" sz="2000" b="1" i="0" u="none" strike="noStrike" dirty="0">
                          <a:solidFill>
                            <a:srgbClr val="000000"/>
                          </a:solidFill>
                          <a:effectLst/>
                          <a:latin typeface="Calibri" panose="020F0502020204030204" pitchFamily="34" charset="0"/>
                        </a:rPr>
                        <a:t>0.79 (0.05)</a:t>
                      </a:r>
                    </a:p>
                  </a:txBody>
                  <a:tcPr marL="9525" marR="9525" marT="9525" marB="0" anchor="b">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0.71 (0.10)</a:t>
                      </a:r>
                    </a:p>
                  </a:txBody>
                  <a:tcPr marL="9525" marR="9525" marT="9525" marB="0" anchor="b">
                    <a:solidFill>
                      <a:schemeClr val="tx1"/>
                    </a:solidFill>
                  </a:tcPr>
                </a:tc>
                <a:extLst>
                  <a:ext uri="{0D108BD9-81ED-4DB2-BD59-A6C34878D82A}">
                    <a16:rowId xmlns:a16="http://schemas.microsoft.com/office/drawing/2014/main" val="10003"/>
                  </a:ext>
                </a:extLst>
              </a:tr>
              <a:tr h="411435">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1" kern="1200" dirty="0">
                          <a:solidFill>
                            <a:schemeClr val="dk1"/>
                          </a:solidFill>
                          <a:latin typeface="Calibri" panose="020F0502020204030204" pitchFamily="34" charset="0"/>
                          <a:ea typeface="+mn-ea"/>
                          <a:cs typeface="+mn-cs"/>
                        </a:rPr>
                        <a:t>RC</a:t>
                      </a:r>
                    </a:p>
                  </a:txBody>
                  <a:tcPr>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0.72 (0.07)</a:t>
                      </a:r>
                    </a:p>
                  </a:txBody>
                  <a:tcPr marL="9525" marR="9525" marT="9525" marB="0" anchor="b">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0.66 (0.12)</a:t>
                      </a:r>
                    </a:p>
                  </a:txBody>
                  <a:tcPr marL="9525" marR="9525" marT="9525" marB="0" anchor="b">
                    <a:solidFill>
                      <a:schemeClr val="tx1"/>
                    </a:solidFill>
                  </a:tcPr>
                </a:tc>
                <a:extLst>
                  <a:ext uri="{0D108BD9-81ED-4DB2-BD59-A6C34878D82A}">
                    <a16:rowId xmlns:a16="http://schemas.microsoft.com/office/drawing/2014/main" val="472388774"/>
                  </a:ext>
                </a:extLst>
              </a:tr>
              <a:tr h="411435">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1" kern="1200" dirty="0">
                          <a:solidFill>
                            <a:schemeClr val="dk1"/>
                          </a:solidFill>
                          <a:latin typeface="Calibri" panose="020F0502020204030204" pitchFamily="34" charset="0"/>
                          <a:ea typeface="+mn-ea"/>
                          <a:cs typeface="+mn-cs"/>
                        </a:rPr>
                        <a:t>VOCUS2</a:t>
                      </a:r>
                    </a:p>
                  </a:txBody>
                  <a:tcPr>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0.68 (0.08)</a:t>
                      </a:r>
                    </a:p>
                  </a:txBody>
                  <a:tcPr marL="9525" marR="9525" marT="9525" marB="0" anchor="b">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0.65 (0.12)</a:t>
                      </a:r>
                    </a:p>
                  </a:txBody>
                  <a:tcPr marL="9525" marR="9525" marT="9525" marB="0" anchor="b">
                    <a:solidFill>
                      <a:schemeClr val="tx1"/>
                    </a:solidFill>
                  </a:tcPr>
                </a:tc>
                <a:extLst>
                  <a:ext uri="{0D108BD9-81ED-4DB2-BD59-A6C34878D82A}">
                    <a16:rowId xmlns:a16="http://schemas.microsoft.com/office/drawing/2014/main" val="281994209"/>
                  </a:ext>
                </a:extLst>
              </a:tr>
            </a:tbl>
          </a:graphicData>
        </a:graphic>
      </p:graphicFrame>
      <p:sp>
        <p:nvSpPr>
          <p:cNvPr id="17" name="Rectangle 16"/>
          <p:cNvSpPr/>
          <p:nvPr/>
        </p:nvSpPr>
        <p:spPr>
          <a:xfrm>
            <a:off x="2417444" y="2645200"/>
            <a:ext cx="3611880" cy="42672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p:cNvSpPr txBox="1">
            <a:spLocks/>
          </p:cNvSpPr>
          <p:nvPr/>
        </p:nvSpPr>
        <p:spPr>
          <a:xfrm>
            <a:off x="852443" y="-21336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chemeClr val="tx1"/>
                </a:solidFill>
                <a:latin typeface="Calibri" panose="020F0502020204030204" pitchFamily="34" charset="0"/>
              </a:rPr>
              <a:t>Our Test Setup – Benchmark</a:t>
            </a:r>
            <a:endParaRPr lang="en-US" dirty="0"/>
          </a:p>
        </p:txBody>
      </p:sp>
      <p:sp>
        <p:nvSpPr>
          <p:cNvPr id="6" name="Rectangle 5"/>
          <p:cNvSpPr/>
          <p:nvPr/>
        </p:nvSpPr>
        <p:spPr>
          <a:xfrm>
            <a:off x="8459152" y="2645199"/>
            <a:ext cx="3611880" cy="42672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2"/>
          <p:cNvSpPr txBox="1">
            <a:spLocks/>
          </p:cNvSpPr>
          <p:nvPr/>
        </p:nvSpPr>
        <p:spPr>
          <a:xfrm>
            <a:off x="11206511" y="120100"/>
            <a:ext cx="753545"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DC2B79-B18F-4803-A871-C4A18F46D5F3}" type="slidenum">
              <a:rPr lang="en-US" sz="2000" b="1" smtClean="0">
                <a:solidFill>
                  <a:schemeClr val="tx1"/>
                </a:solidFill>
                <a:latin typeface="Calibri" panose="020F0502020204030204" pitchFamily="34" charset="0"/>
              </a:rPr>
              <a:pPr/>
              <a:t>13</a:t>
            </a:fld>
            <a:endParaRPr lang="en-US" sz="200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3978979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nvPr>
        </p:nvGraphicFramePr>
        <p:xfrm>
          <a:off x="852443" y="757090"/>
          <a:ext cx="5041672" cy="2218520"/>
        </p:xfrm>
        <a:graphic>
          <a:graphicData uri="http://schemas.openxmlformats.org/drawingml/2006/table">
            <a:tbl>
              <a:tblPr firstRow="1" bandRow="1">
                <a:tableStyleId>{08FB837D-C827-4EFA-A057-4D05807E0F7C}</a:tableStyleId>
              </a:tblPr>
              <a:tblGrid>
                <a:gridCol w="1440873">
                  <a:extLst>
                    <a:ext uri="{9D8B030D-6E8A-4147-A177-3AD203B41FA5}">
                      <a16:colId xmlns:a16="http://schemas.microsoft.com/office/drawing/2014/main" val="20000"/>
                    </a:ext>
                  </a:extLst>
                </a:gridCol>
                <a:gridCol w="1860963">
                  <a:extLst>
                    <a:ext uri="{9D8B030D-6E8A-4147-A177-3AD203B41FA5}">
                      <a16:colId xmlns:a16="http://schemas.microsoft.com/office/drawing/2014/main" val="20001"/>
                    </a:ext>
                  </a:extLst>
                </a:gridCol>
                <a:gridCol w="1739836">
                  <a:extLst>
                    <a:ext uri="{9D8B030D-6E8A-4147-A177-3AD203B41FA5}">
                      <a16:colId xmlns:a16="http://schemas.microsoft.com/office/drawing/2014/main" val="20002"/>
                    </a:ext>
                  </a:extLst>
                </a:gridCol>
              </a:tblGrid>
              <a:tr h="572780">
                <a:tc>
                  <a:txBody>
                    <a:bodyPr/>
                    <a:lstStyle/>
                    <a:p>
                      <a:pPr algn="ctr"/>
                      <a:r>
                        <a:rPr lang="en-US" sz="2200" dirty="0">
                          <a:latin typeface="Calibri" panose="020F0502020204030204" pitchFamily="34" charset="0"/>
                        </a:rPr>
                        <a:t>NSS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2200" dirty="0">
                          <a:latin typeface="Calibri" panose="020F0502020204030204" pitchFamily="34" charset="0"/>
                        </a:rPr>
                        <a:t>CAT2000</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2200" dirty="0">
                          <a:latin typeface="Calibri" panose="020F0502020204030204" pitchFamily="34" charset="0"/>
                        </a:rPr>
                        <a:t>Comics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411435">
                <a:tc>
                  <a:txBody>
                    <a:bodyPr/>
                    <a:lstStyle/>
                    <a:p>
                      <a:pPr marL="0" algn="ctr" defTabSz="914400" rtl="0" eaLnBrk="1" fontAlgn="b" latinLnBrk="0" hangingPunct="1"/>
                      <a:r>
                        <a:rPr lang="en-US" sz="2000" b="1" kern="1200" dirty="0">
                          <a:solidFill>
                            <a:schemeClr val="dk1"/>
                          </a:solidFill>
                          <a:latin typeface="Calibri" panose="020F0502020204030204" pitchFamily="34" charset="0"/>
                          <a:ea typeface="+mn-ea"/>
                          <a:cs typeface="+mn-cs"/>
                        </a:rPr>
                        <a:t>LSVM</a:t>
                      </a:r>
                    </a:p>
                  </a:txBody>
                  <a:tcPr>
                    <a:lnT w="38100" cap="flat" cmpd="sng" algn="ctr">
                      <a:solidFill>
                        <a:schemeClr val="bg1"/>
                      </a:solidFill>
                      <a:prstDash val="solid"/>
                      <a:round/>
                      <a:headEnd type="none" w="med" len="med"/>
                      <a:tailEnd type="none" w="med" len="med"/>
                    </a:lnT>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1.24 (0.21)</a:t>
                      </a:r>
                    </a:p>
                  </a:txBody>
                  <a:tcPr marL="9525" marR="9525" marT="9525" marB="0" anchor="b">
                    <a:lnT w="38100" cap="flat" cmpd="sng" algn="ctr">
                      <a:solidFill>
                        <a:schemeClr val="bg1"/>
                      </a:solidFill>
                      <a:prstDash val="solid"/>
                      <a:round/>
                      <a:headEnd type="none" w="med" len="med"/>
                      <a:tailEnd type="none" w="med" len="med"/>
                    </a:lnT>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0.88 (0.32)</a:t>
                      </a:r>
                    </a:p>
                  </a:txBody>
                  <a:tcPr marL="9525" marR="9525" marT="9525" marB="0" anchor="b">
                    <a:lnT w="38100" cap="flat" cmpd="sng" algn="ctr">
                      <a:solidFill>
                        <a:schemeClr val="bg1"/>
                      </a:solidFill>
                      <a:prstDash val="solid"/>
                      <a:round/>
                      <a:headEnd type="none" w="med" len="med"/>
                      <a:tailEnd type="none" w="med" len="med"/>
                    </a:lnT>
                    <a:solidFill>
                      <a:schemeClr val="tx1"/>
                    </a:solidFill>
                  </a:tcPr>
                </a:tc>
                <a:extLst>
                  <a:ext uri="{0D108BD9-81ED-4DB2-BD59-A6C34878D82A}">
                    <a16:rowId xmlns:a16="http://schemas.microsoft.com/office/drawing/2014/main" val="10001"/>
                  </a:ext>
                </a:extLst>
              </a:tr>
              <a:tr h="411435">
                <a:tc>
                  <a:txBody>
                    <a:bodyPr/>
                    <a:lstStyle/>
                    <a:p>
                      <a:pPr marL="0" algn="ctr" defTabSz="914400" rtl="0" eaLnBrk="1" fontAlgn="b" latinLnBrk="0" hangingPunct="1"/>
                      <a:r>
                        <a:rPr lang="en-US" sz="2000" b="1" kern="1200" dirty="0">
                          <a:solidFill>
                            <a:schemeClr val="dk1"/>
                          </a:solidFill>
                          <a:latin typeface="Calibri" panose="020F0502020204030204" pitchFamily="34" charset="0"/>
                          <a:ea typeface="+mn-ea"/>
                          <a:cs typeface="+mn-cs"/>
                        </a:rPr>
                        <a:t>GBVS</a:t>
                      </a:r>
                    </a:p>
                  </a:txBody>
                  <a:tcPr>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1.14 (0.3)</a:t>
                      </a:r>
                    </a:p>
                  </a:txBody>
                  <a:tcPr marL="9525" marR="9525" marT="9525" marB="0" anchor="b">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0.87 (0.44)</a:t>
                      </a:r>
                    </a:p>
                  </a:txBody>
                  <a:tcPr marL="9525" marR="9525" marT="9525" marB="0" anchor="b">
                    <a:solidFill>
                      <a:schemeClr val="tx1"/>
                    </a:solidFill>
                  </a:tcPr>
                </a:tc>
                <a:extLst>
                  <a:ext uri="{0D108BD9-81ED-4DB2-BD59-A6C34878D82A}">
                    <a16:rowId xmlns:a16="http://schemas.microsoft.com/office/drawing/2014/main" val="10003"/>
                  </a:ext>
                </a:extLst>
              </a:tr>
              <a:tr h="411435">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1" kern="1200" dirty="0">
                          <a:solidFill>
                            <a:schemeClr val="dk1"/>
                          </a:solidFill>
                          <a:latin typeface="Calibri" panose="020F0502020204030204" pitchFamily="34" charset="0"/>
                          <a:ea typeface="+mn-ea"/>
                          <a:cs typeface="+mn-cs"/>
                        </a:rPr>
                        <a:t>RC</a:t>
                      </a:r>
                    </a:p>
                  </a:txBody>
                  <a:tcPr>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0.88 (0.27)</a:t>
                      </a:r>
                    </a:p>
                  </a:txBody>
                  <a:tcPr marL="9525" marR="9525" marT="9525" marB="0" anchor="b">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0.64 (0.34)</a:t>
                      </a:r>
                    </a:p>
                  </a:txBody>
                  <a:tcPr marL="9525" marR="9525" marT="9525" marB="0" anchor="b">
                    <a:solidFill>
                      <a:schemeClr val="tx1"/>
                    </a:solidFill>
                  </a:tcPr>
                </a:tc>
                <a:extLst>
                  <a:ext uri="{0D108BD9-81ED-4DB2-BD59-A6C34878D82A}">
                    <a16:rowId xmlns:a16="http://schemas.microsoft.com/office/drawing/2014/main" val="472388774"/>
                  </a:ext>
                </a:extLst>
              </a:tr>
              <a:tr h="411435">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1" kern="1200" dirty="0">
                          <a:solidFill>
                            <a:schemeClr val="dk1"/>
                          </a:solidFill>
                          <a:latin typeface="Calibri" panose="020F0502020204030204" pitchFamily="34" charset="0"/>
                          <a:ea typeface="+mn-ea"/>
                          <a:cs typeface="+mn-cs"/>
                        </a:rPr>
                        <a:t>VOCUS2</a:t>
                      </a:r>
                    </a:p>
                  </a:txBody>
                  <a:tcPr>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0.76</a:t>
                      </a:r>
                      <a:r>
                        <a:rPr lang="en-US" sz="2000" b="1" i="0" u="none" strike="noStrike" kern="1200" baseline="0" dirty="0">
                          <a:solidFill>
                            <a:srgbClr val="000000"/>
                          </a:solidFill>
                          <a:effectLst/>
                          <a:latin typeface="Calibri" panose="020F0502020204030204" pitchFamily="34" charset="0"/>
                          <a:ea typeface="+mn-ea"/>
                          <a:cs typeface="+mn-cs"/>
                        </a:rPr>
                        <a:t> (0.29)</a:t>
                      </a:r>
                      <a:endParaRPr lang="en-US" sz="2000" b="1" i="0" u="none" strike="noStrike" kern="1200" dirty="0">
                        <a:solidFill>
                          <a:srgbClr val="000000"/>
                        </a:solidFill>
                        <a:effectLst/>
                        <a:latin typeface="Calibri" panose="020F0502020204030204" pitchFamily="34" charset="0"/>
                        <a:ea typeface="+mn-ea"/>
                        <a:cs typeface="+mn-cs"/>
                      </a:endParaRPr>
                    </a:p>
                  </a:txBody>
                  <a:tcPr marL="9525" marR="9525" marT="9525" marB="0" anchor="b">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0.59 (0.34)</a:t>
                      </a:r>
                    </a:p>
                  </a:txBody>
                  <a:tcPr marL="9525" marR="9525" marT="9525" marB="0" anchor="b">
                    <a:solidFill>
                      <a:schemeClr val="tx1"/>
                    </a:solidFill>
                  </a:tcPr>
                </a:tc>
                <a:extLst>
                  <a:ext uri="{0D108BD9-81ED-4DB2-BD59-A6C34878D82A}">
                    <a16:rowId xmlns:a16="http://schemas.microsoft.com/office/drawing/2014/main" val="281994209"/>
                  </a:ext>
                </a:extLst>
              </a:tr>
            </a:tbl>
          </a:graphicData>
        </a:graphic>
      </p:graphicFrame>
      <p:graphicFrame>
        <p:nvGraphicFramePr>
          <p:cNvPr id="16" name="Table 15"/>
          <p:cNvGraphicFramePr>
            <a:graphicFrameLocks noGrp="1"/>
          </p:cNvGraphicFramePr>
          <p:nvPr>
            <p:extLst/>
          </p:nvPr>
        </p:nvGraphicFramePr>
        <p:xfrm>
          <a:off x="6873240" y="757090"/>
          <a:ext cx="5041672" cy="2218520"/>
        </p:xfrm>
        <a:graphic>
          <a:graphicData uri="http://schemas.openxmlformats.org/drawingml/2006/table">
            <a:tbl>
              <a:tblPr firstRow="1" bandRow="1">
                <a:tableStyleId>{08FB837D-C827-4EFA-A057-4D05807E0F7C}</a:tableStyleId>
              </a:tblPr>
              <a:tblGrid>
                <a:gridCol w="1440873">
                  <a:extLst>
                    <a:ext uri="{9D8B030D-6E8A-4147-A177-3AD203B41FA5}">
                      <a16:colId xmlns:a16="http://schemas.microsoft.com/office/drawing/2014/main" val="20000"/>
                    </a:ext>
                  </a:extLst>
                </a:gridCol>
                <a:gridCol w="1860963">
                  <a:extLst>
                    <a:ext uri="{9D8B030D-6E8A-4147-A177-3AD203B41FA5}">
                      <a16:colId xmlns:a16="http://schemas.microsoft.com/office/drawing/2014/main" val="20001"/>
                    </a:ext>
                  </a:extLst>
                </a:gridCol>
                <a:gridCol w="1739836">
                  <a:extLst>
                    <a:ext uri="{9D8B030D-6E8A-4147-A177-3AD203B41FA5}">
                      <a16:colId xmlns:a16="http://schemas.microsoft.com/office/drawing/2014/main" val="20002"/>
                    </a:ext>
                  </a:extLst>
                </a:gridCol>
              </a:tblGrid>
              <a:tr h="572780">
                <a:tc>
                  <a:txBody>
                    <a:bodyPr/>
                    <a:lstStyle/>
                    <a:p>
                      <a:pPr algn="ctr"/>
                      <a:r>
                        <a:rPr lang="en-US" sz="2200" dirty="0">
                          <a:latin typeface="Calibri" panose="020F0502020204030204" pitchFamily="34" charset="0"/>
                        </a:rPr>
                        <a:t>AUC</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2200" dirty="0">
                          <a:latin typeface="Calibri" panose="020F0502020204030204" pitchFamily="34" charset="0"/>
                        </a:rPr>
                        <a:t>CAT2000</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2200" dirty="0">
                          <a:latin typeface="Calibri" panose="020F0502020204030204" pitchFamily="34" charset="0"/>
                        </a:rPr>
                        <a:t>Comics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411435">
                <a:tc>
                  <a:txBody>
                    <a:bodyPr/>
                    <a:lstStyle/>
                    <a:p>
                      <a:pPr marL="0" algn="ctr" defTabSz="914400" rtl="0" eaLnBrk="1" fontAlgn="b" latinLnBrk="0" hangingPunct="1"/>
                      <a:r>
                        <a:rPr lang="en-US" sz="2000" b="1" kern="1200" dirty="0">
                          <a:solidFill>
                            <a:schemeClr val="dk1"/>
                          </a:solidFill>
                          <a:latin typeface="Calibri" panose="020F0502020204030204" pitchFamily="34" charset="0"/>
                          <a:ea typeface="+mn-ea"/>
                          <a:cs typeface="+mn-cs"/>
                        </a:rPr>
                        <a:t>LSVM</a:t>
                      </a:r>
                    </a:p>
                  </a:txBody>
                  <a:tcPr>
                    <a:lnT w="38100" cap="flat" cmpd="sng" algn="ctr">
                      <a:solidFill>
                        <a:schemeClr val="bg1"/>
                      </a:solidFill>
                      <a:prstDash val="solid"/>
                      <a:round/>
                      <a:headEnd type="none" w="med" len="med"/>
                      <a:tailEnd type="none" w="med" len="med"/>
                    </a:lnT>
                    <a:solidFill>
                      <a:schemeClr val="tx1"/>
                    </a:solidFill>
                  </a:tcPr>
                </a:tc>
                <a:tc>
                  <a:txBody>
                    <a:bodyPr/>
                    <a:lstStyle/>
                    <a:p>
                      <a:pPr algn="ctr" fontAlgn="b"/>
                      <a:r>
                        <a:rPr lang="en-US" sz="2000" b="1" i="0" u="none" strike="noStrike" dirty="0">
                          <a:solidFill>
                            <a:srgbClr val="000000"/>
                          </a:solidFill>
                          <a:effectLst/>
                          <a:latin typeface="Calibri" panose="020F0502020204030204" pitchFamily="34" charset="0"/>
                        </a:rPr>
                        <a:t>0.83 (0.04)</a:t>
                      </a:r>
                    </a:p>
                  </a:txBody>
                  <a:tcPr marL="9525" marR="9525" marT="9525" marB="0" anchor="b">
                    <a:lnT w="38100" cap="flat" cmpd="sng" algn="ctr">
                      <a:solidFill>
                        <a:schemeClr val="bg1"/>
                      </a:solidFill>
                      <a:prstDash val="solid"/>
                      <a:round/>
                      <a:headEnd type="none" w="med" len="med"/>
                      <a:tailEnd type="none" w="med" len="med"/>
                    </a:lnT>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0.72 (0.10)</a:t>
                      </a:r>
                    </a:p>
                  </a:txBody>
                  <a:tcPr marL="9525" marR="9525" marT="9525" marB="0" anchor="b">
                    <a:lnT w="38100" cap="flat" cmpd="sng" algn="ctr">
                      <a:solidFill>
                        <a:schemeClr val="bg1"/>
                      </a:solidFill>
                      <a:prstDash val="solid"/>
                      <a:round/>
                      <a:headEnd type="none" w="med" len="med"/>
                      <a:tailEnd type="none" w="med" len="med"/>
                    </a:lnT>
                    <a:solidFill>
                      <a:schemeClr val="tx1"/>
                    </a:solidFill>
                  </a:tcPr>
                </a:tc>
                <a:extLst>
                  <a:ext uri="{0D108BD9-81ED-4DB2-BD59-A6C34878D82A}">
                    <a16:rowId xmlns:a16="http://schemas.microsoft.com/office/drawing/2014/main" val="10001"/>
                  </a:ext>
                </a:extLst>
              </a:tr>
              <a:tr h="411435">
                <a:tc>
                  <a:txBody>
                    <a:bodyPr/>
                    <a:lstStyle/>
                    <a:p>
                      <a:pPr marL="0" algn="ctr" defTabSz="914400" rtl="0" eaLnBrk="1" fontAlgn="b" latinLnBrk="0" hangingPunct="1"/>
                      <a:r>
                        <a:rPr lang="en-US" sz="2000" b="1" kern="1200" dirty="0">
                          <a:solidFill>
                            <a:schemeClr val="dk1"/>
                          </a:solidFill>
                          <a:latin typeface="Calibri" panose="020F0502020204030204" pitchFamily="34" charset="0"/>
                          <a:ea typeface="+mn-ea"/>
                          <a:cs typeface="+mn-cs"/>
                        </a:rPr>
                        <a:t>GBVS</a:t>
                      </a:r>
                    </a:p>
                  </a:txBody>
                  <a:tcPr>
                    <a:solidFill>
                      <a:schemeClr val="tx1"/>
                    </a:solidFill>
                  </a:tcPr>
                </a:tc>
                <a:tc>
                  <a:txBody>
                    <a:bodyPr/>
                    <a:lstStyle/>
                    <a:p>
                      <a:pPr algn="ctr" fontAlgn="b"/>
                      <a:r>
                        <a:rPr lang="en-US" sz="2000" b="1" i="0" u="none" strike="noStrike" dirty="0">
                          <a:solidFill>
                            <a:srgbClr val="000000"/>
                          </a:solidFill>
                          <a:effectLst/>
                          <a:latin typeface="Calibri" panose="020F0502020204030204" pitchFamily="34" charset="0"/>
                        </a:rPr>
                        <a:t>0.79 (0.05)</a:t>
                      </a:r>
                    </a:p>
                  </a:txBody>
                  <a:tcPr marL="9525" marR="9525" marT="9525" marB="0" anchor="b">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0.71 (0.10)</a:t>
                      </a:r>
                    </a:p>
                  </a:txBody>
                  <a:tcPr marL="9525" marR="9525" marT="9525" marB="0" anchor="b">
                    <a:solidFill>
                      <a:schemeClr val="tx1"/>
                    </a:solidFill>
                  </a:tcPr>
                </a:tc>
                <a:extLst>
                  <a:ext uri="{0D108BD9-81ED-4DB2-BD59-A6C34878D82A}">
                    <a16:rowId xmlns:a16="http://schemas.microsoft.com/office/drawing/2014/main" val="10003"/>
                  </a:ext>
                </a:extLst>
              </a:tr>
              <a:tr h="411435">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1" kern="1200" dirty="0">
                          <a:solidFill>
                            <a:schemeClr val="dk1"/>
                          </a:solidFill>
                          <a:latin typeface="Calibri" panose="020F0502020204030204" pitchFamily="34" charset="0"/>
                          <a:ea typeface="+mn-ea"/>
                          <a:cs typeface="+mn-cs"/>
                        </a:rPr>
                        <a:t>RC</a:t>
                      </a:r>
                    </a:p>
                  </a:txBody>
                  <a:tcPr>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0.72 (0.07)</a:t>
                      </a:r>
                    </a:p>
                  </a:txBody>
                  <a:tcPr marL="9525" marR="9525" marT="9525" marB="0" anchor="b">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0.66 (0.12)</a:t>
                      </a:r>
                    </a:p>
                  </a:txBody>
                  <a:tcPr marL="9525" marR="9525" marT="9525" marB="0" anchor="b">
                    <a:solidFill>
                      <a:schemeClr val="tx1"/>
                    </a:solidFill>
                  </a:tcPr>
                </a:tc>
                <a:extLst>
                  <a:ext uri="{0D108BD9-81ED-4DB2-BD59-A6C34878D82A}">
                    <a16:rowId xmlns:a16="http://schemas.microsoft.com/office/drawing/2014/main" val="472388774"/>
                  </a:ext>
                </a:extLst>
              </a:tr>
              <a:tr h="411435">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1" kern="1200" dirty="0">
                          <a:solidFill>
                            <a:schemeClr val="dk1"/>
                          </a:solidFill>
                          <a:latin typeface="Calibri" panose="020F0502020204030204" pitchFamily="34" charset="0"/>
                          <a:ea typeface="+mn-ea"/>
                          <a:cs typeface="+mn-cs"/>
                        </a:rPr>
                        <a:t>VOCUS2</a:t>
                      </a:r>
                    </a:p>
                  </a:txBody>
                  <a:tcPr>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0.68 (0.08)</a:t>
                      </a:r>
                    </a:p>
                  </a:txBody>
                  <a:tcPr marL="9525" marR="9525" marT="9525" marB="0" anchor="b">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0.65 (0.12)</a:t>
                      </a:r>
                    </a:p>
                  </a:txBody>
                  <a:tcPr marL="9525" marR="9525" marT="9525" marB="0" anchor="b">
                    <a:solidFill>
                      <a:schemeClr val="tx1"/>
                    </a:solidFill>
                  </a:tcPr>
                </a:tc>
                <a:extLst>
                  <a:ext uri="{0D108BD9-81ED-4DB2-BD59-A6C34878D82A}">
                    <a16:rowId xmlns:a16="http://schemas.microsoft.com/office/drawing/2014/main" val="281994209"/>
                  </a:ext>
                </a:extLst>
              </a:tr>
            </a:tbl>
          </a:graphicData>
        </a:graphic>
      </p:graphicFrame>
      <p:sp>
        <p:nvSpPr>
          <p:cNvPr id="21" name="Title 1"/>
          <p:cNvSpPr txBox="1">
            <a:spLocks/>
          </p:cNvSpPr>
          <p:nvPr/>
        </p:nvSpPr>
        <p:spPr>
          <a:xfrm>
            <a:off x="852443" y="-21336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chemeClr val="tx1"/>
                </a:solidFill>
                <a:latin typeface="Calibri" panose="020F0502020204030204" pitchFamily="34" charset="0"/>
              </a:rPr>
              <a:t>Our Test Setup – Benchmark</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2689" y="3391999"/>
            <a:ext cx="9443516" cy="3363131"/>
          </a:xfrm>
          <a:prstGeom prst="rect">
            <a:avLst/>
          </a:prstGeom>
        </p:spPr>
      </p:pic>
      <p:sp>
        <p:nvSpPr>
          <p:cNvPr id="9" name="Rectangle 8"/>
          <p:cNvSpPr/>
          <p:nvPr/>
        </p:nvSpPr>
        <p:spPr>
          <a:xfrm>
            <a:off x="4366260" y="1402079"/>
            <a:ext cx="1623060" cy="158877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2"/>
          <p:cNvSpPr txBox="1">
            <a:spLocks/>
          </p:cNvSpPr>
          <p:nvPr/>
        </p:nvSpPr>
        <p:spPr>
          <a:xfrm>
            <a:off x="11206511" y="120100"/>
            <a:ext cx="753545"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DC2B79-B18F-4803-A871-C4A18F46D5F3}" type="slidenum">
              <a:rPr lang="en-US" sz="2000" b="1" smtClean="0">
                <a:solidFill>
                  <a:schemeClr val="tx1"/>
                </a:solidFill>
                <a:latin typeface="Calibri" panose="020F0502020204030204" pitchFamily="34" charset="0"/>
              </a:rPr>
              <a:pPr/>
              <a:t>14</a:t>
            </a:fld>
            <a:endParaRPr lang="en-US" sz="2000" b="1" dirty="0">
              <a:solidFill>
                <a:schemeClr val="tx1"/>
              </a:solidFill>
              <a:latin typeface="Calibri" panose="020F0502020204030204" pitchFamily="34" charset="0"/>
            </a:endParaRPr>
          </a:p>
        </p:txBody>
      </p:sp>
      <p:sp>
        <p:nvSpPr>
          <p:cNvPr id="10" name="Rectangle 9"/>
          <p:cNvSpPr/>
          <p:nvPr/>
        </p:nvSpPr>
        <p:spPr>
          <a:xfrm>
            <a:off x="10394675" y="1402079"/>
            <a:ext cx="1623060" cy="158877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156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5450" y="-218570"/>
            <a:ext cx="10353762" cy="970450"/>
          </a:xfrm>
        </p:spPr>
        <p:txBody>
          <a:bodyPr>
            <a:normAutofit/>
          </a:bodyPr>
          <a:lstStyle/>
          <a:p>
            <a:r>
              <a:rPr lang="en-US" b="1" dirty="0">
                <a:solidFill>
                  <a:schemeClr val="tx1"/>
                </a:solidFill>
                <a:latin typeface="Calibri" panose="020F0502020204030204" pitchFamily="34" charset="0"/>
              </a:rPr>
              <a:t>Experiment &amp; Evaluation</a:t>
            </a:r>
            <a:endParaRPr lang="en-US"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1703" y="806125"/>
            <a:ext cx="4489835" cy="5321395"/>
          </a:xfrm>
          <a:prstGeom prst="rect">
            <a:avLst/>
          </a:prstGeom>
          <a:ln w="19050">
            <a:solidFill>
              <a:schemeClr val="tx1"/>
            </a:solidFill>
          </a:ln>
        </p:spPr>
      </p:pic>
      <p:sp>
        <p:nvSpPr>
          <p:cNvPr id="17" name="Rectangle 16"/>
          <p:cNvSpPr/>
          <p:nvPr/>
        </p:nvSpPr>
        <p:spPr>
          <a:xfrm>
            <a:off x="0" y="6181765"/>
            <a:ext cx="12192000" cy="369332"/>
          </a:xfrm>
          <a:prstGeom prst="rect">
            <a:avLst/>
          </a:prstGeom>
        </p:spPr>
        <p:txBody>
          <a:bodyPr wrap="square">
            <a:spAutoFit/>
          </a:bodyPr>
          <a:lstStyle/>
          <a:p>
            <a:pPr algn="ctr"/>
            <a:r>
              <a:rPr lang="en-US" dirty="0">
                <a:latin typeface="Calibri" panose="020F0502020204030204" pitchFamily="34" charset="0"/>
              </a:rPr>
              <a:t>Gaze data from 5 participants is overlaid using white circles on the saliency maps</a:t>
            </a:r>
          </a:p>
        </p:txBody>
      </p:sp>
      <p:sp>
        <p:nvSpPr>
          <p:cNvPr id="6" name="Slide Number Placeholder 2"/>
          <p:cNvSpPr txBox="1">
            <a:spLocks/>
          </p:cNvSpPr>
          <p:nvPr/>
        </p:nvSpPr>
        <p:spPr>
          <a:xfrm>
            <a:off x="11206511" y="120100"/>
            <a:ext cx="753545"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DC2B79-B18F-4803-A871-C4A18F46D5F3}" type="slidenum">
              <a:rPr lang="en-US" sz="2000" b="1" smtClean="0">
                <a:solidFill>
                  <a:schemeClr val="tx1"/>
                </a:solidFill>
                <a:latin typeface="Calibri" panose="020F0502020204030204" pitchFamily="34" charset="0"/>
              </a:rPr>
              <a:pPr/>
              <a:t>15</a:t>
            </a:fld>
            <a:endParaRPr lang="en-US" sz="200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4177167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1024" y="0"/>
            <a:ext cx="10353762" cy="970450"/>
          </a:xfrm>
        </p:spPr>
        <p:txBody>
          <a:bodyPr>
            <a:normAutofit/>
          </a:bodyPr>
          <a:lstStyle/>
          <a:p>
            <a:r>
              <a:rPr lang="en-US" b="1" dirty="0">
                <a:solidFill>
                  <a:schemeClr val="tx1"/>
                </a:solidFill>
                <a:latin typeface="Calibri" panose="020F0502020204030204" pitchFamily="34" charset="0"/>
              </a:rPr>
              <a:t>Conclusion</a:t>
            </a:r>
          </a:p>
        </p:txBody>
      </p:sp>
      <p:sp>
        <p:nvSpPr>
          <p:cNvPr id="13" name="Content Placeholder 2"/>
          <p:cNvSpPr>
            <a:spLocks noGrp="1"/>
          </p:cNvSpPr>
          <p:nvPr>
            <p:ph idx="1"/>
          </p:nvPr>
        </p:nvSpPr>
        <p:spPr>
          <a:xfrm>
            <a:off x="-125730" y="2656260"/>
            <a:ext cx="12447270" cy="1391865"/>
          </a:xfrm>
        </p:spPr>
        <p:txBody>
          <a:bodyPr>
            <a:normAutofit/>
          </a:bodyPr>
          <a:lstStyle/>
          <a:p>
            <a:pPr marL="36900" indent="0" algn="ctr">
              <a:buNone/>
            </a:pPr>
            <a:r>
              <a:rPr lang="en-US" sz="3600" b="1" i="1" dirty="0">
                <a:solidFill>
                  <a:schemeClr val="tx1"/>
                </a:solidFill>
                <a:latin typeface="Calibri" panose="020F0502020204030204" pitchFamily="34" charset="0"/>
              </a:rPr>
              <a:t>LSVM is a leading candidate  for visual saliency on comic art </a:t>
            </a:r>
          </a:p>
        </p:txBody>
      </p:sp>
      <p:sp>
        <p:nvSpPr>
          <p:cNvPr id="5" name="Slide Number Placeholder 2"/>
          <p:cNvSpPr txBox="1">
            <a:spLocks/>
          </p:cNvSpPr>
          <p:nvPr/>
        </p:nvSpPr>
        <p:spPr>
          <a:xfrm>
            <a:off x="11206511" y="120100"/>
            <a:ext cx="753545"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DC2B79-B18F-4803-A871-C4A18F46D5F3}" type="slidenum">
              <a:rPr lang="en-US" sz="2000" b="1" smtClean="0">
                <a:solidFill>
                  <a:schemeClr val="tx1"/>
                </a:solidFill>
                <a:latin typeface="Calibri" panose="020F0502020204030204" pitchFamily="34" charset="0"/>
              </a:rPr>
              <a:pPr/>
              <a:t>16</a:t>
            </a:fld>
            <a:endParaRPr lang="en-US" sz="200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3159572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1024" y="0"/>
            <a:ext cx="10353762" cy="970450"/>
          </a:xfrm>
        </p:spPr>
        <p:txBody>
          <a:bodyPr>
            <a:normAutofit/>
          </a:bodyPr>
          <a:lstStyle/>
          <a:p>
            <a:r>
              <a:rPr lang="en-US" b="1" dirty="0">
                <a:solidFill>
                  <a:schemeClr val="tx1"/>
                </a:solidFill>
                <a:latin typeface="Calibri" panose="020F0502020204030204" pitchFamily="34" charset="0"/>
              </a:rPr>
              <a:t>Discussion</a:t>
            </a:r>
          </a:p>
        </p:txBody>
      </p:sp>
      <p:sp>
        <p:nvSpPr>
          <p:cNvPr id="13" name="Content Placeholder 2"/>
          <p:cNvSpPr>
            <a:spLocks noGrp="1"/>
          </p:cNvSpPr>
          <p:nvPr>
            <p:ph idx="1"/>
          </p:nvPr>
        </p:nvSpPr>
        <p:spPr>
          <a:xfrm>
            <a:off x="-125730" y="2656260"/>
            <a:ext cx="12447270" cy="1391865"/>
          </a:xfrm>
        </p:spPr>
        <p:txBody>
          <a:bodyPr>
            <a:normAutofit/>
          </a:bodyPr>
          <a:lstStyle/>
          <a:p>
            <a:pPr marL="36900" indent="0" algn="ctr">
              <a:buNone/>
            </a:pPr>
            <a:r>
              <a:rPr lang="en-US" sz="3600" b="1" i="1" dirty="0">
                <a:solidFill>
                  <a:schemeClr val="tx1"/>
                </a:solidFill>
                <a:latin typeface="Calibri" panose="020F0502020204030204" pitchFamily="34" charset="0"/>
              </a:rPr>
              <a:t>Why does LSVM model perform so well on comic images ?</a:t>
            </a:r>
          </a:p>
        </p:txBody>
      </p:sp>
      <p:sp>
        <p:nvSpPr>
          <p:cNvPr id="5" name="Slide Number Placeholder 2"/>
          <p:cNvSpPr txBox="1">
            <a:spLocks/>
          </p:cNvSpPr>
          <p:nvPr/>
        </p:nvSpPr>
        <p:spPr>
          <a:xfrm>
            <a:off x="11206511" y="120100"/>
            <a:ext cx="753545"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DC2B79-B18F-4803-A871-C4A18F46D5F3}" type="slidenum">
              <a:rPr lang="en-US" sz="2000" b="1" smtClean="0">
                <a:solidFill>
                  <a:schemeClr val="tx1"/>
                </a:solidFill>
                <a:latin typeface="Calibri" panose="020F0502020204030204" pitchFamily="34" charset="0"/>
              </a:rPr>
              <a:pPr/>
              <a:t>17</a:t>
            </a:fld>
            <a:endParaRPr lang="en-US" sz="200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6637381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0538" y="-158282"/>
            <a:ext cx="10353762" cy="970450"/>
          </a:xfrm>
        </p:spPr>
        <p:txBody>
          <a:bodyPr>
            <a:normAutofit/>
          </a:bodyPr>
          <a:lstStyle/>
          <a:p>
            <a:r>
              <a:rPr lang="en-US" b="1" dirty="0">
                <a:solidFill>
                  <a:schemeClr val="tx1"/>
                </a:solidFill>
                <a:latin typeface="Calibri" panose="020F0502020204030204" pitchFamily="34" charset="0"/>
              </a:rPr>
              <a:t>Exploratory Analysis</a:t>
            </a:r>
            <a:endParaRPr lang="en-US" dirty="0"/>
          </a:p>
        </p:txBody>
      </p:sp>
      <p:sp>
        <p:nvSpPr>
          <p:cNvPr id="7" name="Rectangle 6"/>
          <p:cNvSpPr/>
          <p:nvPr/>
        </p:nvSpPr>
        <p:spPr>
          <a:xfrm>
            <a:off x="422910" y="902970"/>
            <a:ext cx="11338560" cy="193303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422910" y="4409936"/>
            <a:ext cx="11338560" cy="185370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422910" y="3052142"/>
            <a:ext cx="5688330" cy="116730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71500" y="1463040"/>
            <a:ext cx="1543050" cy="651510"/>
          </a:xfrm>
          <a:prstGeom prst="rect">
            <a:avLst/>
          </a:prstGeom>
          <a:solidFill>
            <a:schemeClr val="accent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panose="020F0502020204030204" pitchFamily="34" charset="0"/>
              </a:rPr>
              <a:t>High Level</a:t>
            </a:r>
          </a:p>
        </p:txBody>
      </p:sp>
      <p:sp>
        <p:nvSpPr>
          <p:cNvPr id="36" name="Rectangle 35"/>
          <p:cNvSpPr/>
          <p:nvPr/>
        </p:nvSpPr>
        <p:spPr>
          <a:xfrm>
            <a:off x="571500" y="3255507"/>
            <a:ext cx="1543050" cy="651510"/>
          </a:xfrm>
          <a:prstGeom prst="rect">
            <a:avLst/>
          </a:prstGeom>
          <a:solidFill>
            <a:schemeClr val="accent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panose="020F0502020204030204" pitchFamily="34" charset="0"/>
              </a:rPr>
              <a:t>Mid Level</a:t>
            </a:r>
          </a:p>
        </p:txBody>
      </p:sp>
      <p:sp>
        <p:nvSpPr>
          <p:cNvPr id="37" name="Rectangle 36"/>
          <p:cNvSpPr/>
          <p:nvPr/>
        </p:nvSpPr>
        <p:spPr>
          <a:xfrm>
            <a:off x="571500" y="5011033"/>
            <a:ext cx="1543050" cy="651510"/>
          </a:xfrm>
          <a:prstGeom prst="rect">
            <a:avLst/>
          </a:prstGeom>
          <a:solidFill>
            <a:schemeClr val="accent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panose="020F0502020204030204" pitchFamily="34" charset="0"/>
              </a:rPr>
              <a:t>Low Level</a:t>
            </a:r>
          </a:p>
        </p:txBody>
      </p:sp>
      <p:sp>
        <p:nvSpPr>
          <p:cNvPr id="42" name="Rectangle 41"/>
          <p:cNvSpPr/>
          <p:nvPr/>
        </p:nvSpPr>
        <p:spPr>
          <a:xfrm>
            <a:off x="2263140" y="5039992"/>
            <a:ext cx="2903220" cy="447754"/>
          </a:xfrm>
          <a:prstGeom prst="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libri" panose="020F0502020204030204" pitchFamily="34" charset="0"/>
              </a:rPr>
              <a:t>Intensity [14]</a:t>
            </a:r>
          </a:p>
        </p:txBody>
      </p:sp>
      <p:sp>
        <p:nvSpPr>
          <p:cNvPr id="43" name="Rectangle 42"/>
          <p:cNvSpPr/>
          <p:nvPr/>
        </p:nvSpPr>
        <p:spPr>
          <a:xfrm>
            <a:off x="2263140" y="5578548"/>
            <a:ext cx="2903220" cy="447754"/>
          </a:xfrm>
          <a:prstGeom prst="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libri" panose="020F0502020204030204" pitchFamily="34" charset="0"/>
              </a:rPr>
              <a:t>Orientation [15]</a:t>
            </a:r>
          </a:p>
        </p:txBody>
      </p:sp>
      <p:sp>
        <p:nvSpPr>
          <p:cNvPr id="44" name="Rectangle 43"/>
          <p:cNvSpPr/>
          <p:nvPr/>
        </p:nvSpPr>
        <p:spPr>
          <a:xfrm>
            <a:off x="5520690" y="4501436"/>
            <a:ext cx="2903220" cy="447754"/>
          </a:xfrm>
          <a:prstGeom prst="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libri" panose="020F0502020204030204" pitchFamily="34" charset="0"/>
              </a:rPr>
              <a:t>Color [16]</a:t>
            </a:r>
          </a:p>
        </p:txBody>
      </p:sp>
      <p:sp>
        <p:nvSpPr>
          <p:cNvPr id="45" name="Rectangle 44"/>
          <p:cNvSpPr/>
          <p:nvPr/>
        </p:nvSpPr>
        <p:spPr>
          <a:xfrm>
            <a:off x="2263140" y="4501436"/>
            <a:ext cx="2903220" cy="447754"/>
          </a:xfrm>
          <a:prstGeom prst="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libri" panose="020F0502020204030204" pitchFamily="34" charset="0"/>
              </a:rPr>
              <a:t>Steerable Pyramids [1-13]</a:t>
            </a:r>
          </a:p>
        </p:txBody>
      </p:sp>
      <p:sp>
        <p:nvSpPr>
          <p:cNvPr id="46" name="Rectangle 45"/>
          <p:cNvSpPr/>
          <p:nvPr/>
        </p:nvSpPr>
        <p:spPr>
          <a:xfrm>
            <a:off x="5520690" y="5039992"/>
            <a:ext cx="2903220" cy="447754"/>
          </a:xfrm>
          <a:prstGeom prst="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libri" panose="020F0502020204030204" pitchFamily="34" charset="0"/>
              </a:rPr>
              <a:t>Values of R, G, B [17-19]</a:t>
            </a:r>
          </a:p>
        </p:txBody>
      </p:sp>
      <p:sp>
        <p:nvSpPr>
          <p:cNvPr id="47" name="Rectangle 46"/>
          <p:cNvSpPr/>
          <p:nvPr/>
        </p:nvSpPr>
        <p:spPr>
          <a:xfrm>
            <a:off x="5520690" y="5576848"/>
            <a:ext cx="2903220" cy="447754"/>
          </a:xfrm>
          <a:prstGeom prst="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libri" panose="020F0502020204030204" pitchFamily="34" charset="0"/>
              </a:rPr>
              <a:t>Prob. of R, G, B [20-22]</a:t>
            </a:r>
          </a:p>
        </p:txBody>
      </p:sp>
      <p:sp>
        <p:nvSpPr>
          <p:cNvPr id="48" name="Rectangle 47"/>
          <p:cNvSpPr/>
          <p:nvPr/>
        </p:nvSpPr>
        <p:spPr>
          <a:xfrm>
            <a:off x="8641080" y="5612130"/>
            <a:ext cx="2903220" cy="447754"/>
          </a:xfrm>
          <a:prstGeom prst="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libri" panose="020F0502020204030204" pitchFamily="34" charset="0"/>
              </a:rPr>
              <a:t>Torralba Saliency [28]</a:t>
            </a:r>
          </a:p>
        </p:txBody>
      </p:sp>
      <p:sp>
        <p:nvSpPr>
          <p:cNvPr id="49" name="Rectangle 48"/>
          <p:cNvSpPr/>
          <p:nvPr/>
        </p:nvSpPr>
        <p:spPr>
          <a:xfrm>
            <a:off x="8641080" y="4490006"/>
            <a:ext cx="2903220" cy="895508"/>
          </a:xfrm>
          <a:prstGeom prst="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libri" panose="020F0502020204030204" pitchFamily="34" charset="0"/>
              </a:rPr>
              <a:t>3D Histograms to find the Prob. of a color [23-27]</a:t>
            </a:r>
          </a:p>
        </p:txBody>
      </p:sp>
      <p:sp>
        <p:nvSpPr>
          <p:cNvPr id="50" name="Rectangle 49"/>
          <p:cNvSpPr/>
          <p:nvPr/>
        </p:nvSpPr>
        <p:spPr>
          <a:xfrm>
            <a:off x="2358390" y="3350201"/>
            <a:ext cx="2807970" cy="447754"/>
          </a:xfrm>
          <a:prstGeom prst="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libri" panose="020F0502020204030204" pitchFamily="34" charset="0"/>
              </a:rPr>
              <a:t>Horizon Line [29]</a:t>
            </a:r>
          </a:p>
        </p:txBody>
      </p:sp>
      <p:sp>
        <p:nvSpPr>
          <p:cNvPr id="51" name="Rectangle 50"/>
          <p:cNvSpPr/>
          <p:nvPr/>
        </p:nvSpPr>
        <p:spPr>
          <a:xfrm>
            <a:off x="6355080" y="3052142"/>
            <a:ext cx="5406390" cy="116730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6638925" y="3248323"/>
            <a:ext cx="1543050" cy="651510"/>
          </a:xfrm>
          <a:prstGeom prst="rect">
            <a:avLst/>
          </a:prstGeom>
          <a:solidFill>
            <a:schemeClr val="accent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panose="020F0502020204030204" pitchFamily="34" charset="0"/>
              </a:rPr>
              <a:t>Center Prior</a:t>
            </a:r>
          </a:p>
        </p:txBody>
      </p:sp>
      <p:sp>
        <p:nvSpPr>
          <p:cNvPr id="53" name="Rectangle 52"/>
          <p:cNvSpPr/>
          <p:nvPr/>
        </p:nvSpPr>
        <p:spPr>
          <a:xfrm>
            <a:off x="8567737" y="3350201"/>
            <a:ext cx="2807970" cy="447754"/>
          </a:xfrm>
          <a:prstGeom prst="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libri" panose="020F0502020204030204" pitchFamily="34" charset="0"/>
              </a:rPr>
              <a:t>Distance to center [33]</a:t>
            </a:r>
          </a:p>
        </p:txBody>
      </p:sp>
      <p:sp>
        <p:nvSpPr>
          <p:cNvPr id="57" name="Rectangle 56"/>
          <p:cNvSpPr/>
          <p:nvPr/>
        </p:nvSpPr>
        <p:spPr>
          <a:xfrm>
            <a:off x="2358390" y="1087583"/>
            <a:ext cx="9017317" cy="447754"/>
          </a:xfrm>
          <a:prstGeom prst="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libri" panose="020F0502020204030204" pitchFamily="34" charset="0"/>
              </a:rPr>
              <a:t>Cars [30]</a:t>
            </a:r>
          </a:p>
        </p:txBody>
      </p:sp>
      <p:sp>
        <p:nvSpPr>
          <p:cNvPr id="58" name="Rectangle 57"/>
          <p:cNvSpPr/>
          <p:nvPr/>
        </p:nvSpPr>
        <p:spPr>
          <a:xfrm>
            <a:off x="2358389" y="1666796"/>
            <a:ext cx="9017317" cy="447754"/>
          </a:xfrm>
          <a:prstGeom prst="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libri" panose="020F0502020204030204" pitchFamily="34" charset="0"/>
              </a:rPr>
              <a:t>People [31]</a:t>
            </a:r>
          </a:p>
        </p:txBody>
      </p:sp>
      <p:sp>
        <p:nvSpPr>
          <p:cNvPr id="59" name="Rectangle 58"/>
          <p:cNvSpPr/>
          <p:nvPr/>
        </p:nvSpPr>
        <p:spPr>
          <a:xfrm>
            <a:off x="2358389" y="2233569"/>
            <a:ext cx="9017317" cy="447754"/>
          </a:xfrm>
          <a:prstGeom prst="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libri" panose="020F0502020204030204" pitchFamily="34" charset="0"/>
              </a:rPr>
              <a:t>Faces [32]</a:t>
            </a:r>
          </a:p>
        </p:txBody>
      </p:sp>
      <p:sp>
        <p:nvSpPr>
          <p:cNvPr id="60" name="TextBox 59"/>
          <p:cNvSpPr txBox="1"/>
          <p:nvPr/>
        </p:nvSpPr>
        <p:spPr>
          <a:xfrm>
            <a:off x="9044987" y="6452609"/>
            <a:ext cx="3030682" cy="461665"/>
          </a:xfrm>
          <a:prstGeom prst="rect">
            <a:avLst/>
          </a:prstGeom>
          <a:noFill/>
        </p:spPr>
        <p:txBody>
          <a:bodyPr vert="horz" wrap="square" rtlCol="0">
            <a:spAutoFit/>
          </a:bodyPr>
          <a:lstStyle/>
          <a:p>
            <a:pPr algn="r"/>
            <a:r>
              <a:rPr lang="en-US" sz="2400" b="1" dirty="0">
                <a:latin typeface="Calibri" panose="020F0502020204030204" pitchFamily="34" charset="0"/>
              </a:rPr>
              <a:t>Judd et al., ICCV 09</a:t>
            </a:r>
          </a:p>
        </p:txBody>
      </p:sp>
      <p:sp>
        <p:nvSpPr>
          <p:cNvPr id="26" name="Slide Number Placeholder 2"/>
          <p:cNvSpPr txBox="1">
            <a:spLocks/>
          </p:cNvSpPr>
          <p:nvPr/>
        </p:nvSpPr>
        <p:spPr>
          <a:xfrm>
            <a:off x="11206511" y="120100"/>
            <a:ext cx="753545"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DC2B79-B18F-4803-A871-C4A18F46D5F3}" type="slidenum">
              <a:rPr lang="en-US" sz="2000" b="1" smtClean="0">
                <a:solidFill>
                  <a:schemeClr val="tx1"/>
                </a:solidFill>
                <a:latin typeface="Calibri" panose="020F0502020204030204" pitchFamily="34" charset="0"/>
              </a:rPr>
              <a:pPr/>
              <a:t>18</a:t>
            </a:fld>
            <a:endParaRPr lang="en-US" sz="200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21819800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0538" y="-158282"/>
            <a:ext cx="10353762" cy="970450"/>
          </a:xfrm>
        </p:spPr>
        <p:txBody>
          <a:bodyPr>
            <a:normAutofit/>
          </a:bodyPr>
          <a:lstStyle/>
          <a:p>
            <a:r>
              <a:rPr lang="en-US" b="1" dirty="0">
                <a:solidFill>
                  <a:schemeClr val="tx1"/>
                </a:solidFill>
                <a:latin typeface="Calibri" panose="020F0502020204030204" pitchFamily="34" charset="0"/>
              </a:rPr>
              <a:t>Exploratory Analysis</a:t>
            </a:r>
            <a:endParaRPr lang="en-US" dirty="0"/>
          </a:p>
        </p:txBody>
      </p:sp>
      <p:sp>
        <p:nvSpPr>
          <p:cNvPr id="7" name="Rectangle 6"/>
          <p:cNvSpPr/>
          <p:nvPr/>
        </p:nvSpPr>
        <p:spPr>
          <a:xfrm>
            <a:off x="422910" y="902970"/>
            <a:ext cx="11338560" cy="193303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422910" y="4409936"/>
            <a:ext cx="11338560" cy="185370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422910" y="3052142"/>
            <a:ext cx="5688330" cy="116730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71500" y="1463040"/>
            <a:ext cx="1543050" cy="651510"/>
          </a:xfrm>
          <a:prstGeom prst="rect">
            <a:avLst/>
          </a:prstGeom>
          <a:solidFill>
            <a:schemeClr val="accent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panose="020F0502020204030204" pitchFamily="34" charset="0"/>
              </a:rPr>
              <a:t>High Level</a:t>
            </a:r>
          </a:p>
        </p:txBody>
      </p:sp>
      <p:sp>
        <p:nvSpPr>
          <p:cNvPr id="36" name="Rectangle 35"/>
          <p:cNvSpPr/>
          <p:nvPr/>
        </p:nvSpPr>
        <p:spPr>
          <a:xfrm>
            <a:off x="571500" y="3255507"/>
            <a:ext cx="1543050" cy="651510"/>
          </a:xfrm>
          <a:prstGeom prst="rect">
            <a:avLst/>
          </a:prstGeom>
          <a:solidFill>
            <a:schemeClr val="accent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panose="020F0502020204030204" pitchFamily="34" charset="0"/>
              </a:rPr>
              <a:t>Mid Level</a:t>
            </a:r>
          </a:p>
        </p:txBody>
      </p:sp>
      <p:sp>
        <p:nvSpPr>
          <p:cNvPr id="37" name="Rectangle 36"/>
          <p:cNvSpPr/>
          <p:nvPr/>
        </p:nvSpPr>
        <p:spPr>
          <a:xfrm>
            <a:off x="571500" y="5011033"/>
            <a:ext cx="1543050" cy="651510"/>
          </a:xfrm>
          <a:prstGeom prst="rect">
            <a:avLst/>
          </a:prstGeom>
          <a:solidFill>
            <a:schemeClr val="accent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panose="020F0502020204030204" pitchFamily="34" charset="0"/>
              </a:rPr>
              <a:t>Low Level</a:t>
            </a:r>
          </a:p>
        </p:txBody>
      </p:sp>
      <p:sp>
        <p:nvSpPr>
          <p:cNvPr id="42" name="Rectangle 41"/>
          <p:cNvSpPr/>
          <p:nvPr/>
        </p:nvSpPr>
        <p:spPr>
          <a:xfrm>
            <a:off x="2263140" y="5039992"/>
            <a:ext cx="2903220" cy="447754"/>
          </a:xfrm>
          <a:prstGeom prst="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libri" panose="020F0502020204030204" pitchFamily="34" charset="0"/>
              </a:rPr>
              <a:t>Color [14]</a:t>
            </a:r>
          </a:p>
        </p:txBody>
      </p:sp>
      <p:sp>
        <p:nvSpPr>
          <p:cNvPr id="43" name="Rectangle 42"/>
          <p:cNvSpPr/>
          <p:nvPr/>
        </p:nvSpPr>
        <p:spPr>
          <a:xfrm>
            <a:off x="2263140" y="5578548"/>
            <a:ext cx="2903220" cy="447754"/>
          </a:xfrm>
          <a:prstGeom prst="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libri" panose="020F0502020204030204" pitchFamily="34" charset="0"/>
              </a:rPr>
              <a:t>Intensity [15]</a:t>
            </a:r>
          </a:p>
        </p:txBody>
      </p:sp>
      <p:sp>
        <p:nvSpPr>
          <p:cNvPr id="44" name="Rectangle 43"/>
          <p:cNvSpPr/>
          <p:nvPr/>
        </p:nvSpPr>
        <p:spPr>
          <a:xfrm>
            <a:off x="5520690" y="4501436"/>
            <a:ext cx="2903220" cy="447754"/>
          </a:xfrm>
          <a:prstGeom prst="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libri" panose="020F0502020204030204" pitchFamily="34" charset="0"/>
              </a:rPr>
              <a:t>Orientation [16]</a:t>
            </a:r>
          </a:p>
        </p:txBody>
      </p:sp>
      <p:sp>
        <p:nvSpPr>
          <p:cNvPr id="45" name="Rectangle 44"/>
          <p:cNvSpPr/>
          <p:nvPr/>
        </p:nvSpPr>
        <p:spPr>
          <a:xfrm>
            <a:off x="2263140" y="4501436"/>
            <a:ext cx="2903220" cy="447754"/>
          </a:xfrm>
          <a:prstGeom prst="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libri" panose="020F0502020204030204" pitchFamily="34" charset="0"/>
              </a:rPr>
              <a:t>Steerable Pyramids [1-13]</a:t>
            </a:r>
          </a:p>
        </p:txBody>
      </p:sp>
      <p:sp>
        <p:nvSpPr>
          <p:cNvPr id="46" name="Rectangle 45"/>
          <p:cNvSpPr/>
          <p:nvPr/>
        </p:nvSpPr>
        <p:spPr>
          <a:xfrm>
            <a:off x="5520690" y="5039992"/>
            <a:ext cx="2903220" cy="447754"/>
          </a:xfrm>
          <a:prstGeom prst="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libri" panose="020F0502020204030204" pitchFamily="34" charset="0"/>
              </a:rPr>
              <a:t>Values of R, G, B [17-19]</a:t>
            </a:r>
          </a:p>
        </p:txBody>
      </p:sp>
      <p:sp>
        <p:nvSpPr>
          <p:cNvPr id="47" name="Rectangle 46"/>
          <p:cNvSpPr/>
          <p:nvPr/>
        </p:nvSpPr>
        <p:spPr>
          <a:xfrm>
            <a:off x="5520690" y="5576848"/>
            <a:ext cx="2903220" cy="447754"/>
          </a:xfrm>
          <a:prstGeom prst="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libri" panose="020F0502020204030204" pitchFamily="34" charset="0"/>
              </a:rPr>
              <a:t>Prob. of R, G, B [20-22]</a:t>
            </a:r>
          </a:p>
        </p:txBody>
      </p:sp>
      <p:sp>
        <p:nvSpPr>
          <p:cNvPr id="48" name="Rectangle 47"/>
          <p:cNvSpPr/>
          <p:nvPr/>
        </p:nvSpPr>
        <p:spPr>
          <a:xfrm>
            <a:off x="8641080" y="5612130"/>
            <a:ext cx="2903220" cy="447754"/>
          </a:xfrm>
          <a:prstGeom prst="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libri" panose="020F0502020204030204" pitchFamily="34" charset="0"/>
              </a:rPr>
              <a:t>Torralba Saliency [28]</a:t>
            </a:r>
          </a:p>
        </p:txBody>
      </p:sp>
      <p:sp>
        <p:nvSpPr>
          <p:cNvPr id="49" name="Rectangle 48"/>
          <p:cNvSpPr/>
          <p:nvPr/>
        </p:nvSpPr>
        <p:spPr>
          <a:xfrm>
            <a:off x="8641080" y="4490006"/>
            <a:ext cx="2903220" cy="895508"/>
          </a:xfrm>
          <a:prstGeom prst="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libri" panose="020F0502020204030204" pitchFamily="34" charset="0"/>
              </a:rPr>
              <a:t>3D Histograms to find the Prob. of a color [23-27]</a:t>
            </a:r>
          </a:p>
        </p:txBody>
      </p:sp>
      <p:sp>
        <p:nvSpPr>
          <p:cNvPr id="50" name="Rectangle 49"/>
          <p:cNvSpPr/>
          <p:nvPr/>
        </p:nvSpPr>
        <p:spPr>
          <a:xfrm>
            <a:off x="2358390" y="3350201"/>
            <a:ext cx="2807970" cy="447754"/>
          </a:xfrm>
          <a:prstGeom prst="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libri" panose="020F0502020204030204" pitchFamily="34" charset="0"/>
              </a:rPr>
              <a:t>Horizon Line [29]</a:t>
            </a:r>
          </a:p>
        </p:txBody>
      </p:sp>
      <p:sp>
        <p:nvSpPr>
          <p:cNvPr id="51" name="Rectangle 50"/>
          <p:cNvSpPr/>
          <p:nvPr/>
        </p:nvSpPr>
        <p:spPr>
          <a:xfrm>
            <a:off x="6355080" y="3052142"/>
            <a:ext cx="5406390" cy="116730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6638925" y="3248323"/>
            <a:ext cx="1543050" cy="651510"/>
          </a:xfrm>
          <a:prstGeom prst="rect">
            <a:avLst/>
          </a:prstGeom>
          <a:solidFill>
            <a:schemeClr val="accent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panose="020F0502020204030204" pitchFamily="34" charset="0"/>
              </a:rPr>
              <a:t>Center Prior</a:t>
            </a:r>
          </a:p>
        </p:txBody>
      </p:sp>
      <p:sp>
        <p:nvSpPr>
          <p:cNvPr id="53" name="Rectangle 52"/>
          <p:cNvSpPr/>
          <p:nvPr/>
        </p:nvSpPr>
        <p:spPr>
          <a:xfrm>
            <a:off x="8567737" y="3350201"/>
            <a:ext cx="2807970" cy="447754"/>
          </a:xfrm>
          <a:prstGeom prst="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libri" panose="020F0502020204030204" pitchFamily="34" charset="0"/>
              </a:rPr>
              <a:t>Distance to center [33]</a:t>
            </a:r>
          </a:p>
        </p:txBody>
      </p:sp>
      <p:sp>
        <p:nvSpPr>
          <p:cNvPr id="57" name="Rectangle 56"/>
          <p:cNvSpPr/>
          <p:nvPr/>
        </p:nvSpPr>
        <p:spPr>
          <a:xfrm>
            <a:off x="2358390" y="1087583"/>
            <a:ext cx="9017317" cy="447754"/>
          </a:xfrm>
          <a:prstGeom prst="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libri" panose="020F0502020204030204" pitchFamily="34" charset="0"/>
              </a:rPr>
              <a:t>Cars [30]</a:t>
            </a:r>
          </a:p>
        </p:txBody>
      </p:sp>
      <p:sp>
        <p:nvSpPr>
          <p:cNvPr id="58" name="Rectangle 57"/>
          <p:cNvSpPr/>
          <p:nvPr/>
        </p:nvSpPr>
        <p:spPr>
          <a:xfrm>
            <a:off x="2358389" y="1666796"/>
            <a:ext cx="9017317" cy="447754"/>
          </a:xfrm>
          <a:prstGeom prst="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libri" panose="020F0502020204030204" pitchFamily="34" charset="0"/>
              </a:rPr>
              <a:t>People [31]</a:t>
            </a:r>
          </a:p>
        </p:txBody>
      </p:sp>
      <p:sp>
        <p:nvSpPr>
          <p:cNvPr id="59" name="Rectangle 58"/>
          <p:cNvSpPr/>
          <p:nvPr/>
        </p:nvSpPr>
        <p:spPr>
          <a:xfrm>
            <a:off x="2358389" y="2233569"/>
            <a:ext cx="9017317" cy="447754"/>
          </a:xfrm>
          <a:prstGeom prst="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libri" panose="020F0502020204030204" pitchFamily="34" charset="0"/>
              </a:rPr>
              <a:t>Faces [32]</a:t>
            </a:r>
          </a:p>
        </p:txBody>
      </p:sp>
      <p:sp>
        <p:nvSpPr>
          <p:cNvPr id="3" name="Oval 2"/>
          <p:cNvSpPr/>
          <p:nvPr/>
        </p:nvSpPr>
        <p:spPr>
          <a:xfrm>
            <a:off x="1977390" y="4409936"/>
            <a:ext cx="3406140" cy="60109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8321040" y="5535458"/>
            <a:ext cx="3406140" cy="60109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2040255" y="4982295"/>
            <a:ext cx="3406140" cy="60109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lide Number Placeholder 2"/>
          <p:cNvSpPr txBox="1">
            <a:spLocks/>
          </p:cNvSpPr>
          <p:nvPr/>
        </p:nvSpPr>
        <p:spPr>
          <a:xfrm>
            <a:off x="11206511" y="120100"/>
            <a:ext cx="753545"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DC2B79-B18F-4803-A871-C4A18F46D5F3}" type="slidenum">
              <a:rPr lang="en-US" sz="2000" b="1" smtClean="0">
                <a:solidFill>
                  <a:schemeClr val="tx1"/>
                </a:solidFill>
                <a:latin typeface="Calibri" panose="020F0502020204030204" pitchFamily="34" charset="0"/>
              </a:rPr>
              <a:pPr/>
              <a:t>19</a:t>
            </a:fld>
            <a:endParaRPr lang="en-US" sz="2000" b="1" dirty="0">
              <a:solidFill>
                <a:schemeClr val="tx1"/>
              </a:solidFill>
              <a:latin typeface="Calibri" panose="020F0502020204030204" pitchFamily="34" charset="0"/>
            </a:endParaRPr>
          </a:p>
        </p:txBody>
      </p:sp>
      <p:sp>
        <p:nvSpPr>
          <p:cNvPr id="32" name="TextBox 31"/>
          <p:cNvSpPr txBox="1"/>
          <p:nvPr/>
        </p:nvSpPr>
        <p:spPr>
          <a:xfrm>
            <a:off x="9044987" y="6452609"/>
            <a:ext cx="3030682" cy="461665"/>
          </a:xfrm>
          <a:prstGeom prst="rect">
            <a:avLst/>
          </a:prstGeom>
          <a:noFill/>
        </p:spPr>
        <p:txBody>
          <a:bodyPr vert="horz" wrap="square" rtlCol="0">
            <a:spAutoFit/>
          </a:bodyPr>
          <a:lstStyle/>
          <a:p>
            <a:pPr algn="r"/>
            <a:r>
              <a:rPr lang="en-US" sz="2400" b="1" dirty="0">
                <a:latin typeface="Calibri" panose="020F0502020204030204" pitchFamily="34" charset="0"/>
              </a:rPr>
              <a:t>Judd et al., ICCV 09</a:t>
            </a:r>
          </a:p>
        </p:txBody>
      </p:sp>
    </p:spTree>
    <p:extLst>
      <p:ext uri="{BB962C8B-B14F-4D97-AF65-F5344CB8AC3E}">
        <p14:creationId xmlns:p14="http://schemas.microsoft.com/office/powerpoint/2010/main" val="4198658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5959" y="0"/>
            <a:ext cx="7104993" cy="970450"/>
          </a:xfrm>
        </p:spPr>
        <p:txBody>
          <a:bodyPr>
            <a:normAutofit/>
          </a:bodyPr>
          <a:lstStyle/>
          <a:p>
            <a:r>
              <a:rPr lang="en-US" b="1" dirty="0">
                <a:solidFill>
                  <a:schemeClr val="tx1"/>
                </a:solidFill>
                <a:latin typeface="Calibri" panose="020F0502020204030204" pitchFamily="34" charset="0"/>
                <a:ea typeface="+mn-ea"/>
                <a:cs typeface="+mn-cs"/>
              </a:rPr>
              <a:t>Visual Saliency in Comic Art </a:t>
            </a:r>
          </a:p>
        </p:txBody>
      </p:sp>
      <p:grpSp>
        <p:nvGrpSpPr>
          <p:cNvPr id="6" name="Group 5"/>
          <p:cNvGrpSpPr/>
          <p:nvPr/>
        </p:nvGrpSpPr>
        <p:grpSpPr>
          <a:xfrm>
            <a:off x="6737131" y="4210410"/>
            <a:ext cx="5222925" cy="2324063"/>
            <a:chOff x="6833335" y="4639834"/>
            <a:chExt cx="4979269" cy="1870892"/>
          </a:xfrm>
        </p:grpSpPr>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198"/>
            <a:stretch/>
          </p:blipFill>
          <p:spPr>
            <a:xfrm>
              <a:off x="9320503" y="4639834"/>
              <a:ext cx="2492101" cy="1870892"/>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3335" y="4639834"/>
              <a:ext cx="2487168" cy="1865376"/>
            </a:xfrm>
            <a:prstGeom prst="rect">
              <a:avLst/>
            </a:prstGeom>
          </p:spPr>
        </p:pic>
      </p:gr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242" y="4210410"/>
            <a:ext cx="6336786" cy="2326382"/>
          </a:xfrm>
          <a:prstGeom prst="rect">
            <a:avLst/>
          </a:prstGeom>
        </p:spPr>
      </p:pic>
      <p:sp>
        <p:nvSpPr>
          <p:cNvPr id="17" name="TextBox 16"/>
          <p:cNvSpPr txBox="1"/>
          <p:nvPr/>
        </p:nvSpPr>
        <p:spPr>
          <a:xfrm>
            <a:off x="2091690" y="6444457"/>
            <a:ext cx="4563390" cy="400110"/>
          </a:xfrm>
          <a:prstGeom prst="rect">
            <a:avLst/>
          </a:prstGeom>
          <a:noFill/>
        </p:spPr>
        <p:txBody>
          <a:bodyPr vert="horz" wrap="square" rtlCol="0">
            <a:spAutoFit/>
          </a:bodyPr>
          <a:lstStyle/>
          <a:p>
            <a:pPr algn="r"/>
            <a:r>
              <a:rPr lang="en-US" sz="2000" b="1" dirty="0">
                <a:latin typeface="Calibri" panose="020F0502020204030204" pitchFamily="34" charset="0"/>
              </a:rPr>
              <a:t>Thirunarayanan</a:t>
            </a:r>
            <a:r>
              <a:rPr lang="en-US" dirty="0"/>
              <a:t> </a:t>
            </a:r>
            <a:r>
              <a:rPr lang="en-US" sz="2000" b="1" dirty="0">
                <a:latin typeface="Calibri" panose="020F0502020204030204" pitchFamily="34" charset="0"/>
              </a:rPr>
              <a:t>et al., ACM SAP Poster 16</a:t>
            </a: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65969" y="992575"/>
            <a:ext cx="6384971" cy="2732255"/>
          </a:xfrm>
          <a:prstGeom prst="rect">
            <a:avLst/>
          </a:prstGeom>
        </p:spPr>
      </p:pic>
      <p:sp>
        <p:nvSpPr>
          <p:cNvPr id="18" name="TextBox 17"/>
          <p:cNvSpPr txBox="1"/>
          <p:nvPr/>
        </p:nvSpPr>
        <p:spPr>
          <a:xfrm>
            <a:off x="9044987" y="6452609"/>
            <a:ext cx="3030682" cy="400110"/>
          </a:xfrm>
          <a:prstGeom prst="rect">
            <a:avLst/>
          </a:prstGeom>
          <a:noFill/>
        </p:spPr>
        <p:txBody>
          <a:bodyPr vert="horz" wrap="square" rtlCol="0">
            <a:spAutoFit/>
          </a:bodyPr>
          <a:lstStyle/>
          <a:p>
            <a:pPr algn="r"/>
            <a:r>
              <a:rPr lang="en-US" sz="2000" b="1" dirty="0">
                <a:latin typeface="Calibri" panose="020F0502020204030204" pitchFamily="34" charset="0"/>
              </a:rPr>
              <a:t>Judd et al., ICCV 09</a:t>
            </a:r>
          </a:p>
        </p:txBody>
      </p:sp>
      <p:sp>
        <p:nvSpPr>
          <p:cNvPr id="19" name="TextBox 18"/>
          <p:cNvSpPr txBox="1"/>
          <p:nvPr/>
        </p:nvSpPr>
        <p:spPr>
          <a:xfrm>
            <a:off x="3365969" y="3624416"/>
            <a:ext cx="6471583" cy="400110"/>
          </a:xfrm>
          <a:prstGeom prst="rect">
            <a:avLst/>
          </a:prstGeom>
          <a:noFill/>
        </p:spPr>
        <p:txBody>
          <a:bodyPr vert="horz" wrap="square" rtlCol="0">
            <a:spAutoFit/>
          </a:bodyPr>
          <a:lstStyle/>
          <a:p>
            <a:pPr algn="r"/>
            <a:r>
              <a:rPr lang="en-US" sz="2000" b="1" dirty="0">
                <a:latin typeface="Calibri" panose="020F0502020204030204" pitchFamily="34" charset="0"/>
              </a:rPr>
              <a:t>Jain et al.,  IEEE CG&amp;A Special Issue 16-to appear</a:t>
            </a:r>
          </a:p>
        </p:txBody>
      </p:sp>
      <p:sp>
        <p:nvSpPr>
          <p:cNvPr id="3" name="Slide Number Placeholder 2"/>
          <p:cNvSpPr>
            <a:spLocks noGrp="1"/>
          </p:cNvSpPr>
          <p:nvPr>
            <p:ph type="sldNum" sz="quarter" idx="12"/>
          </p:nvPr>
        </p:nvSpPr>
        <p:spPr>
          <a:xfrm>
            <a:off x="11206511" y="120100"/>
            <a:ext cx="753545" cy="365125"/>
          </a:xfrm>
        </p:spPr>
        <p:txBody>
          <a:bodyPr/>
          <a:lstStyle/>
          <a:p>
            <a:fld id="{88DC2B79-B18F-4803-A871-C4A18F46D5F3}" type="slidenum">
              <a:rPr lang="en-US" sz="2000" b="1" smtClean="0">
                <a:solidFill>
                  <a:schemeClr val="tx1"/>
                </a:solidFill>
                <a:latin typeface="Calibri" panose="020F0502020204030204" pitchFamily="34" charset="0"/>
              </a:rPr>
              <a:t>2</a:t>
            </a:fld>
            <a:endParaRPr lang="en-US" sz="200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24910200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956" y="-170856"/>
            <a:ext cx="10353762" cy="970450"/>
          </a:xfrm>
        </p:spPr>
        <p:txBody>
          <a:bodyPr>
            <a:normAutofit/>
          </a:bodyPr>
          <a:lstStyle/>
          <a:p>
            <a:r>
              <a:rPr lang="en-US" b="1" dirty="0">
                <a:solidFill>
                  <a:schemeClr val="tx1"/>
                </a:solidFill>
                <a:latin typeface="Calibri" panose="020F0502020204030204" pitchFamily="34" charset="0"/>
              </a:rPr>
              <a:t>Exploratory Analysis</a:t>
            </a:r>
            <a:endParaRPr lang="en-US" dirty="0"/>
          </a:p>
        </p:txBody>
      </p:sp>
      <p:sp>
        <p:nvSpPr>
          <p:cNvPr id="5" name="Content Placeholder 2"/>
          <p:cNvSpPr>
            <a:spLocks noGrp="1"/>
          </p:cNvSpPr>
          <p:nvPr>
            <p:ph idx="1"/>
          </p:nvPr>
        </p:nvSpPr>
        <p:spPr>
          <a:xfrm>
            <a:off x="733959" y="665887"/>
            <a:ext cx="10864215" cy="811530"/>
          </a:xfrm>
        </p:spPr>
        <p:txBody>
          <a:bodyPr>
            <a:normAutofit fontScale="92500" lnSpcReduction="10000"/>
          </a:bodyPr>
          <a:lstStyle/>
          <a:p>
            <a:pPr marL="36900" indent="0">
              <a:buNone/>
            </a:pPr>
            <a:r>
              <a:rPr lang="en-US" sz="2400" b="1" i="1" dirty="0">
                <a:solidFill>
                  <a:schemeClr val="accent2"/>
                </a:solidFill>
                <a:latin typeface="Calibri" panose="020F0502020204030204" pitchFamily="34" charset="0"/>
              </a:rPr>
              <a:t>Hypothesis I :  </a:t>
            </a:r>
            <a:r>
              <a:rPr lang="en-US" sz="2400" b="1" i="1" dirty="0">
                <a:solidFill>
                  <a:schemeClr val="tx1"/>
                </a:solidFill>
                <a:latin typeface="Calibri" panose="020F0502020204030204" pitchFamily="34" charset="0"/>
              </a:rPr>
              <a:t>Comic panels in our dataset are similar to natural images in LSVM’s dataset in terms of features used for saliency prediction</a:t>
            </a:r>
          </a:p>
          <a:p>
            <a:pPr marL="36900" indent="0">
              <a:buNone/>
            </a:pPr>
            <a:endParaRPr lang="en-US" b="1" i="1" dirty="0">
              <a:solidFill>
                <a:schemeClr val="tx1"/>
              </a:solidFill>
            </a:endParaRPr>
          </a:p>
        </p:txBody>
      </p:sp>
      <p:sp>
        <p:nvSpPr>
          <p:cNvPr id="6" name="Slide Number Placeholder 2"/>
          <p:cNvSpPr txBox="1">
            <a:spLocks/>
          </p:cNvSpPr>
          <p:nvPr/>
        </p:nvSpPr>
        <p:spPr>
          <a:xfrm>
            <a:off x="11206511" y="120100"/>
            <a:ext cx="753545"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DC2B79-B18F-4803-A871-C4A18F46D5F3}" type="slidenum">
              <a:rPr lang="en-US" sz="2000" b="1" smtClean="0">
                <a:solidFill>
                  <a:schemeClr val="tx1"/>
                </a:solidFill>
                <a:latin typeface="Calibri" panose="020F0502020204030204" pitchFamily="34" charset="0"/>
              </a:rPr>
              <a:pPr/>
              <a:t>20</a:t>
            </a:fld>
            <a:endParaRPr lang="en-US" sz="200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1642529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402500" y="1770044"/>
            <a:ext cx="3721444" cy="2270872"/>
            <a:chOff x="347636" y="2096486"/>
            <a:chExt cx="4111198" cy="2320416"/>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3390" y="3134853"/>
              <a:ext cx="1465444" cy="128204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0595" y="2886533"/>
              <a:ext cx="1377587" cy="128204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1531" y="2642852"/>
              <a:ext cx="1287176" cy="1282049"/>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4949" y="2369669"/>
              <a:ext cx="1369987" cy="1282049"/>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7636" y="2096486"/>
              <a:ext cx="1383895" cy="1282049"/>
            </a:xfrm>
            <a:prstGeom prst="rect">
              <a:avLst/>
            </a:prstGeom>
          </p:spPr>
        </p:pic>
      </p:grpSp>
      <p:sp>
        <p:nvSpPr>
          <p:cNvPr id="24" name="Rounded Rectangle 23"/>
          <p:cNvSpPr/>
          <p:nvPr/>
        </p:nvSpPr>
        <p:spPr>
          <a:xfrm>
            <a:off x="4370944" y="3740684"/>
            <a:ext cx="1865376"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23 Comic Images</a:t>
            </a:r>
          </a:p>
        </p:txBody>
      </p:sp>
      <p:sp>
        <p:nvSpPr>
          <p:cNvPr id="12" name="Title 1"/>
          <p:cNvSpPr>
            <a:spLocks noGrp="1"/>
          </p:cNvSpPr>
          <p:nvPr>
            <p:ph type="title"/>
          </p:nvPr>
        </p:nvSpPr>
        <p:spPr>
          <a:xfrm>
            <a:off x="1190538" y="-158282"/>
            <a:ext cx="10353762" cy="970450"/>
          </a:xfrm>
        </p:spPr>
        <p:txBody>
          <a:bodyPr>
            <a:normAutofit/>
          </a:bodyPr>
          <a:lstStyle/>
          <a:p>
            <a:r>
              <a:rPr lang="en-US" b="1" dirty="0">
                <a:solidFill>
                  <a:schemeClr val="tx1"/>
                </a:solidFill>
                <a:latin typeface="Calibri" panose="020F0502020204030204" pitchFamily="34" charset="0"/>
              </a:rPr>
              <a:t>Exploratory Analysis</a:t>
            </a:r>
            <a:endParaRPr lang="en-US" dirty="0"/>
          </a:p>
        </p:txBody>
      </p:sp>
      <p:sp>
        <p:nvSpPr>
          <p:cNvPr id="14" name="Content Placeholder 2"/>
          <p:cNvSpPr>
            <a:spLocks noGrp="1"/>
          </p:cNvSpPr>
          <p:nvPr>
            <p:ph idx="1"/>
          </p:nvPr>
        </p:nvSpPr>
        <p:spPr>
          <a:xfrm>
            <a:off x="733959" y="665887"/>
            <a:ext cx="10864215" cy="811530"/>
          </a:xfrm>
        </p:spPr>
        <p:txBody>
          <a:bodyPr>
            <a:normAutofit fontScale="92500" lnSpcReduction="10000"/>
          </a:bodyPr>
          <a:lstStyle/>
          <a:p>
            <a:pPr marL="36900" indent="0">
              <a:buNone/>
            </a:pPr>
            <a:r>
              <a:rPr lang="en-US" sz="2400" b="1" i="1" dirty="0">
                <a:solidFill>
                  <a:schemeClr val="accent2"/>
                </a:solidFill>
                <a:latin typeface="Calibri" panose="020F0502020204030204" pitchFamily="34" charset="0"/>
              </a:rPr>
              <a:t>Hypothesis I :  </a:t>
            </a:r>
            <a:r>
              <a:rPr lang="en-US" sz="2400" b="1" i="1" dirty="0">
                <a:solidFill>
                  <a:schemeClr val="tx1"/>
                </a:solidFill>
                <a:latin typeface="Calibri" panose="020F0502020204030204" pitchFamily="34" charset="0"/>
              </a:rPr>
              <a:t>Comic panels in our dataset are similar to natural images in LSVM’s dataset in terms of features used for saliency prediction</a:t>
            </a:r>
          </a:p>
          <a:p>
            <a:pPr marL="36900" indent="0">
              <a:buNone/>
            </a:pPr>
            <a:endParaRPr lang="en-US" b="1" i="1" dirty="0">
              <a:solidFill>
                <a:schemeClr val="tx1"/>
              </a:solidFill>
            </a:endParaRPr>
          </a:p>
        </p:txBody>
      </p:sp>
      <p:sp>
        <p:nvSpPr>
          <p:cNvPr id="13" name="Slide Number Placeholder 2"/>
          <p:cNvSpPr txBox="1">
            <a:spLocks/>
          </p:cNvSpPr>
          <p:nvPr/>
        </p:nvSpPr>
        <p:spPr>
          <a:xfrm>
            <a:off x="11206511" y="120100"/>
            <a:ext cx="753545"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DC2B79-B18F-4803-A871-C4A18F46D5F3}" type="slidenum">
              <a:rPr lang="en-US" sz="2000" b="1" smtClean="0">
                <a:solidFill>
                  <a:schemeClr val="tx1"/>
                </a:solidFill>
                <a:latin typeface="Calibri" panose="020F0502020204030204" pitchFamily="34" charset="0"/>
              </a:rPr>
              <a:pPr/>
              <a:t>21</a:t>
            </a:fld>
            <a:endParaRPr lang="en-US" sz="200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4139620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402500" y="1770044"/>
            <a:ext cx="3721444" cy="2270872"/>
            <a:chOff x="347636" y="2096486"/>
            <a:chExt cx="4111198" cy="2320416"/>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3390" y="3134853"/>
              <a:ext cx="1465444" cy="128204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0595" y="2886533"/>
              <a:ext cx="1377587" cy="128204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1531" y="2642852"/>
              <a:ext cx="1287176" cy="1282049"/>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4949" y="2369669"/>
              <a:ext cx="1369987" cy="1282049"/>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7636" y="2096486"/>
              <a:ext cx="1383895" cy="1282049"/>
            </a:xfrm>
            <a:prstGeom prst="rect">
              <a:avLst/>
            </a:prstGeom>
          </p:spPr>
        </p:pic>
      </p:grpSp>
      <p:grpSp>
        <p:nvGrpSpPr>
          <p:cNvPr id="3" name="Group 2"/>
          <p:cNvGrpSpPr/>
          <p:nvPr/>
        </p:nvGrpSpPr>
        <p:grpSpPr>
          <a:xfrm>
            <a:off x="338492" y="3766392"/>
            <a:ext cx="3555629" cy="2725848"/>
            <a:chOff x="338492" y="3766392"/>
            <a:chExt cx="3555629" cy="2725848"/>
          </a:xfrm>
        </p:grpSpPr>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69084" y="5125523"/>
              <a:ext cx="1025037" cy="1366717"/>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30702" y="4857477"/>
              <a:ext cx="1347179" cy="1434509"/>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6388" y="4705578"/>
              <a:ext cx="1264160" cy="1346107"/>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12325" y="4412893"/>
              <a:ext cx="1280482" cy="1363487"/>
            </a:xfrm>
            <a:prstGeom prst="rect">
              <a:avLst/>
            </a:prstGeom>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9994" y="4126164"/>
              <a:ext cx="1296591" cy="1226038"/>
            </a:xfrm>
            <a:prstGeom prst="rect">
              <a:avLst/>
            </a:prstGeom>
          </p:spPr>
        </p:pic>
        <p:pic>
          <p:nvPicPr>
            <p:cNvPr id="18" name="Picture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8492" y="3766392"/>
              <a:ext cx="1279249" cy="1293002"/>
            </a:xfrm>
            <a:prstGeom prst="rect">
              <a:avLst/>
            </a:prstGeom>
          </p:spPr>
        </p:pic>
      </p:grpSp>
      <p:sp>
        <p:nvSpPr>
          <p:cNvPr id="24" name="Rounded Rectangle 23"/>
          <p:cNvSpPr/>
          <p:nvPr/>
        </p:nvSpPr>
        <p:spPr>
          <a:xfrm>
            <a:off x="4370944" y="3740684"/>
            <a:ext cx="1865376"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23 Comic Images</a:t>
            </a:r>
          </a:p>
        </p:txBody>
      </p:sp>
      <p:sp>
        <p:nvSpPr>
          <p:cNvPr id="25" name="Rounded Rectangle 24"/>
          <p:cNvSpPr/>
          <p:nvPr/>
        </p:nvSpPr>
        <p:spPr>
          <a:xfrm>
            <a:off x="4370944" y="6124487"/>
            <a:ext cx="2221880"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1003 Natural Images</a:t>
            </a:r>
          </a:p>
        </p:txBody>
      </p:sp>
      <p:sp>
        <p:nvSpPr>
          <p:cNvPr id="20" name="Title 1"/>
          <p:cNvSpPr>
            <a:spLocks noGrp="1"/>
          </p:cNvSpPr>
          <p:nvPr>
            <p:ph type="title"/>
          </p:nvPr>
        </p:nvSpPr>
        <p:spPr>
          <a:xfrm>
            <a:off x="1190538" y="-158282"/>
            <a:ext cx="10353762" cy="970450"/>
          </a:xfrm>
        </p:spPr>
        <p:txBody>
          <a:bodyPr>
            <a:normAutofit/>
          </a:bodyPr>
          <a:lstStyle/>
          <a:p>
            <a:r>
              <a:rPr lang="en-US" b="1" dirty="0">
                <a:solidFill>
                  <a:schemeClr val="tx1"/>
                </a:solidFill>
                <a:latin typeface="Calibri" panose="020F0502020204030204" pitchFamily="34" charset="0"/>
              </a:rPr>
              <a:t>Exploratory Analysis</a:t>
            </a:r>
            <a:endParaRPr lang="en-US" dirty="0"/>
          </a:p>
        </p:txBody>
      </p:sp>
      <p:sp>
        <p:nvSpPr>
          <p:cNvPr id="23" name="Content Placeholder 2"/>
          <p:cNvSpPr>
            <a:spLocks noGrp="1"/>
          </p:cNvSpPr>
          <p:nvPr>
            <p:ph idx="1"/>
          </p:nvPr>
        </p:nvSpPr>
        <p:spPr>
          <a:xfrm>
            <a:off x="733959" y="665887"/>
            <a:ext cx="10864215" cy="811530"/>
          </a:xfrm>
        </p:spPr>
        <p:txBody>
          <a:bodyPr>
            <a:normAutofit fontScale="92500" lnSpcReduction="10000"/>
          </a:bodyPr>
          <a:lstStyle/>
          <a:p>
            <a:pPr marL="36900" indent="0">
              <a:buNone/>
            </a:pPr>
            <a:r>
              <a:rPr lang="en-US" sz="2400" b="1" i="1" dirty="0">
                <a:solidFill>
                  <a:schemeClr val="accent2"/>
                </a:solidFill>
                <a:latin typeface="Calibri" panose="020F0502020204030204" pitchFamily="34" charset="0"/>
              </a:rPr>
              <a:t>Hypothesis I :  </a:t>
            </a:r>
            <a:r>
              <a:rPr lang="en-US" sz="2400" b="1" i="1" dirty="0">
                <a:solidFill>
                  <a:schemeClr val="tx1"/>
                </a:solidFill>
                <a:latin typeface="Calibri" panose="020F0502020204030204" pitchFamily="34" charset="0"/>
              </a:rPr>
              <a:t>Comic panels in our dataset are similar to natural images in LSVM’s dataset in terms of features used for saliency prediction</a:t>
            </a:r>
          </a:p>
          <a:p>
            <a:pPr marL="36900" indent="0">
              <a:buNone/>
            </a:pPr>
            <a:endParaRPr lang="en-US" b="1" i="1" dirty="0">
              <a:solidFill>
                <a:schemeClr val="tx1"/>
              </a:solidFill>
            </a:endParaRPr>
          </a:p>
        </p:txBody>
      </p:sp>
      <p:sp>
        <p:nvSpPr>
          <p:cNvPr id="26" name="Slide Number Placeholder 2"/>
          <p:cNvSpPr txBox="1">
            <a:spLocks/>
          </p:cNvSpPr>
          <p:nvPr/>
        </p:nvSpPr>
        <p:spPr>
          <a:xfrm>
            <a:off x="11206511" y="120100"/>
            <a:ext cx="753545"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DC2B79-B18F-4803-A871-C4A18F46D5F3}" type="slidenum">
              <a:rPr lang="en-US" sz="2000" b="1" smtClean="0">
                <a:solidFill>
                  <a:schemeClr val="tx1"/>
                </a:solidFill>
                <a:latin typeface="Calibri" panose="020F0502020204030204" pitchFamily="34" charset="0"/>
              </a:rPr>
              <a:pPr/>
              <a:t>22</a:t>
            </a:fld>
            <a:endParaRPr lang="en-US" sz="200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35655546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402500" y="1770044"/>
            <a:ext cx="3721444" cy="2270872"/>
            <a:chOff x="347636" y="2096486"/>
            <a:chExt cx="4111198" cy="2320416"/>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3390" y="3134853"/>
              <a:ext cx="1465444" cy="128204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0595" y="2886533"/>
              <a:ext cx="1377587" cy="128204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1531" y="2642852"/>
              <a:ext cx="1287176" cy="1282049"/>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4949" y="2369669"/>
              <a:ext cx="1369987" cy="1282049"/>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7636" y="2096486"/>
              <a:ext cx="1383895" cy="1282049"/>
            </a:xfrm>
            <a:prstGeom prst="rect">
              <a:avLst/>
            </a:prstGeom>
          </p:spPr>
        </p:pic>
      </p:grpSp>
      <p:sp>
        <p:nvSpPr>
          <p:cNvPr id="24" name="Rounded Rectangle 23"/>
          <p:cNvSpPr/>
          <p:nvPr/>
        </p:nvSpPr>
        <p:spPr>
          <a:xfrm>
            <a:off x="4370944" y="3740684"/>
            <a:ext cx="1865376"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23 Comic Images</a:t>
            </a:r>
          </a:p>
        </p:txBody>
      </p:sp>
      <p:sp>
        <p:nvSpPr>
          <p:cNvPr id="25" name="Rounded Rectangle 24"/>
          <p:cNvSpPr/>
          <p:nvPr/>
        </p:nvSpPr>
        <p:spPr>
          <a:xfrm>
            <a:off x="4370944" y="6124487"/>
            <a:ext cx="2221880"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1003 Natural Images</a:t>
            </a:r>
          </a:p>
        </p:txBody>
      </p:sp>
      <p:sp>
        <p:nvSpPr>
          <p:cNvPr id="23" name="Rounded Rectangle 22"/>
          <p:cNvSpPr/>
          <p:nvPr/>
        </p:nvSpPr>
        <p:spPr>
          <a:xfrm>
            <a:off x="6492240" y="1770044"/>
            <a:ext cx="2596896" cy="1357204"/>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latin typeface="Calibri" panose="020F0502020204030204" pitchFamily="34" charset="0"/>
              </a:rPr>
              <a:t>3 </a:t>
            </a:r>
            <a:r>
              <a:rPr lang="en-US" dirty="0">
                <a:latin typeface="Calibri" panose="020F0502020204030204" pitchFamily="34" charset="0"/>
              </a:rPr>
              <a:t>most weighted </a:t>
            </a:r>
            <a:r>
              <a:rPr lang="en-US" b="1" i="1" dirty="0">
                <a:latin typeface="Calibri" panose="020F0502020204030204" pitchFamily="34" charset="0"/>
              </a:rPr>
              <a:t>feature channels </a:t>
            </a:r>
            <a:r>
              <a:rPr lang="en-US" dirty="0">
                <a:latin typeface="Calibri" panose="020F0502020204030204" pitchFamily="34" charset="0"/>
              </a:rPr>
              <a:t>are chosen</a:t>
            </a:r>
          </a:p>
        </p:txBody>
      </p:sp>
      <p:sp>
        <p:nvSpPr>
          <p:cNvPr id="27" name="Title 1"/>
          <p:cNvSpPr>
            <a:spLocks noGrp="1"/>
          </p:cNvSpPr>
          <p:nvPr>
            <p:ph type="title"/>
          </p:nvPr>
        </p:nvSpPr>
        <p:spPr>
          <a:xfrm>
            <a:off x="1190538" y="-158282"/>
            <a:ext cx="10353762" cy="970450"/>
          </a:xfrm>
        </p:spPr>
        <p:txBody>
          <a:bodyPr>
            <a:normAutofit/>
          </a:bodyPr>
          <a:lstStyle/>
          <a:p>
            <a:r>
              <a:rPr lang="en-US" b="1" dirty="0">
                <a:solidFill>
                  <a:schemeClr val="tx1"/>
                </a:solidFill>
                <a:latin typeface="Calibri" panose="020F0502020204030204" pitchFamily="34" charset="0"/>
              </a:rPr>
              <a:t>Exploratory Analysis</a:t>
            </a:r>
            <a:endParaRPr lang="en-US" dirty="0"/>
          </a:p>
        </p:txBody>
      </p:sp>
      <p:sp>
        <p:nvSpPr>
          <p:cNvPr id="29" name="Content Placeholder 2"/>
          <p:cNvSpPr>
            <a:spLocks noGrp="1"/>
          </p:cNvSpPr>
          <p:nvPr>
            <p:ph idx="1"/>
          </p:nvPr>
        </p:nvSpPr>
        <p:spPr>
          <a:xfrm>
            <a:off x="733959" y="665887"/>
            <a:ext cx="10864215" cy="811530"/>
          </a:xfrm>
        </p:spPr>
        <p:txBody>
          <a:bodyPr>
            <a:normAutofit fontScale="92500" lnSpcReduction="10000"/>
          </a:bodyPr>
          <a:lstStyle/>
          <a:p>
            <a:pPr marL="36900" indent="0">
              <a:buNone/>
            </a:pPr>
            <a:r>
              <a:rPr lang="en-US" sz="2400" b="1" i="1" dirty="0">
                <a:solidFill>
                  <a:schemeClr val="accent2"/>
                </a:solidFill>
                <a:latin typeface="Calibri" panose="020F0502020204030204" pitchFamily="34" charset="0"/>
              </a:rPr>
              <a:t>Hypothesis I :  </a:t>
            </a:r>
            <a:r>
              <a:rPr lang="en-US" sz="2400" b="1" i="1" dirty="0">
                <a:solidFill>
                  <a:schemeClr val="tx1"/>
                </a:solidFill>
                <a:latin typeface="Calibri" panose="020F0502020204030204" pitchFamily="34" charset="0"/>
              </a:rPr>
              <a:t>Comic panels in our dataset are similar to natural images in LSVM’s dataset in terms of features used for saliency prediction</a:t>
            </a:r>
          </a:p>
          <a:p>
            <a:pPr marL="36900" indent="0">
              <a:buNone/>
            </a:pPr>
            <a:endParaRPr lang="en-US" b="1" i="1" dirty="0">
              <a:solidFill>
                <a:schemeClr val="tx1"/>
              </a:solidFill>
            </a:endParaRPr>
          </a:p>
        </p:txBody>
      </p:sp>
      <p:sp>
        <p:nvSpPr>
          <p:cNvPr id="26" name="Slide Number Placeholder 2"/>
          <p:cNvSpPr txBox="1">
            <a:spLocks/>
          </p:cNvSpPr>
          <p:nvPr/>
        </p:nvSpPr>
        <p:spPr>
          <a:xfrm>
            <a:off x="11206511" y="120100"/>
            <a:ext cx="753545"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DC2B79-B18F-4803-A871-C4A18F46D5F3}" type="slidenum">
              <a:rPr lang="en-US" sz="2000" b="1" smtClean="0">
                <a:solidFill>
                  <a:schemeClr val="tx1"/>
                </a:solidFill>
                <a:latin typeface="Calibri" panose="020F0502020204030204" pitchFamily="34" charset="0"/>
              </a:rPr>
              <a:pPr/>
              <a:t>23</a:t>
            </a:fld>
            <a:endParaRPr lang="en-US" sz="2000" b="1" dirty="0">
              <a:solidFill>
                <a:schemeClr val="tx1"/>
              </a:solidFill>
              <a:latin typeface="Calibri" panose="020F0502020204030204" pitchFamily="34" charset="0"/>
            </a:endParaRPr>
          </a:p>
        </p:txBody>
      </p:sp>
      <p:grpSp>
        <p:nvGrpSpPr>
          <p:cNvPr id="28" name="Group 27"/>
          <p:cNvGrpSpPr/>
          <p:nvPr/>
        </p:nvGrpSpPr>
        <p:grpSpPr>
          <a:xfrm>
            <a:off x="338492" y="3766392"/>
            <a:ext cx="3555629" cy="2725848"/>
            <a:chOff x="338492" y="3766392"/>
            <a:chExt cx="3555629" cy="2725848"/>
          </a:xfrm>
        </p:grpSpPr>
        <p:pic>
          <p:nvPicPr>
            <p:cNvPr id="30" name="Picture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69084" y="5125523"/>
              <a:ext cx="1025037" cy="1366717"/>
            </a:xfrm>
            <a:prstGeom prst="rect">
              <a:avLst/>
            </a:prstGeom>
          </p:spPr>
        </p:pic>
        <p:pic>
          <p:nvPicPr>
            <p:cNvPr id="31" name="Picture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30702" y="4857477"/>
              <a:ext cx="1347179" cy="1434509"/>
            </a:xfrm>
            <a:prstGeom prst="rect">
              <a:avLst/>
            </a:prstGeom>
          </p:spPr>
        </p:pic>
        <p:pic>
          <p:nvPicPr>
            <p:cNvPr id="32" name="Picture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6388" y="4705578"/>
              <a:ext cx="1264160" cy="1346107"/>
            </a:xfrm>
            <a:prstGeom prst="rect">
              <a:avLst/>
            </a:prstGeom>
          </p:spPr>
        </p:pic>
        <p:pic>
          <p:nvPicPr>
            <p:cNvPr id="33" name="Picture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12325" y="4412893"/>
              <a:ext cx="1280482" cy="1363487"/>
            </a:xfrm>
            <a:prstGeom prst="rect">
              <a:avLst/>
            </a:prstGeom>
          </p:spPr>
        </p:pic>
        <p:pic>
          <p:nvPicPr>
            <p:cNvPr id="34" name="Picture 3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9994" y="4126164"/>
              <a:ext cx="1296591" cy="1226038"/>
            </a:xfrm>
            <a:prstGeom prst="rect">
              <a:avLst/>
            </a:prstGeom>
          </p:spPr>
        </p:pic>
        <p:pic>
          <p:nvPicPr>
            <p:cNvPr id="35" name="Picture 3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8492" y="3766392"/>
              <a:ext cx="1279249" cy="1293002"/>
            </a:xfrm>
            <a:prstGeom prst="rect">
              <a:avLst/>
            </a:prstGeom>
          </p:spPr>
        </p:pic>
      </p:grpSp>
    </p:spTree>
    <p:extLst>
      <p:ext uri="{BB962C8B-B14F-4D97-AF65-F5344CB8AC3E}">
        <p14:creationId xmlns:p14="http://schemas.microsoft.com/office/powerpoint/2010/main" val="36136522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402500" y="1770044"/>
            <a:ext cx="3721444" cy="2270872"/>
            <a:chOff x="347636" y="2096486"/>
            <a:chExt cx="4111198" cy="2320416"/>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3390" y="3134853"/>
              <a:ext cx="1465444" cy="128204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0595" y="2886533"/>
              <a:ext cx="1377587" cy="128204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1531" y="2642852"/>
              <a:ext cx="1287176" cy="1282049"/>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4949" y="2369669"/>
              <a:ext cx="1369987" cy="1282049"/>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7636" y="2096486"/>
              <a:ext cx="1383895" cy="1282049"/>
            </a:xfrm>
            <a:prstGeom prst="rect">
              <a:avLst/>
            </a:prstGeom>
          </p:spPr>
        </p:pic>
      </p:grpSp>
      <p:sp>
        <p:nvSpPr>
          <p:cNvPr id="24" name="Rounded Rectangle 23"/>
          <p:cNvSpPr/>
          <p:nvPr/>
        </p:nvSpPr>
        <p:spPr>
          <a:xfrm>
            <a:off x="4370944" y="3740684"/>
            <a:ext cx="1865376"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23 Comic Images</a:t>
            </a:r>
          </a:p>
        </p:txBody>
      </p:sp>
      <p:sp>
        <p:nvSpPr>
          <p:cNvPr id="25" name="Rounded Rectangle 24"/>
          <p:cNvSpPr/>
          <p:nvPr/>
        </p:nvSpPr>
        <p:spPr>
          <a:xfrm>
            <a:off x="4370944" y="6124487"/>
            <a:ext cx="2221880"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1003 Natural Images</a:t>
            </a:r>
          </a:p>
        </p:txBody>
      </p:sp>
      <p:sp>
        <p:nvSpPr>
          <p:cNvPr id="23" name="Rounded Rectangle 22"/>
          <p:cNvSpPr/>
          <p:nvPr/>
        </p:nvSpPr>
        <p:spPr>
          <a:xfrm>
            <a:off x="6492240" y="1770044"/>
            <a:ext cx="2596896" cy="1357204"/>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latin typeface="Calibri" panose="020F0502020204030204" pitchFamily="34" charset="0"/>
              </a:rPr>
              <a:t>3 </a:t>
            </a:r>
            <a:r>
              <a:rPr lang="en-US" dirty="0">
                <a:latin typeface="Calibri" panose="020F0502020204030204" pitchFamily="34" charset="0"/>
              </a:rPr>
              <a:t>most weighted </a:t>
            </a:r>
            <a:r>
              <a:rPr lang="en-US" b="1" i="1" dirty="0">
                <a:latin typeface="Calibri" panose="020F0502020204030204" pitchFamily="34" charset="0"/>
              </a:rPr>
              <a:t>feature channels </a:t>
            </a:r>
            <a:r>
              <a:rPr lang="en-US" dirty="0">
                <a:latin typeface="Calibri" panose="020F0502020204030204" pitchFamily="34" charset="0"/>
              </a:rPr>
              <a:t>are chosen</a:t>
            </a:r>
          </a:p>
        </p:txBody>
      </p:sp>
      <p:sp>
        <p:nvSpPr>
          <p:cNvPr id="13" name="Striped Right Arrow 12"/>
          <p:cNvSpPr/>
          <p:nvPr/>
        </p:nvSpPr>
        <p:spPr>
          <a:xfrm>
            <a:off x="5694867" y="4855445"/>
            <a:ext cx="640080" cy="40789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Process 3"/>
          <p:cNvSpPr/>
          <p:nvPr/>
        </p:nvSpPr>
        <p:spPr>
          <a:xfrm>
            <a:off x="6492240" y="4521251"/>
            <a:ext cx="2596896" cy="1118396"/>
          </a:xfrm>
          <a:prstGeom prst="flowChartProcess">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libri" panose="020F0502020204030204" pitchFamily="34" charset="0"/>
              </a:rPr>
              <a:t>Computation of </a:t>
            </a:r>
            <a:r>
              <a:rPr lang="en-US" b="1" i="1" dirty="0">
                <a:solidFill>
                  <a:schemeClr val="tx1"/>
                </a:solidFill>
                <a:latin typeface="Calibri" panose="020F0502020204030204" pitchFamily="34" charset="0"/>
              </a:rPr>
              <a:t>feature vectors </a:t>
            </a:r>
            <a:r>
              <a:rPr lang="en-US" dirty="0">
                <a:solidFill>
                  <a:schemeClr val="tx1"/>
                </a:solidFill>
                <a:latin typeface="Calibri" panose="020F0502020204030204" pitchFamily="34" charset="0"/>
              </a:rPr>
              <a:t>using the implementation in LSVM</a:t>
            </a:r>
            <a:endParaRPr lang="en-US" dirty="0">
              <a:latin typeface="Calibri" panose="020F0502020204030204" pitchFamily="34" charset="0"/>
            </a:endParaRPr>
          </a:p>
        </p:txBody>
      </p:sp>
      <p:sp>
        <p:nvSpPr>
          <p:cNvPr id="27" name="Title 1"/>
          <p:cNvSpPr>
            <a:spLocks noGrp="1"/>
          </p:cNvSpPr>
          <p:nvPr>
            <p:ph type="title"/>
          </p:nvPr>
        </p:nvSpPr>
        <p:spPr>
          <a:xfrm>
            <a:off x="1190538" y="-158282"/>
            <a:ext cx="10353762" cy="970450"/>
          </a:xfrm>
        </p:spPr>
        <p:txBody>
          <a:bodyPr>
            <a:normAutofit/>
          </a:bodyPr>
          <a:lstStyle/>
          <a:p>
            <a:r>
              <a:rPr lang="en-US" b="1" dirty="0">
                <a:solidFill>
                  <a:schemeClr val="tx1"/>
                </a:solidFill>
                <a:latin typeface="Calibri" panose="020F0502020204030204" pitchFamily="34" charset="0"/>
              </a:rPr>
              <a:t>Exploratory Analysis</a:t>
            </a:r>
            <a:endParaRPr lang="en-US" dirty="0"/>
          </a:p>
        </p:txBody>
      </p:sp>
      <p:sp>
        <p:nvSpPr>
          <p:cNvPr id="26" name="Content Placeholder 2"/>
          <p:cNvSpPr>
            <a:spLocks noGrp="1"/>
          </p:cNvSpPr>
          <p:nvPr>
            <p:ph idx="1"/>
          </p:nvPr>
        </p:nvSpPr>
        <p:spPr>
          <a:xfrm>
            <a:off x="733959" y="665887"/>
            <a:ext cx="10864215" cy="811530"/>
          </a:xfrm>
        </p:spPr>
        <p:txBody>
          <a:bodyPr>
            <a:normAutofit fontScale="92500" lnSpcReduction="10000"/>
          </a:bodyPr>
          <a:lstStyle/>
          <a:p>
            <a:pPr marL="36900" indent="0">
              <a:buNone/>
            </a:pPr>
            <a:r>
              <a:rPr lang="en-US" sz="2400" b="1" i="1" dirty="0">
                <a:solidFill>
                  <a:schemeClr val="accent2"/>
                </a:solidFill>
                <a:latin typeface="Calibri" panose="020F0502020204030204" pitchFamily="34" charset="0"/>
              </a:rPr>
              <a:t>Hypothesis I :  </a:t>
            </a:r>
            <a:r>
              <a:rPr lang="en-US" sz="2400" b="1" i="1" dirty="0">
                <a:solidFill>
                  <a:schemeClr val="tx1"/>
                </a:solidFill>
                <a:latin typeface="Calibri" panose="020F0502020204030204" pitchFamily="34" charset="0"/>
              </a:rPr>
              <a:t>Comic panels in our dataset are similar to natural images in LSVM’s dataset in terms of features used for saliency prediction</a:t>
            </a:r>
          </a:p>
          <a:p>
            <a:pPr marL="36900" indent="0">
              <a:buNone/>
            </a:pPr>
            <a:endParaRPr lang="en-US" b="1" i="1" dirty="0">
              <a:solidFill>
                <a:schemeClr val="tx1"/>
              </a:solidFill>
            </a:endParaRPr>
          </a:p>
        </p:txBody>
      </p:sp>
      <p:sp>
        <p:nvSpPr>
          <p:cNvPr id="28" name="Slide Number Placeholder 2"/>
          <p:cNvSpPr txBox="1">
            <a:spLocks/>
          </p:cNvSpPr>
          <p:nvPr/>
        </p:nvSpPr>
        <p:spPr>
          <a:xfrm>
            <a:off x="11206511" y="120100"/>
            <a:ext cx="753545"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DC2B79-B18F-4803-A871-C4A18F46D5F3}" type="slidenum">
              <a:rPr lang="en-US" sz="2000" b="1" smtClean="0">
                <a:solidFill>
                  <a:schemeClr val="tx1"/>
                </a:solidFill>
                <a:latin typeface="Calibri" panose="020F0502020204030204" pitchFamily="34" charset="0"/>
              </a:rPr>
              <a:pPr/>
              <a:t>24</a:t>
            </a:fld>
            <a:endParaRPr lang="en-US" sz="2000" b="1" dirty="0">
              <a:solidFill>
                <a:schemeClr val="tx1"/>
              </a:solidFill>
              <a:latin typeface="Calibri" panose="020F0502020204030204" pitchFamily="34" charset="0"/>
            </a:endParaRPr>
          </a:p>
        </p:txBody>
      </p:sp>
      <p:grpSp>
        <p:nvGrpSpPr>
          <p:cNvPr id="29" name="Group 28"/>
          <p:cNvGrpSpPr/>
          <p:nvPr/>
        </p:nvGrpSpPr>
        <p:grpSpPr>
          <a:xfrm>
            <a:off x="338492" y="3766392"/>
            <a:ext cx="3555629" cy="2725848"/>
            <a:chOff x="338492" y="3766392"/>
            <a:chExt cx="3555629" cy="2725848"/>
          </a:xfrm>
        </p:grpSpPr>
        <p:pic>
          <p:nvPicPr>
            <p:cNvPr id="30" name="Picture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69084" y="5125523"/>
              <a:ext cx="1025037" cy="1366717"/>
            </a:xfrm>
            <a:prstGeom prst="rect">
              <a:avLst/>
            </a:prstGeom>
          </p:spPr>
        </p:pic>
        <p:pic>
          <p:nvPicPr>
            <p:cNvPr id="31" name="Picture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30702" y="4857477"/>
              <a:ext cx="1347179" cy="1434509"/>
            </a:xfrm>
            <a:prstGeom prst="rect">
              <a:avLst/>
            </a:prstGeom>
          </p:spPr>
        </p:pic>
        <p:pic>
          <p:nvPicPr>
            <p:cNvPr id="32" name="Picture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6388" y="4705578"/>
              <a:ext cx="1264160" cy="1346107"/>
            </a:xfrm>
            <a:prstGeom prst="rect">
              <a:avLst/>
            </a:prstGeom>
          </p:spPr>
        </p:pic>
        <p:pic>
          <p:nvPicPr>
            <p:cNvPr id="33" name="Picture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12325" y="4412893"/>
              <a:ext cx="1280482" cy="1363487"/>
            </a:xfrm>
            <a:prstGeom prst="rect">
              <a:avLst/>
            </a:prstGeom>
          </p:spPr>
        </p:pic>
        <p:pic>
          <p:nvPicPr>
            <p:cNvPr id="34" name="Picture 3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9994" y="4126164"/>
              <a:ext cx="1296591" cy="1226038"/>
            </a:xfrm>
            <a:prstGeom prst="rect">
              <a:avLst/>
            </a:prstGeom>
          </p:spPr>
        </p:pic>
        <p:pic>
          <p:nvPicPr>
            <p:cNvPr id="35" name="Picture 3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8492" y="3766392"/>
              <a:ext cx="1279249" cy="1293002"/>
            </a:xfrm>
            <a:prstGeom prst="rect">
              <a:avLst/>
            </a:prstGeom>
          </p:spPr>
        </p:pic>
      </p:grpSp>
    </p:spTree>
    <p:extLst>
      <p:ext uri="{BB962C8B-B14F-4D97-AF65-F5344CB8AC3E}">
        <p14:creationId xmlns:p14="http://schemas.microsoft.com/office/powerpoint/2010/main" val="7246995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402500" y="1770044"/>
            <a:ext cx="3721444" cy="2270872"/>
            <a:chOff x="347636" y="2096486"/>
            <a:chExt cx="4111198" cy="2320416"/>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3390" y="3134853"/>
              <a:ext cx="1465444" cy="128204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0595" y="2886533"/>
              <a:ext cx="1377587" cy="128204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1531" y="2642852"/>
              <a:ext cx="1287176" cy="1282049"/>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4949" y="2369669"/>
              <a:ext cx="1369987" cy="1282049"/>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7636" y="2096486"/>
              <a:ext cx="1383895" cy="1282049"/>
            </a:xfrm>
            <a:prstGeom prst="rect">
              <a:avLst/>
            </a:prstGeom>
          </p:spPr>
        </p:pic>
      </p:grpSp>
      <p:sp>
        <p:nvSpPr>
          <p:cNvPr id="24" name="Rounded Rectangle 23"/>
          <p:cNvSpPr/>
          <p:nvPr/>
        </p:nvSpPr>
        <p:spPr>
          <a:xfrm>
            <a:off x="4370944" y="3740684"/>
            <a:ext cx="1865376"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23 Comic Images</a:t>
            </a:r>
          </a:p>
        </p:txBody>
      </p:sp>
      <p:sp>
        <p:nvSpPr>
          <p:cNvPr id="25" name="Rounded Rectangle 24"/>
          <p:cNvSpPr/>
          <p:nvPr/>
        </p:nvSpPr>
        <p:spPr>
          <a:xfrm>
            <a:off x="4370944" y="6124487"/>
            <a:ext cx="2221880"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1003 Natural Images</a:t>
            </a:r>
          </a:p>
        </p:txBody>
      </p:sp>
      <p:sp>
        <p:nvSpPr>
          <p:cNvPr id="23" name="Rounded Rectangle 22"/>
          <p:cNvSpPr/>
          <p:nvPr/>
        </p:nvSpPr>
        <p:spPr>
          <a:xfrm>
            <a:off x="6492240" y="1770044"/>
            <a:ext cx="2596896" cy="1357204"/>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latin typeface="Calibri" panose="020F0502020204030204" pitchFamily="34" charset="0"/>
              </a:rPr>
              <a:t>3 most </a:t>
            </a:r>
            <a:r>
              <a:rPr lang="en-US" dirty="0">
                <a:latin typeface="Calibri" panose="020F0502020204030204" pitchFamily="34" charset="0"/>
              </a:rPr>
              <a:t>weighted </a:t>
            </a:r>
            <a:r>
              <a:rPr lang="en-US" b="1" i="1" dirty="0">
                <a:latin typeface="Calibri" panose="020F0502020204030204" pitchFamily="34" charset="0"/>
              </a:rPr>
              <a:t>feature channels </a:t>
            </a:r>
            <a:r>
              <a:rPr lang="en-US" dirty="0">
                <a:latin typeface="Calibri" panose="020F0502020204030204" pitchFamily="34" charset="0"/>
              </a:rPr>
              <a:t>are chosen</a:t>
            </a:r>
          </a:p>
        </p:txBody>
      </p:sp>
      <p:sp>
        <p:nvSpPr>
          <p:cNvPr id="13" name="Striped Right Arrow 12"/>
          <p:cNvSpPr/>
          <p:nvPr/>
        </p:nvSpPr>
        <p:spPr>
          <a:xfrm>
            <a:off x="5694867" y="4855445"/>
            <a:ext cx="640080" cy="40789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triped Right Arrow 27"/>
          <p:cNvSpPr/>
          <p:nvPr/>
        </p:nvSpPr>
        <p:spPr>
          <a:xfrm rot="2700000">
            <a:off x="9235647" y="5317023"/>
            <a:ext cx="640080" cy="40789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Process 3"/>
          <p:cNvSpPr/>
          <p:nvPr/>
        </p:nvSpPr>
        <p:spPr>
          <a:xfrm>
            <a:off x="6492240" y="4521251"/>
            <a:ext cx="2596896" cy="1118396"/>
          </a:xfrm>
          <a:prstGeom prst="flowChartProcess">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libri" panose="020F0502020204030204" pitchFamily="34" charset="0"/>
              </a:rPr>
              <a:t>Computation of </a:t>
            </a:r>
            <a:r>
              <a:rPr lang="en-US" b="1" i="1" dirty="0">
                <a:solidFill>
                  <a:schemeClr val="tx1"/>
                </a:solidFill>
                <a:latin typeface="Calibri" panose="020F0502020204030204" pitchFamily="34" charset="0"/>
              </a:rPr>
              <a:t>feature vectors </a:t>
            </a:r>
            <a:r>
              <a:rPr lang="en-US" dirty="0">
                <a:solidFill>
                  <a:schemeClr val="tx1"/>
                </a:solidFill>
                <a:latin typeface="Calibri" panose="020F0502020204030204" pitchFamily="34" charset="0"/>
              </a:rPr>
              <a:t>using the implementation in LSVM</a:t>
            </a:r>
            <a:endParaRPr lang="en-US" dirty="0">
              <a:latin typeface="Calibri" panose="020F0502020204030204" pitchFamily="34" charset="0"/>
            </a:endParaRPr>
          </a:p>
        </p:txBody>
      </p:sp>
      <p:sp>
        <p:nvSpPr>
          <p:cNvPr id="39" name="Rounded Rectangle 38"/>
          <p:cNvSpPr/>
          <p:nvPr/>
        </p:nvSpPr>
        <p:spPr>
          <a:xfrm>
            <a:off x="10107736" y="4851184"/>
            <a:ext cx="1865376"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Feature Vectors</a:t>
            </a:r>
          </a:p>
        </p:txBody>
      </p:sp>
      <p:sp>
        <p:nvSpPr>
          <p:cNvPr id="41" name="Striped Right Arrow 40"/>
          <p:cNvSpPr/>
          <p:nvPr/>
        </p:nvSpPr>
        <p:spPr>
          <a:xfrm rot="-2700000">
            <a:off x="9235648" y="4431663"/>
            <a:ext cx="640080" cy="40789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p:cNvGrpSpPr/>
          <p:nvPr/>
        </p:nvGrpSpPr>
        <p:grpSpPr>
          <a:xfrm>
            <a:off x="9084442" y="3134064"/>
            <a:ext cx="3049015" cy="1213239"/>
            <a:chOff x="8924097" y="2739174"/>
            <a:chExt cx="2954542" cy="1745639"/>
          </a:xfrm>
        </p:grpSpPr>
        <p:sp>
          <p:nvSpPr>
            <p:cNvPr id="42" name="Rounded Rectangle 41"/>
            <p:cNvSpPr/>
            <p:nvPr/>
          </p:nvSpPr>
          <p:spPr>
            <a:xfrm>
              <a:off x="8924097" y="4100415"/>
              <a:ext cx="1968975"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1                      N*N</a:t>
              </a:r>
            </a:p>
          </p:txBody>
        </p:sp>
        <p:sp>
          <p:nvSpPr>
            <p:cNvPr id="43" name="Rounded Rectangle 42"/>
            <p:cNvSpPr/>
            <p:nvPr/>
          </p:nvSpPr>
          <p:spPr>
            <a:xfrm>
              <a:off x="9282256" y="3661378"/>
              <a:ext cx="1968975"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2                      N*N</a:t>
              </a:r>
            </a:p>
          </p:txBody>
        </p:sp>
        <p:sp>
          <p:nvSpPr>
            <p:cNvPr id="44" name="Rounded Rectangle 43"/>
            <p:cNvSpPr/>
            <p:nvPr/>
          </p:nvSpPr>
          <p:spPr>
            <a:xfrm>
              <a:off x="9551574" y="3178220"/>
              <a:ext cx="1968975"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                       N*N</a:t>
              </a:r>
            </a:p>
          </p:txBody>
        </p:sp>
        <p:sp>
          <p:nvSpPr>
            <p:cNvPr id="45" name="Rounded Rectangle 44"/>
            <p:cNvSpPr/>
            <p:nvPr/>
          </p:nvSpPr>
          <p:spPr>
            <a:xfrm>
              <a:off x="9909664" y="2739174"/>
              <a:ext cx="1968975"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23                     N*N</a:t>
              </a:r>
            </a:p>
          </p:txBody>
        </p:sp>
      </p:grpSp>
      <p:grpSp>
        <p:nvGrpSpPr>
          <p:cNvPr id="51" name="Group 50"/>
          <p:cNvGrpSpPr/>
          <p:nvPr/>
        </p:nvGrpSpPr>
        <p:grpSpPr>
          <a:xfrm>
            <a:off x="9178915" y="5808881"/>
            <a:ext cx="2954542" cy="985111"/>
            <a:chOff x="5202489" y="4756043"/>
            <a:chExt cx="2954542" cy="1815822"/>
          </a:xfrm>
        </p:grpSpPr>
        <p:sp>
          <p:nvSpPr>
            <p:cNvPr id="47" name="Rounded Rectangle 46"/>
            <p:cNvSpPr/>
            <p:nvPr/>
          </p:nvSpPr>
          <p:spPr>
            <a:xfrm>
              <a:off x="5829966" y="5715127"/>
              <a:ext cx="1968975"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                       N*N</a:t>
              </a:r>
            </a:p>
          </p:txBody>
        </p:sp>
        <p:sp>
          <p:nvSpPr>
            <p:cNvPr id="48" name="Rounded Rectangle 47"/>
            <p:cNvSpPr/>
            <p:nvPr/>
          </p:nvSpPr>
          <p:spPr>
            <a:xfrm>
              <a:off x="5560647" y="5222058"/>
              <a:ext cx="1968975"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2                      N*N</a:t>
              </a:r>
            </a:p>
          </p:txBody>
        </p:sp>
        <p:sp>
          <p:nvSpPr>
            <p:cNvPr id="49" name="Rounded Rectangle 48"/>
            <p:cNvSpPr/>
            <p:nvPr/>
          </p:nvSpPr>
          <p:spPr>
            <a:xfrm>
              <a:off x="5202489" y="4756043"/>
              <a:ext cx="1968975"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1                      N*N</a:t>
              </a:r>
            </a:p>
          </p:txBody>
        </p:sp>
        <p:sp>
          <p:nvSpPr>
            <p:cNvPr id="50" name="Rounded Rectangle 49"/>
            <p:cNvSpPr/>
            <p:nvPr/>
          </p:nvSpPr>
          <p:spPr>
            <a:xfrm>
              <a:off x="6188056" y="6187467"/>
              <a:ext cx="1968975"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1003                N*N</a:t>
              </a:r>
            </a:p>
          </p:txBody>
        </p:sp>
      </p:grpSp>
      <p:sp>
        <p:nvSpPr>
          <p:cNvPr id="38" name="Title 1"/>
          <p:cNvSpPr>
            <a:spLocks noGrp="1"/>
          </p:cNvSpPr>
          <p:nvPr>
            <p:ph type="title"/>
          </p:nvPr>
        </p:nvSpPr>
        <p:spPr>
          <a:xfrm>
            <a:off x="1190538" y="-158282"/>
            <a:ext cx="10353762" cy="970450"/>
          </a:xfrm>
        </p:spPr>
        <p:txBody>
          <a:bodyPr>
            <a:normAutofit/>
          </a:bodyPr>
          <a:lstStyle/>
          <a:p>
            <a:r>
              <a:rPr lang="en-US" b="1" dirty="0">
                <a:solidFill>
                  <a:schemeClr val="tx1"/>
                </a:solidFill>
                <a:latin typeface="Calibri" panose="020F0502020204030204" pitchFamily="34" charset="0"/>
              </a:rPr>
              <a:t>Exploratory Analysis</a:t>
            </a:r>
            <a:endParaRPr lang="en-US" dirty="0"/>
          </a:p>
        </p:txBody>
      </p:sp>
      <p:sp>
        <p:nvSpPr>
          <p:cNvPr id="52" name="Content Placeholder 2"/>
          <p:cNvSpPr>
            <a:spLocks noGrp="1"/>
          </p:cNvSpPr>
          <p:nvPr>
            <p:ph idx="1"/>
          </p:nvPr>
        </p:nvSpPr>
        <p:spPr>
          <a:xfrm>
            <a:off x="733959" y="665887"/>
            <a:ext cx="10864215" cy="811530"/>
          </a:xfrm>
        </p:spPr>
        <p:txBody>
          <a:bodyPr>
            <a:normAutofit fontScale="92500" lnSpcReduction="10000"/>
          </a:bodyPr>
          <a:lstStyle/>
          <a:p>
            <a:pPr marL="36900" indent="0">
              <a:buNone/>
            </a:pPr>
            <a:r>
              <a:rPr lang="en-US" sz="2400" b="1" i="1" dirty="0">
                <a:solidFill>
                  <a:schemeClr val="accent2"/>
                </a:solidFill>
                <a:latin typeface="Calibri" panose="020F0502020204030204" pitchFamily="34" charset="0"/>
              </a:rPr>
              <a:t>Hypothesis I :  </a:t>
            </a:r>
            <a:r>
              <a:rPr lang="en-US" sz="2400" b="1" i="1" dirty="0">
                <a:solidFill>
                  <a:schemeClr val="tx1"/>
                </a:solidFill>
                <a:latin typeface="Calibri" panose="020F0502020204030204" pitchFamily="34" charset="0"/>
              </a:rPr>
              <a:t>Comic panels in our dataset are similar to natural images in LSVM’s dataset in terms of features used for saliency prediction</a:t>
            </a:r>
          </a:p>
          <a:p>
            <a:pPr marL="36900" indent="0">
              <a:buNone/>
            </a:pPr>
            <a:endParaRPr lang="en-US" b="1" i="1" dirty="0">
              <a:solidFill>
                <a:schemeClr val="tx1"/>
              </a:solidFill>
            </a:endParaRPr>
          </a:p>
        </p:txBody>
      </p:sp>
      <p:sp>
        <p:nvSpPr>
          <p:cNvPr id="36" name="Slide Number Placeholder 2"/>
          <p:cNvSpPr txBox="1">
            <a:spLocks/>
          </p:cNvSpPr>
          <p:nvPr/>
        </p:nvSpPr>
        <p:spPr>
          <a:xfrm>
            <a:off x="11206511" y="120100"/>
            <a:ext cx="753545"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DC2B79-B18F-4803-A871-C4A18F46D5F3}" type="slidenum">
              <a:rPr lang="en-US" sz="2000" b="1" smtClean="0">
                <a:solidFill>
                  <a:schemeClr val="tx1"/>
                </a:solidFill>
                <a:latin typeface="Calibri" panose="020F0502020204030204" pitchFamily="34" charset="0"/>
              </a:rPr>
              <a:pPr/>
              <a:t>25</a:t>
            </a:fld>
            <a:endParaRPr lang="en-US" sz="2000" b="1" dirty="0">
              <a:solidFill>
                <a:schemeClr val="tx1"/>
              </a:solidFill>
              <a:latin typeface="Calibri" panose="020F0502020204030204" pitchFamily="34" charset="0"/>
            </a:endParaRPr>
          </a:p>
        </p:txBody>
      </p:sp>
      <p:grpSp>
        <p:nvGrpSpPr>
          <p:cNvPr id="37" name="Group 36"/>
          <p:cNvGrpSpPr/>
          <p:nvPr/>
        </p:nvGrpSpPr>
        <p:grpSpPr>
          <a:xfrm>
            <a:off x="338492" y="3766392"/>
            <a:ext cx="3555629" cy="2725848"/>
            <a:chOff x="338492" y="3766392"/>
            <a:chExt cx="3555629" cy="2725848"/>
          </a:xfrm>
        </p:grpSpPr>
        <p:pic>
          <p:nvPicPr>
            <p:cNvPr id="40" name="Picture 3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69084" y="5125523"/>
              <a:ext cx="1025037" cy="1366717"/>
            </a:xfrm>
            <a:prstGeom prst="rect">
              <a:avLst/>
            </a:prstGeom>
          </p:spPr>
        </p:pic>
        <p:pic>
          <p:nvPicPr>
            <p:cNvPr id="53" name="Picture 5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30702" y="4857477"/>
              <a:ext cx="1347179" cy="1434509"/>
            </a:xfrm>
            <a:prstGeom prst="rect">
              <a:avLst/>
            </a:prstGeom>
          </p:spPr>
        </p:pic>
        <p:pic>
          <p:nvPicPr>
            <p:cNvPr id="54" name="Picture 5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6388" y="4705578"/>
              <a:ext cx="1264160" cy="1346107"/>
            </a:xfrm>
            <a:prstGeom prst="rect">
              <a:avLst/>
            </a:prstGeom>
          </p:spPr>
        </p:pic>
        <p:pic>
          <p:nvPicPr>
            <p:cNvPr id="55" name="Picture 5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12325" y="4412893"/>
              <a:ext cx="1280482" cy="1363487"/>
            </a:xfrm>
            <a:prstGeom prst="rect">
              <a:avLst/>
            </a:prstGeom>
          </p:spPr>
        </p:pic>
        <p:pic>
          <p:nvPicPr>
            <p:cNvPr id="56" name="Picture 5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9994" y="4126164"/>
              <a:ext cx="1296591" cy="1226038"/>
            </a:xfrm>
            <a:prstGeom prst="rect">
              <a:avLst/>
            </a:prstGeom>
          </p:spPr>
        </p:pic>
        <p:pic>
          <p:nvPicPr>
            <p:cNvPr id="57" name="Picture 5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8492" y="3766392"/>
              <a:ext cx="1279249" cy="1293002"/>
            </a:xfrm>
            <a:prstGeom prst="rect">
              <a:avLst/>
            </a:prstGeom>
          </p:spPr>
        </p:pic>
      </p:grpSp>
    </p:spTree>
    <p:extLst>
      <p:ext uri="{BB962C8B-B14F-4D97-AF65-F5344CB8AC3E}">
        <p14:creationId xmlns:p14="http://schemas.microsoft.com/office/powerpoint/2010/main" val="25891020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402500" y="1770044"/>
            <a:ext cx="2190307" cy="1129890"/>
            <a:chOff x="347636" y="2096486"/>
            <a:chExt cx="4111198" cy="2320416"/>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3390" y="3134853"/>
              <a:ext cx="1465444" cy="128204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0595" y="2886533"/>
              <a:ext cx="1377587" cy="128204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1531" y="2642852"/>
              <a:ext cx="1287176" cy="1282049"/>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4949" y="2369669"/>
              <a:ext cx="1369987" cy="1282049"/>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7636" y="2096486"/>
              <a:ext cx="1383895" cy="1282049"/>
            </a:xfrm>
            <a:prstGeom prst="rect">
              <a:avLst/>
            </a:prstGeom>
          </p:spPr>
        </p:pic>
      </p:grpSp>
      <p:sp>
        <p:nvSpPr>
          <p:cNvPr id="24" name="Rounded Rectangle 23"/>
          <p:cNvSpPr/>
          <p:nvPr/>
        </p:nvSpPr>
        <p:spPr>
          <a:xfrm>
            <a:off x="843264" y="2971817"/>
            <a:ext cx="1865376"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23 Comic Images</a:t>
            </a:r>
          </a:p>
        </p:txBody>
      </p:sp>
      <p:sp>
        <p:nvSpPr>
          <p:cNvPr id="25" name="Rounded Rectangle 24"/>
          <p:cNvSpPr/>
          <p:nvPr/>
        </p:nvSpPr>
        <p:spPr>
          <a:xfrm>
            <a:off x="436254" y="5109806"/>
            <a:ext cx="2221880"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1003 Natural Images</a:t>
            </a:r>
          </a:p>
        </p:txBody>
      </p:sp>
      <p:sp>
        <p:nvSpPr>
          <p:cNvPr id="13" name="Striped Right Arrow 12"/>
          <p:cNvSpPr/>
          <p:nvPr/>
        </p:nvSpPr>
        <p:spPr>
          <a:xfrm>
            <a:off x="2653643" y="3667670"/>
            <a:ext cx="640080" cy="40789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5202489" y="2692239"/>
            <a:ext cx="1968975"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1                      N*N</a:t>
            </a:r>
          </a:p>
        </p:txBody>
      </p:sp>
      <p:sp>
        <p:nvSpPr>
          <p:cNvPr id="41" name="Striped Right Arrow 40"/>
          <p:cNvSpPr/>
          <p:nvPr/>
        </p:nvSpPr>
        <p:spPr>
          <a:xfrm rot="2700000">
            <a:off x="5127838" y="4228391"/>
            <a:ext cx="640080" cy="40789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Striped Right Arrow 41"/>
          <p:cNvSpPr/>
          <p:nvPr/>
        </p:nvSpPr>
        <p:spPr>
          <a:xfrm rot="-2700000">
            <a:off x="5134395" y="3414692"/>
            <a:ext cx="640080" cy="40789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Process 43"/>
          <p:cNvSpPr/>
          <p:nvPr/>
        </p:nvSpPr>
        <p:spPr>
          <a:xfrm>
            <a:off x="3375580" y="3121110"/>
            <a:ext cx="1672371" cy="1736095"/>
          </a:xfrm>
          <a:prstGeom prst="flowChartProcess">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libri" panose="020F0502020204030204" pitchFamily="34" charset="0"/>
              </a:rPr>
              <a:t>Computation of </a:t>
            </a:r>
            <a:r>
              <a:rPr lang="en-US" b="1" i="1" dirty="0">
                <a:solidFill>
                  <a:schemeClr val="tx1"/>
                </a:solidFill>
                <a:latin typeface="Calibri" panose="020F0502020204030204" pitchFamily="34" charset="0"/>
              </a:rPr>
              <a:t>feature vectors </a:t>
            </a:r>
            <a:r>
              <a:rPr lang="en-US" dirty="0">
                <a:solidFill>
                  <a:schemeClr val="tx1"/>
                </a:solidFill>
                <a:latin typeface="Calibri" panose="020F0502020204030204" pitchFamily="34" charset="0"/>
              </a:rPr>
              <a:t>using the implementation in LSVM</a:t>
            </a:r>
            <a:endParaRPr lang="en-US" dirty="0">
              <a:latin typeface="Calibri" panose="020F0502020204030204" pitchFamily="34" charset="0"/>
            </a:endParaRPr>
          </a:p>
        </p:txBody>
      </p:sp>
      <p:sp>
        <p:nvSpPr>
          <p:cNvPr id="51" name="Rounded Rectangle 50"/>
          <p:cNvSpPr/>
          <p:nvPr/>
        </p:nvSpPr>
        <p:spPr>
          <a:xfrm>
            <a:off x="5560648" y="2253202"/>
            <a:ext cx="1968975"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2                      N*N</a:t>
            </a:r>
          </a:p>
        </p:txBody>
      </p:sp>
      <p:sp>
        <p:nvSpPr>
          <p:cNvPr id="53" name="Rounded Rectangle 52"/>
          <p:cNvSpPr/>
          <p:nvPr/>
        </p:nvSpPr>
        <p:spPr>
          <a:xfrm>
            <a:off x="5829966" y="1770044"/>
            <a:ext cx="1968975"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                       N*N</a:t>
            </a:r>
          </a:p>
        </p:txBody>
      </p:sp>
      <p:sp>
        <p:nvSpPr>
          <p:cNvPr id="54" name="Rounded Rectangle 53"/>
          <p:cNvSpPr/>
          <p:nvPr/>
        </p:nvSpPr>
        <p:spPr>
          <a:xfrm>
            <a:off x="6188056" y="1330998"/>
            <a:ext cx="1968975"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23                     N*N</a:t>
            </a:r>
          </a:p>
        </p:txBody>
      </p:sp>
      <p:sp>
        <p:nvSpPr>
          <p:cNvPr id="58" name="Rounded Rectangle 57"/>
          <p:cNvSpPr/>
          <p:nvPr/>
        </p:nvSpPr>
        <p:spPr>
          <a:xfrm>
            <a:off x="5829966" y="5715127"/>
            <a:ext cx="1968975"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                       N*N</a:t>
            </a:r>
          </a:p>
        </p:txBody>
      </p:sp>
      <p:sp>
        <p:nvSpPr>
          <p:cNvPr id="59" name="Rounded Rectangle 58"/>
          <p:cNvSpPr/>
          <p:nvPr/>
        </p:nvSpPr>
        <p:spPr>
          <a:xfrm>
            <a:off x="5560647" y="5222058"/>
            <a:ext cx="1968975"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2                      N*N</a:t>
            </a:r>
          </a:p>
        </p:txBody>
      </p:sp>
      <p:sp>
        <p:nvSpPr>
          <p:cNvPr id="61" name="Rounded Rectangle 60"/>
          <p:cNvSpPr/>
          <p:nvPr/>
        </p:nvSpPr>
        <p:spPr>
          <a:xfrm>
            <a:off x="5202489" y="4756043"/>
            <a:ext cx="1968975"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1                      N*N</a:t>
            </a:r>
          </a:p>
        </p:txBody>
      </p:sp>
      <p:sp>
        <p:nvSpPr>
          <p:cNvPr id="62" name="Rounded Rectangle 61"/>
          <p:cNvSpPr/>
          <p:nvPr/>
        </p:nvSpPr>
        <p:spPr>
          <a:xfrm>
            <a:off x="6188056" y="6187467"/>
            <a:ext cx="1968975"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1003                N*N</a:t>
            </a:r>
          </a:p>
        </p:txBody>
      </p:sp>
      <p:sp>
        <p:nvSpPr>
          <p:cNvPr id="33" name="Title 1"/>
          <p:cNvSpPr>
            <a:spLocks noGrp="1"/>
          </p:cNvSpPr>
          <p:nvPr>
            <p:ph type="title"/>
          </p:nvPr>
        </p:nvSpPr>
        <p:spPr>
          <a:xfrm>
            <a:off x="1190538" y="-158282"/>
            <a:ext cx="10353762" cy="970450"/>
          </a:xfrm>
        </p:spPr>
        <p:txBody>
          <a:bodyPr>
            <a:normAutofit/>
          </a:bodyPr>
          <a:lstStyle/>
          <a:p>
            <a:r>
              <a:rPr lang="en-US" b="1" dirty="0">
                <a:solidFill>
                  <a:schemeClr val="tx1"/>
                </a:solidFill>
                <a:latin typeface="Calibri" panose="020F0502020204030204" pitchFamily="34" charset="0"/>
              </a:rPr>
              <a:t>Exploratory Analysis</a:t>
            </a:r>
            <a:endParaRPr lang="en-US" dirty="0"/>
          </a:p>
        </p:txBody>
      </p:sp>
      <p:sp>
        <p:nvSpPr>
          <p:cNvPr id="34" name="Content Placeholder 2"/>
          <p:cNvSpPr>
            <a:spLocks noGrp="1"/>
          </p:cNvSpPr>
          <p:nvPr>
            <p:ph idx="1"/>
          </p:nvPr>
        </p:nvSpPr>
        <p:spPr>
          <a:xfrm>
            <a:off x="733959" y="665887"/>
            <a:ext cx="10864215" cy="811530"/>
          </a:xfrm>
        </p:spPr>
        <p:txBody>
          <a:bodyPr>
            <a:normAutofit fontScale="92500" lnSpcReduction="10000"/>
          </a:bodyPr>
          <a:lstStyle/>
          <a:p>
            <a:pPr marL="36900" indent="0">
              <a:buNone/>
            </a:pPr>
            <a:r>
              <a:rPr lang="en-US" sz="2400" b="1" i="1" dirty="0">
                <a:solidFill>
                  <a:schemeClr val="accent2"/>
                </a:solidFill>
                <a:latin typeface="Calibri" panose="020F0502020204030204" pitchFamily="34" charset="0"/>
              </a:rPr>
              <a:t>Hypothesis I :  </a:t>
            </a:r>
            <a:r>
              <a:rPr lang="en-US" sz="2400" b="1" i="1" dirty="0">
                <a:solidFill>
                  <a:schemeClr val="tx1"/>
                </a:solidFill>
                <a:latin typeface="Calibri" panose="020F0502020204030204" pitchFamily="34" charset="0"/>
              </a:rPr>
              <a:t>Comic panels in our dataset are similar to natural images in LSVM’s dataset in terms of features used for saliency prediction</a:t>
            </a:r>
          </a:p>
          <a:p>
            <a:pPr marL="36900" indent="0">
              <a:buNone/>
            </a:pPr>
            <a:endParaRPr lang="en-US" b="1" i="1" dirty="0">
              <a:solidFill>
                <a:schemeClr val="tx1"/>
              </a:solidFill>
            </a:endParaRPr>
          </a:p>
        </p:txBody>
      </p:sp>
      <p:sp>
        <p:nvSpPr>
          <p:cNvPr id="35" name="Slide Number Placeholder 2"/>
          <p:cNvSpPr txBox="1">
            <a:spLocks/>
          </p:cNvSpPr>
          <p:nvPr/>
        </p:nvSpPr>
        <p:spPr>
          <a:xfrm>
            <a:off x="11206511" y="120100"/>
            <a:ext cx="753545"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DC2B79-B18F-4803-A871-C4A18F46D5F3}" type="slidenum">
              <a:rPr lang="en-US" sz="2000" b="1" smtClean="0">
                <a:solidFill>
                  <a:schemeClr val="tx1"/>
                </a:solidFill>
                <a:latin typeface="Calibri" panose="020F0502020204030204" pitchFamily="34" charset="0"/>
              </a:rPr>
              <a:pPr/>
              <a:t>26</a:t>
            </a:fld>
            <a:endParaRPr lang="en-US" sz="2000" b="1" dirty="0">
              <a:solidFill>
                <a:schemeClr val="tx1"/>
              </a:solidFill>
              <a:latin typeface="Calibri" panose="020F0502020204030204" pitchFamily="34" charset="0"/>
            </a:endParaRPr>
          </a:p>
        </p:txBody>
      </p:sp>
      <p:grpSp>
        <p:nvGrpSpPr>
          <p:cNvPr id="46" name="Group 45"/>
          <p:cNvGrpSpPr/>
          <p:nvPr/>
        </p:nvGrpSpPr>
        <p:grpSpPr>
          <a:xfrm>
            <a:off x="402500" y="3577262"/>
            <a:ext cx="2190307" cy="1399522"/>
            <a:chOff x="338492" y="3766392"/>
            <a:chExt cx="3555629" cy="2725848"/>
          </a:xfrm>
        </p:grpSpPr>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69084" y="5125523"/>
              <a:ext cx="1025037" cy="1366717"/>
            </a:xfrm>
            <a:prstGeom prst="rect">
              <a:avLst/>
            </a:prstGeom>
          </p:spPr>
        </p:pic>
        <p:pic>
          <p:nvPicPr>
            <p:cNvPr id="48" name="Picture 4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30702" y="4857477"/>
              <a:ext cx="1347179" cy="1434509"/>
            </a:xfrm>
            <a:prstGeom prst="rect">
              <a:avLst/>
            </a:prstGeom>
          </p:spPr>
        </p:pic>
        <p:pic>
          <p:nvPicPr>
            <p:cNvPr id="49" name="Picture 4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6388" y="4705578"/>
              <a:ext cx="1264160" cy="1346107"/>
            </a:xfrm>
            <a:prstGeom prst="rect">
              <a:avLst/>
            </a:prstGeom>
          </p:spPr>
        </p:pic>
        <p:pic>
          <p:nvPicPr>
            <p:cNvPr id="50" name="Picture 4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12325" y="4412893"/>
              <a:ext cx="1280482" cy="1363487"/>
            </a:xfrm>
            <a:prstGeom prst="rect">
              <a:avLst/>
            </a:prstGeom>
          </p:spPr>
        </p:pic>
        <p:pic>
          <p:nvPicPr>
            <p:cNvPr id="52" name="Picture 5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9994" y="4126164"/>
              <a:ext cx="1296591" cy="1226038"/>
            </a:xfrm>
            <a:prstGeom prst="rect">
              <a:avLst/>
            </a:prstGeom>
          </p:spPr>
        </p:pic>
        <p:pic>
          <p:nvPicPr>
            <p:cNvPr id="55" name="Picture 5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8492" y="3766392"/>
              <a:ext cx="1279249" cy="1293002"/>
            </a:xfrm>
            <a:prstGeom prst="rect">
              <a:avLst/>
            </a:prstGeom>
          </p:spPr>
        </p:pic>
      </p:grpSp>
    </p:spTree>
    <p:extLst>
      <p:ext uri="{BB962C8B-B14F-4D97-AF65-F5344CB8AC3E}">
        <p14:creationId xmlns:p14="http://schemas.microsoft.com/office/powerpoint/2010/main" val="6962534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402500" y="1770044"/>
            <a:ext cx="2190307" cy="1129890"/>
            <a:chOff x="347636" y="2096486"/>
            <a:chExt cx="4111198" cy="2320416"/>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3390" y="3134853"/>
              <a:ext cx="1465444" cy="128204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0595" y="2886533"/>
              <a:ext cx="1377587" cy="128204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1531" y="2642852"/>
              <a:ext cx="1287176" cy="1282049"/>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4949" y="2369669"/>
              <a:ext cx="1369987" cy="1282049"/>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7636" y="2096486"/>
              <a:ext cx="1383895" cy="1282049"/>
            </a:xfrm>
            <a:prstGeom prst="rect">
              <a:avLst/>
            </a:prstGeom>
          </p:spPr>
        </p:pic>
      </p:grpSp>
      <p:sp>
        <p:nvSpPr>
          <p:cNvPr id="24" name="Rounded Rectangle 23"/>
          <p:cNvSpPr/>
          <p:nvPr/>
        </p:nvSpPr>
        <p:spPr>
          <a:xfrm>
            <a:off x="843264" y="2971817"/>
            <a:ext cx="1865376"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23 Comic Images</a:t>
            </a:r>
          </a:p>
        </p:txBody>
      </p:sp>
      <p:sp>
        <p:nvSpPr>
          <p:cNvPr id="25" name="Rounded Rectangle 24"/>
          <p:cNvSpPr/>
          <p:nvPr/>
        </p:nvSpPr>
        <p:spPr>
          <a:xfrm>
            <a:off x="436254" y="5109806"/>
            <a:ext cx="2221880"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1003 Natural Images</a:t>
            </a:r>
          </a:p>
        </p:txBody>
      </p:sp>
      <p:sp>
        <p:nvSpPr>
          <p:cNvPr id="13" name="Striped Right Arrow 12"/>
          <p:cNvSpPr/>
          <p:nvPr/>
        </p:nvSpPr>
        <p:spPr>
          <a:xfrm>
            <a:off x="2653643" y="3667670"/>
            <a:ext cx="640080" cy="40789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Process 3"/>
          <p:cNvSpPr/>
          <p:nvPr/>
        </p:nvSpPr>
        <p:spPr>
          <a:xfrm>
            <a:off x="7578821" y="3521626"/>
            <a:ext cx="1672371" cy="665136"/>
          </a:xfrm>
          <a:prstGeom prst="flowChartProcess">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libri" panose="020F0502020204030204" pitchFamily="34" charset="0"/>
              </a:rPr>
              <a:t>Euclidean Distance</a:t>
            </a:r>
            <a:endParaRPr lang="en-US" dirty="0">
              <a:latin typeface="Calibri" panose="020F0502020204030204" pitchFamily="34" charset="0"/>
            </a:endParaRPr>
          </a:p>
        </p:txBody>
      </p:sp>
      <p:sp>
        <p:nvSpPr>
          <p:cNvPr id="32" name="Rounded Rectangle 31"/>
          <p:cNvSpPr/>
          <p:nvPr/>
        </p:nvSpPr>
        <p:spPr>
          <a:xfrm>
            <a:off x="5202489" y="2692239"/>
            <a:ext cx="1968975"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1                      N*N</a:t>
            </a:r>
          </a:p>
        </p:txBody>
      </p:sp>
      <p:graphicFrame>
        <p:nvGraphicFramePr>
          <p:cNvPr id="14" name="Table 13"/>
          <p:cNvGraphicFramePr>
            <a:graphicFrameLocks noGrp="1"/>
          </p:cNvGraphicFramePr>
          <p:nvPr>
            <p:extLst>
              <p:ext uri="{D42A27DB-BD31-4B8C-83A1-F6EECF244321}">
                <p14:modId xmlns:p14="http://schemas.microsoft.com/office/powerpoint/2010/main" val="2681893284"/>
              </p:ext>
            </p:extLst>
          </p:nvPr>
        </p:nvGraphicFramePr>
        <p:xfrm>
          <a:off x="10170425" y="3356215"/>
          <a:ext cx="1720373" cy="1097280"/>
        </p:xfrm>
        <a:graphic>
          <a:graphicData uri="http://schemas.openxmlformats.org/drawingml/2006/table">
            <a:tbl>
              <a:tblPr firstRow="1" bandRow="1">
                <a:tableStyleId>{F5AB1C69-6EDB-4FF4-983F-18BD219EF322}</a:tableStyleId>
              </a:tblPr>
              <a:tblGrid>
                <a:gridCol w="569912">
                  <a:extLst>
                    <a:ext uri="{9D8B030D-6E8A-4147-A177-3AD203B41FA5}">
                      <a16:colId xmlns:a16="http://schemas.microsoft.com/office/drawing/2014/main" val="773812125"/>
                    </a:ext>
                  </a:extLst>
                </a:gridCol>
                <a:gridCol w="431041">
                  <a:extLst>
                    <a:ext uri="{9D8B030D-6E8A-4147-A177-3AD203B41FA5}">
                      <a16:colId xmlns:a16="http://schemas.microsoft.com/office/drawing/2014/main" val="506522098"/>
                    </a:ext>
                  </a:extLst>
                </a:gridCol>
                <a:gridCol w="719420">
                  <a:extLst>
                    <a:ext uri="{9D8B030D-6E8A-4147-A177-3AD203B41FA5}">
                      <a16:colId xmlns:a16="http://schemas.microsoft.com/office/drawing/2014/main" val="2014227279"/>
                    </a:ext>
                  </a:extLst>
                </a:gridCol>
              </a:tblGrid>
              <a:tr h="284424">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557842669"/>
                  </a:ext>
                </a:extLst>
              </a:tr>
              <a:tr h="284424">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720306598"/>
                  </a:ext>
                </a:extLst>
              </a:tr>
              <a:tr h="284424">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454549312"/>
                  </a:ext>
                </a:extLst>
              </a:tr>
            </a:tbl>
          </a:graphicData>
        </a:graphic>
      </p:graphicFrame>
      <p:sp>
        <p:nvSpPr>
          <p:cNvPr id="41" name="Striped Right Arrow 40"/>
          <p:cNvSpPr/>
          <p:nvPr/>
        </p:nvSpPr>
        <p:spPr>
          <a:xfrm rot="2700000">
            <a:off x="5127838" y="4228391"/>
            <a:ext cx="640080" cy="40789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Striped Right Arrow 41"/>
          <p:cNvSpPr/>
          <p:nvPr/>
        </p:nvSpPr>
        <p:spPr>
          <a:xfrm rot="-2700000">
            <a:off x="5134395" y="3414692"/>
            <a:ext cx="640080" cy="40789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Process 43"/>
          <p:cNvSpPr/>
          <p:nvPr/>
        </p:nvSpPr>
        <p:spPr>
          <a:xfrm>
            <a:off x="3375580" y="3121110"/>
            <a:ext cx="1672371" cy="1736095"/>
          </a:xfrm>
          <a:prstGeom prst="flowChartProcess">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libri" panose="020F0502020204030204" pitchFamily="34" charset="0"/>
              </a:rPr>
              <a:t>Computation of </a:t>
            </a:r>
            <a:r>
              <a:rPr lang="en-US" b="1" i="1" dirty="0">
                <a:solidFill>
                  <a:schemeClr val="tx1"/>
                </a:solidFill>
                <a:latin typeface="Calibri" panose="020F0502020204030204" pitchFamily="34" charset="0"/>
              </a:rPr>
              <a:t>feature vectors </a:t>
            </a:r>
            <a:r>
              <a:rPr lang="en-US" dirty="0">
                <a:solidFill>
                  <a:schemeClr val="tx1"/>
                </a:solidFill>
                <a:latin typeface="Calibri" panose="020F0502020204030204" pitchFamily="34" charset="0"/>
              </a:rPr>
              <a:t>using the implementation in LSVM</a:t>
            </a:r>
            <a:endParaRPr lang="en-US" dirty="0">
              <a:latin typeface="Calibri" panose="020F0502020204030204" pitchFamily="34" charset="0"/>
            </a:endParaRPr>
          </a:p>
        </p:txBody>
      </p:sp>
      <p:sp>
        <p:nvSpPr>
          <p:cNvPr id="45" name="Striped Right Arrow 44"/>
          <p:cNvSpPr/>
          <p:nvPr/>
        </p:nvSpPr>
        <p:spPr>
          <a:xfrm rot="5400000">
            <a:off x="8119855" y="2871689"/>
            <a:ext cx="640080" cy="40789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Striped Right Arrow 45"/>
          <p:cNvSpPr/>
          <p:nvPr/>
        </p:nvSpPr>
        <p:spPr>
          <a:xfrm rot="-5400000">
            <a:off x="8131525" y="4508670"/>
            <a:ext cx="640080" cy="40789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Striped Right Arrow 46"/>
          <p:cNvSpPr/>
          <p:nvPr/>
        </p:nvSpPr>
        <p:spPr>
          <a:xfrm>
            <a:off x="9399981" y="3667670"/>
            <a:ext cx="640080" cy="40789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p:cNvSpPr/>
          <p:nvPr/>
        </p:nvSpPr>
        <p:spPr>
          <a:xfrm>
            <a:off x="5560648" y="2253202"/>
            <a:ext cx="1968975"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2                      N*N</a:t>
            </a:r>
          </a:p>
        </p:txBody>
      </p:sp>
      <p:sp>
        <p:nvSpPr>
          <p:cNvPr id="53" name="Rounded Rectangle 52"/>
          <p:cNvSpPr/>
          <p:nvPr/>
        </p:nvSpPr>
        <p:spPr>
          <a:xfrm>
            <a:off x="5829966" y="1770044"/>
            <a:ext cx="1968975"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                       N*N</a:t>
            </a:r>
          </a:p>
        </p:txBody>
      </p:sp>
      <p:sp>
        <p:nvSpPr>
          <p:cNvPr id="54" name="Rounded Rectangle 53"/>
          <p:cNvSpPr/>
          <p:nvPr/>
        </p:nvSpPr>
        <p:spPr>
          <a:xfrm>
            <a:off x="6188056" y="1330998"/>
            <a:ext cx="1968975"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23                     N*N</a:t>
            </a:r>
          </a:p>
        </p:txBody>
      </p:sp>
      <p:sp>
        <p:nvSpPr>
          <p:cNvPr id="58" name="Rounded Rectangle 57"/>
          <p:cNvSpPr/>
          <p:nvPr/>
        </p:nvSpPr>
        <p:spPr>
          <a:xfrm>
            <a:off x="5829966" y="5715127"/>
            <a:ext cx="1968975"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                       N*N</a:t>
            </a:r>
          </a:p>
        </p:txBody>
      </p:sp>
      <p:sp>
        <p:nvSpPr>
          <p:cNvPr id="59" name="Rounded Rectangle 58"/>
          <p:cNvSpPr/>
          <p:nvPr/>
        </p:nvSpPr>
        <p:spPr>
          <a:xfrm>
            <a:off x="5560647" y="5222058"/>
            <a:ext cx="1968975"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2                      N*N</a:t>
            </a:r>
          </a:p>
        </p:txBody>
      </p:sp>
      <p:sp>
        <p:nvSpPr>
          <p:cNvPr id="61" name="Rounded Rectangle 60"/>
          <p:cNvSpPr/>
          <p:nvPr/>
        </p:nvSpPr>
        <p:spPr>
          <a:xfrm>
            <a:off x="5202489" y="4756043"/>
            <a:ext cx="1968975"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1                      N*N</a:t>
            </a:r>
          </a:p>
        </p:txBody>
      </p:sp>
      <p:sp>
        <p:nvSpPr>
          <p:cNvPr id="62" name="Rounded Rectangle 61"/>
          <p:cNvSpPr/>
          <p:nvPr/>
        </p:nvSpPr>
        <p:spPr>
          <a:xfrm>
            <a:off x="6188056" y="6187467"/>
            <a:ext cx="1968975"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1003                N*N</a:t>
            </a:r>
          </a:p>
        </p:txBody>
      </p:sp>
      <p:sp>
        <p:nvSpPr>
          <p:cNvPr id="37" name="Title 1"/>
          <p:cNvSpPr>
            <a:spLocks noGrp="1"/>
          </p:cNvSpPr>
          <p:nvPr>
            <p:ph type="title"/>
          </p:nvPr>
        </p:nvSpPr>
        <p:spPr>
          <a:xfrm>
            <a:off x="1190538" y="-158282"/>
            <a:ext cx="10353762" cy="970450"/>
          </a:xfrm>
        </p:spPr>
        <p:txBody>
          <a:bodyPr>
            <a:normAutofit/>
          </a:bodyPr>
          <a:lstStyle/>
          <a:p>
            <a:r>
              <a:rPr lang="en-US" b="1" dirty="0">
                <a:solidFill>
                  <a:schemeClr val="tx1"/>
                </a:solidFill>
                <a:latin typeface="Calibri" panose="020F0502020204030204" pitchFamily="34" charset="0"/>
              </a:rPr>
              <a:t>Exploratory Analysis</a:t>
            </a:r>
            <a:endParaRPr lang="en-US" dirty="0"/>
          </a:p>
        </p:txBody>
      </p:sp>
      <p:sp>
        <p:nvSpPr>
          <p:cNvPr id="39" name="Content Placeholder 2"/>
          <p:cNvSpPr>
            <a:spLocks noGrp="1"/>
          </p:cNvSpPr>
          <p:nvPr>
            <p:ph idx="1"/>
          </p:nvPr>
        </p:nvSpPr>
        <p:spPr>
          <a:xfrm>
            <a:off x="733959" y="665887"/>
            <a:ext cx="10864215" cy="811530"/>
          </a:xfrm>
        </p:spPr>
        <p:txBody>
          <a:bodyPr>
            <a:normAutofit fontScale="92500" lnSpcReduction="10000"/>
          </a:bodyPr>
          <a:lstStyle/>
          <a:p>
            <a:pPr marL="36900" indent="0">
              <a:buNone/>
            </a:pPr>
            <a:r>
              <a:rPr lang="en-US" sz="2400" b="1" i="1" dirty="0">
                <a:solidFill>
                  <a:schemeClr val="accent2"/>
                </a:solidFill>
                <a:latin typeface="Calibri" panose="020F0502020204030204" pitchFamily="34" charset="0"/>
              </a:rPr>
              <a:t>Hypothesis I :  </a:t>
            </a:r>
            <a:r>
              <a:rPr lang="en-US" sz="2400" b="1" i="1" dirty="0">
                <a:solidFill>
                  <a:schemeClr val="tx1"/>
                </a:solidFill>
                <a:latin typeface="Calibri" panose="020F0502020204030204" pitchFamily="34" charset="0"/>
              </a:rPr>
              <a:t>Comic panels in our dataset are similar to natural images in LSVM’s dataset in terms of features used for saliency prediction</a:t>
            </a:r>
          </a:p>
          <a:p>
            <a:pPr marL="36900" indent="0">
              <a:buNone/>
            </a:pPr>
            <a:endParaRPr lang="en-US" b="1" i="1" dirty="0">
              <a:solidFill>
                <a:schemeClr val="tx1"/>
              </a:solidFill>
            </a:endParaRPr>
          </a:p>
        </p:txBody>
      </p:sp>
      <p:sp>
        <p:nvSpPr>
          <p:cNvPr id="38" name="Slide Number Placeholder 2"/>
          <p:cNvSpPr txBox="1">
            <a:spLocks/>
          </p:cNvSpPr>
          <p:nvPr/>
        </p:nvSpPr>
        <p:spPr>
          <a:xfrm>
            <a:off x="11206511" y="120100"/>
            <a:ext cx="753545"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DC2B79-B18F-4803-A871-C4A18F46D5F3}" type="slidenum">
              <a:rPr lang="en-US" sz="2000" b="1" smtClean="0">
                <a:solidFill>
                  <a:schemeClr val="tx1"/>
                </a:solidFill>
                <a:latin typeface="Calibri" panose="020F0502020204030204" pitchFamily="34" charset="0"/>
              </a:rPr>
              <a:pPr/>
              <a:t>27</a:t>
            </a:fld>
            <a:endParaRPr lang="en-US" sz="2000" b="1" dirty="0">
              <a:solidFill>
                <a:schemeClr val="tx1"/>
              </a:solidFill>
              <a:latin typeface="Calibri" panose="020F0502020204030204" pitchFamily="34" charset="0"/>
            </a:endParaRPr>
          </a:p>
        </p:txBody>
      </p:sp>
      <p:sp>
        <p:nvSpPr>
          <p:cNvPr id="40" name="Striped Right Arrow 39"/>
          <p:cNvSpPr/>
          <p:nvPr/>
        </p:nvSpPr>
        <p:spPr>
          <a:xfrm rot="5400000">
            <a:off x="9934784" y="4256224"/>
            <a:ext cx="302548" cy="9199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Striped Right Arrow 42"/>
          <p:cNvSpPr/>
          <p:nvPr/>
        </p:nvSpPr>
        <p:spPr>
          <a:xfrm>
            <a:off x="10170425" y="4510493"/>
            <a:ext cx="357882" cy="8732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9707663" y="4112662"/>
            <a:ext cx="471604" cy="369332"/>
          </a:xfrm>
          <a:prstGeom prst="rect">
            <a:avLst/>
          </a:prstGeom>
        </p:spPr>
        <p:txBody>
          <a:bodyPr wrap="none">
            <a:spAutoFit/>
          </a:bodyPr>
          <a:lstStyle/>
          <a:p>
            <a:r>
              <a:rPr lang="en-US" b="1" dirty="0">
                <a:latin typeface="Calibri" panose="020F0502020204030204" pitchFamily="34" charset="0"/>
              </a:rPr>
              <a:t>23</a:t>
            </a:r>
            <a:r>
              <a:rPr lang="en-US" dirty="0">
                <a:latin typeface="Calibri" panose="020F0502020204030204" pitchFamily="34" charset="0"/>
              </a:rPr>
              <a:t> </a:t>
            </a:r>
            <a:endParaRPr lang="en-US" dirty="0"/>
          </a:p>
        </p:txBody>
      </p:sp>
      <p:sp>
        <p:nvSpPr>
          <p:cNvPr id="48" name="Rectangle 47"/>
          <p:cNvSpPr/>
          <p:nvPr/>
        </p:nvSpPr>
        <p:spPr>
          <a:xfrm>
            <a:off x="10045898" y="4506721"/>
            <a:ext cx="652743" cy="369332"/>
          </a:xfrm>
          <a:prstGeom prst="rect">
            <a:avLst/>
          </a:prstGeom>
        </p:spPr>
        <p:txBody>
          <a:bodyPr wrap="none">
            <a:spAutoFit/>
          </a:bodyPr>
          <a:lstStyle/>
          <a:p>
            <a:r>
              <a:rPr lang="en-US" b="1" dirty="0">
                <a:latin typeface="Calibri" panose="020F0502020204030204" pitchFamily="34" charset="0"/>
              </a:rPr>
              <a:t>1003</a:t>
            </a:r>
            <a:endParaRPr lang="en-US" dirty="0"/>
          </a:p>
        </p:txBody>
      </p:sp>
      <p:grpSp>
        <p:nvGrpSpPr>
          <p:cNvPr id="49" name="Group 48"/>
          <p:cNvGrpSpPr/>
          <p:nvPr/>
        </p:nvGrpSpPr>
        <p:grpSpPr>
          <a:xfrm>
            <a:off x="402500" y="3577262"/>
            <a:ext cx="2190307" cy="1399522"/>
            <a:chOff x="338492" y="3766392"/>
            <a:chExt cx="3555629" cy="2725848"/>
          </a:xfrm>
        </p:grpSpPr>
        <p:pic>
          <p:nvPicPr>
            <p:cNvPr id="50" name="Picture 4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69084" y="5125523"/>
              <a:ext cx="1025037" cy="1366717"/>
            </a:xfrm>
            <a:prstGeom prst="rect">
              <a:avLst/>
            </a:prstGeom>
          </p:spPr>
        </p:pic>
        <p:pic>
          <p:nvPicPr>
            <p:cNvPr id="52" name="Picture 5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30702" y="4857477"/>
              <a:ext cx="1347179" cy="1434509"/>
            </a:xfrm>
            <a:prstGeom prst="rect">
              <a:avLst/>
            </a:prstGeom>
          </p:spPr>
        </p:pic>
        <p:pic>
          <p:nvPicPr>
            <p:cNvPr id="55" name="Picture 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6388" y="4705578"/>
              <a:ext cx="1264160" cy="1346107"/>
            </a:xfrm>
            <a:prstGeom prst="rect">
              <a:avLst/>
            </a:prstGeom>
          </p:spPr>
        </p:pic>
        <p:pic>
          <p:nvPicPr>
            <p:cNvPr id="56" name="Picture 5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12325" y="4412893"/>
              <a:ext cx="1280482" cy="1363487"/>
            </a:xfrm>
            <a:prstGeom prst="rect">
              <a:avLst/>
            </a:prstGeom>
          </p:spPr>
        </p:pic>
        <p:pic>
          <p:nvPicPr>
            <p:cNvPr id="57" name="Picture 5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9994" y="4126164"/>
              <a:ext cx="1296591" cy="1226038"/>
            </a:xfrm>
            <a:prstGeom prst="rect">
              <a:avLst/>
            </a:prstGeom>
          </p:spPr>
        </p:pic>
        <p:pic>
          <p:nvPicPr>
            <p:cNvPr id="60" name="Picture 5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8492" y="3766392"/>
              <a:ext cx="1279249" cy="1293002"/>
            </a:xfrm>
            <a:prstGeom prst="rect">
              <a:avLst/>
            </a:prstGeom>
          </p:spPr>
        </p:pic>
      </p:grpSp>
    </p:spTree>
    <p:extLst>
      <p:ext uri="{BB962C8B-B14F-4D97-AF65-F5344CB8AC3E}">
        <p14:creationId xmlns:p14="http://schemas.microsoft.com/office/powerpoint/2010/main" val="26592638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402500" y="1770044"/>
            <a:ext cx="2190307" cy="1129890"/>
            <a:chOff x="347636" y="2096486"/>
            <a:chExt cx="4111198" cy="2320416"/>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3390" y="3134853"/>
              <a:ext cx="1465444" cy="128204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0595" y="2886533"/>
              <a:ext cx="1377587" cy="128204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1531" y="2642852"/>
              <a:ext cx="1287176" cy="1282049"/>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4949" y="2369669"/>
              <a:ext cx="1369987" cy="1282049"/>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7636" y="2096486"/>
              <a:ext cx="1383895" cy="1282049"/>
            </a:xfrm>
            <a:prstGeom prst="rect">
              <a:avLst/>
            </a:prstGeom>
          </p:spPr>
        </p:pic>
      </p:grpSp>
      <p:sp>
        <p:nvSpPr>
          <p:cNvPr id="24" name="Rounded Rectangle 23"/>
          <p:cNvSpPr/>
          <p:nvPr/>
        </p:nvSpPr>
        <p:spPr>
          <a:xfrm>
            <a:off x="843264" y="2971817"/>
            <a:ext cx="1865376"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23 Comic Images</a:t>
            </a:r>
          </a:p>
        </p:txBody>
      </p:sp>
      <p:sp>
        <p:nvSpPr>
          <p:cNvPr id="25" name="Rounded Rectangle 24"/>
          <p:cNvSpPr/>
          <p:nvPr/>
        </p:nvSpPr>
        <p:spPr>
          <a:xfrm>
            <a:off x="436254" y="5109806"/>
            <a:ext cx="2221880"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1003 Natural Images</a:t>
            </a:r>
          </a:p>
        </p:txBody>
      </p:sp>
      <p:sp>
        <p:nvSpPr>
          <p:cNvPr id="13" name="Striped Right Arrow 12"/>
          <p:cNvSpPr/>
          <p:nvPr/>
        </p:nvSpPr>
        <p:spPr>
          <a:xfrm>
            <a:off x="2653643" y="3667670"/>
            <a:ext cx="640080" cy="40789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Process 3"/>
          <p:cNvSpPr/>
          <p:nvPr/>
        </p:nvSpPr>
        <p:spPr>
          <a:xfrm>
            <a:off x="7578821" y="3521626"/>
            <a:ext cx="1672371" cy="665136"/>
          </a:xfrm>
          <a:prstGeom prst="flowChartProcess">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libri" panose="020F0502020204030204" pitchFamily="34" charset="0"/>
              </a:rPr>
              <a:t>Euclidean Distance</a:t>
            </a:r>
            <a:endParaRPr lang="en-US" dirty="0">
              <a:latin typeface="Calibri" panose="020F0502020204030204" pitchFamily="34" charset="0"/>
            </a:endParaRPr>
          </a:p>
        </p:txBody>
      </p:sp>
      <p:sp>
        <p:nvSpPr>
          <p:cNvPr id="32" name="Rounded Rectangle 31"/>
          <p:cNvSpPr/>
          <p:nvPr/>
        </p:nvSpPr>
        <p:spPr>
          <a:xfrm>
            <a:off x="5202489" y="2692239"/>
            <a:ext cx="1968975"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1                      N*N</a:t>
            </a:r>
          </a:p>
        </p:txBody>
      </p:sp>
      <p:sp>
        <p:nvSpPr>
          <p:cNvPr id="41" name="Striped Right Arrow 40"/>
          <p:cNvSpPr/>
          <p:nvPr/>
        </p:nvSpPr>
        <p:spPr>
          <a:xfrm rot="2700000">
            <a:off x="5127838" y="4228391"/>
            <a:ext cx="640080" cy="40789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Striped Right Arrow 41"/>
          <p:cNvSpPr/>
          <p:nvPr/>
        </p:nvSpPr>
        <p:spPr>
          <a:xfrm rot="-2700000">
            <a:off x="5134395" y="3414692"/>
            <a:ext cx="640080" cy="40789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Process 43"/>
          <p:cNvSpPr/>
          <p:nvPr/>
        </p:nvSpPr>
        <p:spPr>
          <a:xfrm>
            <a:off x="3375580" y="3121110"/>
            <a:ext cx="1672371" cy="1736095"/>
          </a:xfrm>
          <a:prstGeom prst="flowChartProcess">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libri" panose="020F0502020204030204" pitchFamily="34" charset="0"/>
              </a:rPr>
              <a:t>Computation of </a:t>
            </a:r>
            <a:r>
              <a:rPr lang="en-US" b="1" i="1" dirty="0">
                <a:solidFill>
                  <a:schemeClr val="tx1"/>
                </a:solidFill>
                <a:latin typeface="Calibri" panose="020F0502020204030204" pitchFamily="34" charset="0"/>
              </a:rPr>
              <a:t>feature vectors </a:t>
            </a:r>
            <a:r>
              <a:rPr lang="en-US" dirty="0">
                <a:solidFill>
                  <a:schemeClr val="tx1"/>
                </a:solidFill>
                <a:latin typeface="Calibri" panose="020F0502020204030204" pitchFamily="34" charset="0"/>
              </a:rPr>
              <a:t>using the implementation in LSVM</a:t>
            </a:r>
            <a:endParaRPr lang="en-US" dirty="0">
              <a:latin typeface="Calibri" panose="020F0502020204030204" pitchFamily="34" charset="0"/>
            </a:endParaRPr>
          </a:p>
        </p:txBody>
      </p:sp>
      <p:sp>
        <p:nvSpPr>
          <p:cNvPr id="45" name="Striped Right Arrow 44"/>
          <p:cNvSpPr/>
          <p:nvPr/>
        </p:nvSpPr>
        <p:spPr>
          <a:xfrm rot="5400000">
            <a:off x="8119855" y="2871689"/>
            <a:ext cx="640080" cy="40789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Striped Right Arrow 45"/>
          <p:cNvSpPr/>
          <p:nvPr/>
        </p:nvSpPr>
        <p:spPr>
          <a:xfrm rot="-5400000">
            <a:off x="8131525" y="4508670"/>
            <a:ext cx="640080" cy="40789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Striped Right Arrow 46"/>
          <p:cNvSpPr/>
          <p:nvPr/>
        </p:nvSpPr>
        <p:spPr>
          <a:xfrm>
            <a:off x="9399981" y="3667670"/>
            <a:ext cx="640080" cy="40789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Striped Right Arrow 47"/>
          <p:cNvSpPr/>
          <p:nvPr/>
        </p:nvSpPr>
        <p:spPr>
          <a:xfrm rot="5400000">
            <a:off x="10783902" y="4659148"/>
            <a:ext cx="493418" cy="40789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10051969" y="6390667"/>
            <a:ext cx="1967871"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latin typeface="Calibri" panose="020F0502020204030204" pitchFamily="34" charset="0"/>
              </a:rPr>
              <a:t>1*1003</a:t>
            </a:r>
          </a:p>
        </p:txBody>
      </p:sp>
      <p:sp>
        <p:nvSpPr>
          <p:cNvPr id="55" name="Flowchart: Process 54"/>
          <p:cNvSpPr/>
          <p:nvPr/>
        </p:nvSpPr>
        <p:spPr>
          <a:xfrm>
            <a:off x="10131268" y="5140441"/>
            <a:ext cx="1820122" cy="665136"/>
          </a:xfrm>
          <a:prstGeom prst="flowChartProcess">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libri" panose="020F0502020204030204" pitchFamily="34" charset="0"/>
              </a:rPr>
              <a:t>Averaged across all comic images</a:t>
            </a:r>
            <a:endParaRPr lang="en-US" dirty="0">
              <a:latin typeface="Calibri" panose="020F0502020204030204" pitchFamily="34" charset="0"/>
            </a:endParaRPr>
          </a:p>
        </p:txBody>
      </p:sp>
      <p:sp>
        <p:nvSpPr>
          <p:cNvPr id="51" name="Rounded Rectangle 50"/>
          <p:cNvSpPr/>
          <p:nvPr/>
        </p:nvSpPr>
        <p:spPr>
          <a:xfrm>
            <a:off x="5560648" y="2253202"/>
            <a:ext cx="1968975"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2                      N*N</a:t>
            </a:r>
          </a:p>
        </p:txBody>
      </p:sp>
      <p:sp>
        <p:nvSpPr>
          <p:cNvPr id="53" name="Rounded Rectangle 52"/>
          <p:cNvSpPr/>
          <p:nvPr/>
        </p:nvSpPr>
        <p:spPr>
          <a:xfrm>
            <a:off x="5829966" y="1770044"/>
            <a:ext cx="1968975"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                       N*N</a:t>
            </a:r>
          </a:p>
        </p:txBody>
      </p:sp>
      <p:sp>
        <p:nvSpPr>
          <p:cNvPr id="54" name="Rounded Rectangle 53"/>
          <p:cNvSpPr/>
          <p:nvPr/>
        </p:nvSpPr>
        <p:spPr>
          <a:xfrm>
            <a:off x="6188056" y="1330998"/>
            <a:ext cx="1968975"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23                     N*N</a:t>
            </a:r>
          </a:p>
        </p:txBody>
      </p:sp>
      <p:sp>
        <p:nvSpPr>
          <p:cNvPr id="56" name="Striped Right Arrow 55"/>
          <p:cNvSpPr/>
          <p:nvPr/>
        </p:nvSpPr>
        <p:spPr>
          <a:xfrm rot="5400000">
            <a:off x="10810224" y="5894173"/>
            <a:ext cx="440773" cy="40789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p:cNvSpPr/>
          <p:nvPr/>
        </p:nvSpPr>
        <p:spPr>
          <a:xfrm>
            <a:off x="5829966" y="5715127"/>
            <a:ext cx="1968975"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                       N*N</a:t>
            </a:r>
          </a:p>
        </p:txBody>
      </p:sp>
      <p:sp>
        <p:nvSpPr>
          <p:cNvPr id="59" name="Rounded Rectangle 58"/>
          <p:cNvSpPr/>
          <p:nvPr/>
        </p:nvSpPr>
        <p:spPr>
          <a:xfrm>
            <a:off x="5560647" y="5222058"/>
            <a:ext cx="1968975"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2                      N*N</a:t>
            </a:r>
          </a:p>
        </p:txBody>
      </p:sp>
      <p:sp>
        <p:nvSpPr>
          <p:cNvPr id="61" name="Rounded Rectangle 60"/>
          <p:cNvSpPr/>
          <p:nvPr/>
        </p:nvSpPr>
        <p:spPr>
          <a:xfrm>
            <a:off x="5202489" y="4756043"/>
            <a:ext cx="1968975"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1                      N*N</a:t>
            </a:r>
          </a:p>
        </p:txBody>
      </p:sp>
      <p:sp>
        <p:nvSpPr>
          <p:cNvPr id="62" name="Rounded Rectangle 61"/>
          <p:cNvSpPr/>
          <p:nvPr/>
        </p:nvSpPr>
        <p:spPr>
          <a:xfrm>
            <a:off x="6188056" y="6187467"/>
            <a:ext cx="1968975"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1003                N*N</a:t>
            </a:r>
          </a:p>
        </p:txBody>
      </p:sp>
      <p:sp>
        <p:nvSpPr>
          <p:cNvPr id="43" name="Title 1"/>
          <p:cNvSpPr>
            <a:spLocks noGrp="1"/>
          </p:cNvSpPr>
          <p:nvPr>
            <p:ph type="title"/>
          </p:nvPr>
        </p:nvSpPr>
        <p:spPr>
          <a:xfrm>
            <a:off x="1190538" y="-158282"/>
            <a:ext cx="10353762" cy="970450"/>
          </a:xfrm>
        </p:spPr>
        <p:txBody>
          <a:bodyPr>
            <a:normAutofit/>
          </a:bodyPr>
          <a:lstStyle/>
          <a:p>
            <a:r>
              <a:rPr lang="en-US" b="1" dirty="0">
                <a:solidFill>
                  <a:schemeClr val="tx1"/>
                </a:solidFill>
                <a:latin typeface="Calibri" panose="020F0502020204030204" pitchFamily="34" charset="0"/>
              </a:rPr>
              <a:t>Exploratory Analysis</a:t>
            </a:r>
            <a:endParaRPr lang="en-US" dirty="0"/>
          </a:p>
        </p:txBody>
      </p:sp>
      <p:sp>
        <p:nvSpPr>
          <p:cNvPr id="49" name="Content Placeholder 2"/>
          <p:cNvSpPr>
            <a:spLocks noGrp="1"/>
          </p:cNvSpPr>
          <p:nvPr>
            <p:ph idx="1"/>
          </p:nvPr>
        </p:nvSpPr>
        <p:spPr>
          <a:xfrm>
            <a:off x="733959" y="665887"/>
            <a:ext cx="10864215" cy="811530"/>
          </a:xfrm>
        </p:spPr>
        <p:txBody>
          <a:bodyPr>
            <a:normAutofit fontScale="92500" lnSpcReduction="10000"/>
          </a:bodyPr>
          <a:lstStyle/>
          <a:p>
            <a:pPr marL="36900" indent="0">
              <a:buNone/>
            </a:pPr>
            <a:r>
              <a:rPr lang="en-US" sz="2400" b="1" i="1" dirty="0">
                <a:solidFill>
                  <a:schemeClr val="accent2"/>
                </a:solidFill>
                <a:latin typeface="Calibri" panose="020F0502020204030204" pitchFamily="34" charset="0"/>
              </a:rPr>
              <a:t>Hypothesis I :  </a:t>
            </a:r>
            <a:r>
              <a:rPr lang="en-US" sz="2400" b="1" i="1" dirty="0">
                <a:solidFill>
                  <a:schemeClr val="tx1"/>
                </a:solidFill>
                <a:latin typeface="Calibri" panose="020F0502020204030204" pitchFamily="34" charset="0"/>
              </a:rPr>
              <a:t>Comic panels in our dataset are similar to natural images in LSVM’s dataset in terms of features used for saliency prediction</a:t>
            </a:r>
          </a:p>
          <a:p>
            <a:pPr marL="36900" indent="0">
              <a:buNone/>
            </a:pPr>
            <a:endParaRPr lang="en-US" b="1" i="1" dirty="0">
              <a:solidFill>
                <a:schemeClr val="tx1"/>
              </a:solidFill>
            </a:endParaRPr>
          </a:p>
        </p:txBody>
      </p:sp>
      <p:sp>
        <p:nvSpPr>
          <p:cNvPr id="52" name="Slide Number Placeholder 2"/>
          <p:cNvSpPr txBox="1">
            <a:spLocks/>
          </p:cNvSpPr>
          <p:nvPr/>
        </p:nvSpPr>
        <p:spPr>
          <a:xfrm>
            <a:off x="11206511" y="120100"/>
            <a:ext cx="753545"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DC2B79-B18F-4803-A871-C4A18F46D5F3}" type="slidenum">
              <a:rPr lang="en-US" sz="2000" b="1" smtClean="0">
                <a:solidFill>
                  <a:schemeClr val="tx1"/>
                </a:solidFill>
                <a:latin typeface="Calibri" panose="020F0502020204030204" pitchFamily="34" charset="0"/>
              </a:rPr>
              <a:pPr/>
              <a:t>28</a:t>
            </a:fld>
            <a:endParaRPr lang="en-US" sz="2000" b="1" dirty="0">
              <a:solidFill>
                <a:schemeClr val="tx1"/>
              </a:solidFill>
              <a:latin typeface="Calibri" panose="020F0502020204030204" pitchFamily="34" charset="0"/>
            </a:endParaRPr>
          </a:p>
        </p:txBody>
      </p:sp>
      <p:graphicFrame>
        <p:nvGraphicFramePr>
          <p:cNvPr id="57" name="Table 56"/>
          <p:cNvGraphicFramePr>
            <a:graphicFrameLocks noGrp="1"/>
          </p:cNvGraphicFramePr>
          <p:nvPr>
            <p:extLst>
              <p:ext uri="{D42A27DB-BD31-4B8C-83A1-F6EECF244321}">
                <p14:modId xmlns:p14="http://schemas.microsoft.com/office/powerpoint/2010/main" val="1598036572"/>
              </p:ext>
            </p:extLst>
          </p:nvPr>
        </p:nvGraphicFramePr>
        <p:xfrm>
          <a:off x="10170425" y="3356215"/>
          <a:ext cx="1720373" cy="1097280"/>
        </p:xfrm>
        <a:graphic>
          <a:graphicData uri="http://schemas.openxmlformats.org/drawingml/2006/table">
            <a:tbl>
              <a:tblPr firstRow="1" bandRow="1">
                <a:tableStyleId>{F5AB1C69-6EDB-4FF4-983F-18BD219EF322}</a:tableStyleId>
              </a:tblPr>
              <a:tblGrid>
                <a:gridCol w="569912">
                  <a:extLst>
                    <a:ext uri="{9D8B030D-6E8A-4147-A177-3AD203B41FA5}">
                      <a16:colId xmlns:a16="http://schemas.microsoft.com/office/drawing/2014/main" val="773812125"/>
                    </a:ext>
                  </a:extLst>
                </a:gridCol>
                <a:gridCol w="431041">
                  <a:extLst>
                    <a:ext uri="{9D8B030D-6E8A-4147-A177-3AD203B41FA5}">
                      <a16:colId xmlns:a16="http://schemas.microsoft.com/office/drawing/2014/main" val="506522098"/>
                    </a:ext>
                  </a:extLst>
                </a:gridCol>
                <a:gridCol w="719420">
                  <a:extLst>
                    <a:ext uri="{9D8B030D-6E8A-4147-A177-3AD203B41FA5}">
                      <a16:colId xmlns:a16="http://schemas.microsoft.com/office/drawing/2014/main" val="2014227279"/>
                    </a:ext>
                  </a:extLst>
                </a:gridCol>
              </a:tblGrid>
              <a:tr h="284424">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557842669"/>
                  </a:ext>
                </a:extLst>
              </a:tr>
              <a:tr h="284424">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720306598"/>
                  </a:ext>
                </a:extLst>
              </a:tr>
              <a:tr h="284424">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454549312"/>
                  </a:ext>
                </a:extLst>
              </a:tr>
            </a:tbl>
          </a:graphicData>
        </a:graphic>
      </p:graphicFrame>
      <p:sp>
        <p:nvSpPr>
          <p:cNvPr id="60" name="Rectangle 59"/>
          <p:cNvSpPr/>
          <p:nvPr/>
        </p:nvSpPr>
        <p:spPr>
          <a:xfrm>
            <a:off x="9707663" y="4112662"/>
            <a:ext cx="471604" cy="369332"/>
          </a:xfrm>
          <a:prstGeom prst="rect">
            <a:avLst/>
          </a:prstGeom>
        </p:spPr>
        <p:txBody>
          <a:bodyPr wrap="none">
            <a:spAutoFit/>
          </a:bodyPr>
          <a:lstStyle/>
          <a:p>
            <a:r>
              <a:rPr lang="en-US" b="1" dirty="0">
                <a:latin typeface="Calibri" panose="020F0502020204030204" pitchFamily="34" charset="0"/>
              </a:rPr>
              <a:t>23</a:t>
            </a:r>
            <a:r>
              <a:rPr lang="en-US" dirty="0">
                <a:latin typeface="Calibri" panose="020F0502020204030204" pitchFamily="34" charset="0"/>
              </a:rPr>
              <a:t> </a:t>
            </a:r>
            <a:endParaRPr lang="en-US" dirty="0"/>
          </a:p>
        </p:txBody>
      </p:sp>
      <p:sp>
        <p:nvSpPr>
          <p:cNvPr id="63" name="Rectangle 62"/>
          <p:cNvSpPr/>
          <p:nvPr/>
        </p:nvSpPr>
        <p:spPr>
          <a:xfrm>
            <a:off x="10045898" y="4506721"/>
            <a:ext cx="652743" cy="369332"/>
          </a:xfrm>
          <a:prstGeom prst="rect">
            <a:avLst/>
          </a:prstGeom>
        </p:spPr>
        <p:txBody>
          <a:bodyPr wrap="none">
            <a:spAutoFit/>
          </a:bodyPr>
          <a:lstStyle/>
          <a:p>
            <a:r>
              <a:rPr lang="en-US" b="1" dirty="0">
                <a:latin typeface="Calibri" panose="020F0502020204030204" pitchFamily="34" charset="0"/>
              </a:rPr>
              <a:t>1003</a:t>
            </a:r>
            <a:endParaRPr lang="en-US" dirty="0"/>
          </a:p>
        </p:txBody>
      </p:sp>
      <p:sp>
        <p:nvSpPr>
          <p:cNvPr id="64" name="Striped Right Arrow 63"/>
          <p:cNvSpPr/>
          <p:nvPr/>
        </p:nvSpPr>
        <p:spPr>
          <a:xfrm rot="5400000">
            <a:off x="9934784" y="4256224"/>
            <a:ext cx="302548" cy="9199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Striped Right Arrow 64"/>
          <p:cNvSpPr/>
          <p:nvPr/>
        </p:nvSpPr>
        <p:spPr>
          <a:xfrm>
            <a:off x="10170425" y="4510493"/>
            <a:ext cx="357882" cy="8732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p:cNvGrpSpPr/>
          <p:nvPr/>
        </p:nvGrpSpPr>
        <p:grpSpPr>
          <a:xfrm>
            <a:off x="402500" y="3577262"/>
            <a:ext cx="2190307" cy="1399522"/>
            <a:chOff x="338492" y="3766392"/>
            <a:chExt cx="3555629" cy="2725848"/>
          </a:xfrm>
        </p:grpSpPr>
        <p:pic>
          <p:nvPicPr>
            <p:cNvPr id="67" name="Picture 6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69084" y="5125523"/>
              <a:ext cx="1025037" cy="1366717"/>
            </a:xfrm>
            <a:prstGeom prst="rect">
              <a:avLst/>
            </a:prstGeom>
          </p:spPr>
        </p:pic>
        <p:pic>
          <p:nvPicPr>
            <p:cNvPr id="68" name="Picture 6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30702" y="4857477"/>
              <a:ext cx="1347179" cy="1434509"/>
            </a:xfrm>
            <a:prstGeom prst="rect">
              <a:avLst/>
            </a:prstGeom>
          </p:spPr>
        </p:pic>
        <p:pic>
          <p:nvPicPr>
            <p:cNvPr id="69" name="Picture 6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6388" y="4705578"/>
              <a:ext cx="1264160" cy="1346107"/>
            </a:xfrm>
            <a:prstGeom prst="rect">
              <a:avLst/>
            </a:prstGeom>
          </p:spPr>
        </p:pic>
        <p:pic>
          <p:nvPicPr>
            <p:cNvPr id="70" name="Picture 6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12325" y="4412893"/>
              <a:ext cx="1280482" cy="1363487"/>
            </a:xfrm>
            <a:prstGeom prst="rect">
              <a:avLst/>
            </a:prstGeom>
          </p:spPr>
        </p:pic>
        <p:pic>
          <p:nvPicPr>
            <p:cNvPr id="71" name="Picture 7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9994" y="4126164"/>
              <a:ext cx="1296591" cy="1226038"/>
            </a:xfrm>
            <a:prstGeom prst="rect">
              <a:avLst/>
            </a:prstGeom>
          </p:spPr>
        </p:pic>
        <p:pic>
          <p:nvPicPr>
            <p:cNvPr id="72" name="Picture 7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8492" y="3766392"/>
              <a:ext cx="1279249" cy="1293002"/>
            </a:xfrm>
            <a:prstGeom prst="rect">
              <a:avLst/>
            </a:prstGeom>
          </p:spPr>
        </p:pic>
      </p:grpSp>
    </p:spTree>
    <p:extLst>
      <p:ext uri="{BB962C8B-B14F-4D97-AF65-F5344CB8AC3E}">
        <p14:creationId xmlns:p14="http://schemas.microsoft.com/office/powerpoint/2010/main" val="41938002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436254" y="5109806"/>
            <a:ext cx="2221880"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1003 Natural Images</a:t>
            </a:r>
          </a:p>
        </p:txBody>
      </p:sp>
      <p:sp>
        <p:nvSpPr>
          <p:cNvPr id="13" name="Striped Right Arrow 12"/>
          <p:cNvSpPr/>
          <p:nvPr/>
        </p:nvSpPr>
        <p:spPr>
          <a:xfrm>
            <a:off x="2653643" y="3667670"/>
            <a:ext cx="640080" cy="40789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Process 3"/>
          <p:cNvSpPr/>
          <p:nvPr/>
        </p:nvSpPr>
        <p:spPr>
          <a:xfrm>
            <a:off x="7578821" y="3521626"/>
            <a:ext cx="1672371" cy="665136"/>
          </a:xfrm>
          <a:prstGeom prst="flowChartProcess">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libri" panose="020F0502020204030204" pitchFamily="34" charset="0"/>
              </a:rPr>
              <a:t>Euclidean Distance</a:t>
            </a:r>
            <a:endParaRPr lang="en-US" dirty="0">
              <a:latin typeface="Calibri" panose="020F0502020204030204" pitchFamily="34" charset="0"/>
            </a:endParaRPr>
          </a:p>
        </p:txBody>
      </p:sp>
      <p:sp>
        <p:nvSpPr>
          <p:cNvPr id="32" name="Rounded Rectangle 31"/>
          <p:cNvSpPr/>
          <p:nvPr/>
        </p:nvSpPr>
        <p:spPr>
          <a:xfrm>
            <a:off x="5202489" y="2692239"/>
            <a:ext cx="1968975"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1                      N*N</a:t>
            </a:r>
          </a:p>
        </p:txBody>
      </p:sp>
      <p:sp>
        <p:nvSpPr>
          <p:cNvPr id="41" name="Striped Right Arrow 40"/>
          <p:cNvSpPr/>
          <p:nvPr/>
        </p:nvSpPr>
        <p:spPr>
          <a:xfrm rot="2700000">
            <a:off x="5127838" y="4228391"/>
            <a:ext cx="640080" cy="40789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Striped Right Arrow 41"/>
          <p:cNvSpPr/>
          <p:nvPr/>
        </p:nvSpPr>
        <p:spPr>
          <a:xfrm rot="-2700000">
            <a:off x="5134395" y="3414692"/>
            <a:ext cx="640080" cy="40789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Process 43"/>
          <p:cNvSpPr/>
          <p:nvPr/>
        </p:nvSpPr>
        <p:spPr>
          <a:xfrm>
            <a:off x="3375580" y="3121110"/>
            <a:ext cx="1672371" cy="1736095"/>
          </a:xfrm>
          <a:prstGeom prst="flowChartProcess">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libri" panose="020F0502020204030204" pitchFamily="34" charset="0"/>
              </a:rPr>
              <a:t>Computation of </a:t>
            </a:r>
            <a:r>
              <a:rPr lang="en-US" b="1" i="1" dirty="0">
                <a:solidFill>
                  <a:schemeClr val="tx1"/>
                </a:solidFill>
                <a:latin typeface="Calibri" panose="020F0502020204030204" pitchFamily="34" charset="0"/>
              </a:rPr>
              <a:t>feature vectors </a:t>
            </a:r>
            <a:r>
              <a:rPr lang="en-US" dirty="0">
                <a:solidFill>
                  <a:schemeClr val="tx1"/>
                </a:solidFill>
                <a:latin typeface="Calibri" panose="020F0502020204030204" pitchFamily="34" charset="0"/>
              </a:rPr>
              <a:t>using the implementation in LSVM</a:t>
            </a:r>
            <a:endParaRPr lang="en-US" dirty="0">
              <a:latin typeface="Calibri" panose="020F0502020204030204" pitchFamily="34" charset="0"/>
            </a:endParaRPr>
          </a:p>
        </p:txBody>
      </p:sp>
      <p:sp>
        <p:nvSpPr>
          <p:cNvPr id="45" name="Striped Right Arrow 44"/>
          <p:cNvSpPr/>
          <p:nvPr/>
        </p:nvSpPr>
        <p:spPr>
          <a:xfrm rot="5400000">
            <a:off x="8119855" y="2871689"/>
            <a:ext cx="640080" cy="40789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Striped Right Arrow 45"/>
          <p:cNvSpPr/>
          <p:nvPr/>
        </p:nvSpPr>
        <p:spPr>
          <a:xfrm rot="-5400000">
            <a:off x="8131525" y="4508670"/>
            <a:ext cx="640080" cy="40789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Striped Right Arrow 46"/>
          <p:cNvSpPr/>
          <p:nvPr/>
        </p:nvSpPr>
        <p:spPr>
          <a:xfrm>
            <a:off x="9399981" y="3667670"/>
            <a:ext cx="640080" cy="40789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Striped Right Arrow 47"/>
          <p:cNvSpPr/>
          <p:nvPr/>
        </p:nvSpPr>
        <p:spPr>
          <a:xfrm rot="5400000">
            <a:off x="10783902" y="4659148"/>
            <a:ext cx="493418" cy="40789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10051969" y="6390667"/>
            <a:ext cx="1967871"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latin typeface="Calibri" panose="020F0502020204030204" pitchFamily="34" charset="0"/>
              </a:rPr>
              <a:t>1*1003</a:t>
            </a:r>
          </a:p>
        </p:txBody>
      </p:sp>
      <p:sp>
        <p:nvSpPr>
          <p:cNvPr id="55" name="Flowchart: Process 54"/>
          <p:cNvSpPr/>
          <p:nvPr/>
        </p:nvSpPr>
        <p:spPr>
          <a:xfrm>
            <a:off x="10131268" y="5140441"/>
            <a:ext cx="1820122" cy="665136"/>
          </a:xfrm>
          <a:prstGeom prst="flowChartProcess">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libri" panose="020F0502020204030204" pitchFamily="34" charset="0"/>
              </a:rPr>
              <a:t>Averaged across all natural images</a:t>
            </a:r>
            <a:endParaRPr lang="en-US" dirty="0">
              <a:latin typeface="Calibri" panose="020F0502020204030204" pitchFamily="34" charset="0"/>
            </a:endParaRPr>
          </a:p>
        </p:txBody>
      </p:sp>
      <p:sp>
        <p:nvSpPr>
          <p:cNvPr id="51" name="Rounded Rectangle 50"/>
          <p:cNvSpPr/>
          <p:nvPr/>
        </p:nvSpPr>
        <p:spPr>
          <a:xfrm>
            <a:off x="5560648" y="2253202"/>
            <a:ext cx="1968975"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2                      N*N</a:t>
            </a:r>
          </a:p>
        </p:txBody>
      </p:sp>
      <p:sp>
        <p:nvSpPr>
          <p:cNvPr id="53" name="Rounded Rectangle 52"/>
          <p:cNvSpPr/>
          <p:nvPr/>
        </p:nvSpPr>
        <p:spPr>
          <a:xfrm>
            <a:off x="5829966" y="1770044"/>
            <a:ext cx="1968975"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                       N*N</a:t>
            </a:r>
          </a:p>
        </p:txBody>
      </p:sp>
      <p:sp>
        <p:nvSpPr>
          <p:cNvPr id="54" name="Rounded Rectangle 53"/>
          <p:cNvSpPr/>
          <p:nvPr/>
        </p:nvSpPr>
        <p:spPr>
          <a:xfrm>
            <a:off x="6188056" y="1330998"/>
            <a:ext cx="1968975"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1003                N*N</a:t>
            </a:r>
          </a:p>
        </p:txBody>
      </p:sp>
      <p:sp>
        <p:nvSpPr>
          <p:cNvPr id="56" name="Striped Right Arrow 55"/>
          <p:cNvSpPr/>
          <p:nvPr/>
        </p:nvSpPr>
        <p:spPr>
          <a:xfrm rot="5400000">
            <a:off x="10810224" y="5894173"/>
            <a:ext cx="440773" cy="40789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p:cNvSpPr/>
          <p:nvPr/>
        </p:nvSpPr>
        <p:spPr>
          <a:xfrm>
            <a:off x="5829966" y="5715127"/>
            <a:ext cx="1968975"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                       N*N</a:t>
            </a:r>
          </a:p>
        </p:txBody>
      </p:sp>
      <p:sp>
        <p:nvSpPr>
          <p:cNvPr id="59" name="Rounded Rectangle 58"/>
          <p:cNvSpPr/>
          <p:nvPr/>
        </p:nvSpPr>
        <p:spPr>
          <a:xfrm>
            <a:off x="5560647" y="5222058"/>
            <a:ext cx="1968975"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2                      N*N</a:t>
            </a:r>
          </a:p>
        </p:txBody>
      </p:sp>
      <p:sp>
        <p:nvSpPr>
          <p:cNvPr id="61" name="Rounded Rectangle 60"/>
          <p:cNvSpPr/>
          <p:nvPr/>
        </p:nvSpPr>
        <p:spPr>
          <a:xfrm>
            <a:off x="5202489" y="4756043"/>
            <a:ext cx="1968975"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1                      N*N</a:t>
            </a:r>
          </a:p>
        </p:txBody>
      </p:sp>
      <p:sp>
        <p:nvSpPr>
          <p:cNvPr id="62" name="Rounded Rectangle 61"/>
          <p:cNvSpPr/>
          <p:nvPr/>
        </p:nvSpPr>
        <p:spPr>
          <a:xfrm>
            <a:off x="6188056" y="6187467"/>
            <a:ext cx="1968975"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1003                N*N</a:t>
            </a:r>
          </a:p>
        </p:txBody>
      </p:sp>
      <p:sp>
        <p:nvSpPr>
          <p:cNvPr id="64" name="Rounded Rectangle 63"/>
          <p:cNvSpPr/>
          <p:nvPr/>
        </p:nvSpPr>
        <p:spPr>
          <a:xfrm>
            <a:off x="462863" y="3140964"/>
            <a:ext cx="2221880"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1003 Natural Images</a:t>
            </a:r>
          </a:p>
        </p:txBody>
      </p:sp>
      <p:sp>
        <p:nvSpPr>
          <p:cNvPr id="65" name="Title 1"/>
          <p:cNvSpPr>
            <a:spLocks noGrp="1"/>
          </p:cNvSpPr>
          <p:nvPr>
            <p:ph type="title"/>
          </p:nvPr>
        </p:nvSpPr>
        <p:spPr>
          <a:xfrm>
            <a:off x="1190538" y="-158282"/>
            <a:ext cx="10353762" cy="970450"/>
          </a:xfrm>
        </p:spPr>
        <p:txBody>
          <a:bodyPr>
            <a:normAutofit/>
          </a:bodyPr>
          <a:lstStyle/>
          <a:p>
            <a:r>
              <a:rPr lang="en-US" b="1" dirty="0">
                <a:solidFill>
                  <a:schemeClr val="tx1"/>
                </a:solidFill>
                <a:latin typeface="Calibri" panose="020F0502020204030204" pitchFamily="34" charset="0"/>
              </a:rPr>
              <a:t>Exploratory Analysis</a:t>
            </a:r>
            <a:endParaRPr lang="en-US" dirty="0"/>
          </a:p>
        </p:txBody>
      </p:sp>
      <p:sp>
        <p:nvSpPr>
          <p:cNvPr id="66" name="Content Placeholder 2"/>
          <p:cNvSpPr>
            <a:spLocks noGrp="1"/>
          </p:cNvSpPr>
          <p:nvPr>
            <p:ph idx="1"/>
          </p:nvPr>
        </p:nvSpPr>
        <p:spPr>
          <a:xfrm>
            <a:off x="733959" y="665887"/>
            <a:ext cx="10864215" cy="811530"/>
          </a:xfrm>
        </p:spPr>
        <p:txBody>
          <a:bodyPr>
            <a:normAutofit fontScale="92500" lnSpcReduction="10000"/>
          </a:bodyPr>
          <a:lstStyle/>
          <a:p>
            <a:pPr marL="36900" indent="0">
              <a:buNone/>
            </a:pPr>
            <a:r>
              <a:rPr lang="en-US" sz="2400" b="1" i="1" dirty="0">
                <a:solidFill>
                  <a:schemeClr val="accent2"/>
                </a:solidFill>
                <a:latin typeface="Calibri" panose="020F0502020204030204" pitchFamily="34" charset="0"/>
              </a:rPr>
              <a:t>Hypothesis I :  </a:t>
            </a:r>
            <a:r>
              <a:rPr lang="en-US" sz="2400" b="1" i="1" dirty="0">
                <a:solidFill>
                  <a:schemeClr val="tx1"/>
                </a:solidFill>
                <a:latin typeface="Calibri" panose="020F0502020204030204" pitchFamily="34" charset="0"/>
              </a:rPr>
              <a:t>Comic panels in our dataset are similar to natural images in LSVM’s dataset in terms of features used for saliency prediction</a:t>
            </a:r>
          </a:p>
          <a:p>
            <a:pPr marL="36900" indent="0">
              <a:buNone/>
            </a:pPr>
            <a:endParaRPr lang="en-US" b="1" i="1" dirty="0">
              <a:solidFill>
                <a:schemeClr val="tx1"/>
              </a:solidFill>
            </a:endParaRPr>
          </a:p>
        </p:txBody>
      </p:sp>
      <p:sp>
        <p:nvSpPr>
          <p:cNvPr id="67" name="Slide Number Placeholder 2"/>
          <p:cNvSpPr txBox="1">
            <a:spLocks/>
          </p:cNvSpPr>
          <p:nvPr/>
        </p:nvSpPr>
        <p:spPr>
          <a:xfrm>
            <a:off x="11206511" y="120100"/>
            <a:ext cx="753545"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DC2B79-B18F-4803-A871-C4A18F46D5F3}" type="slidenum">
              <a:rPr lang="en-US" sz="2000" b="1" smtClean="0">
                <a:solidFill>
                  <a:schemeClr val="tx1"/>
                </a:solidFill>
                <a:latin typeface="Calibri" panose="020F0502020204030204" pitchFamily="34" charset="0"/>
              </a:rPr>
              <a:pPr/>
              <a:t>29</a:t>
            </a:fld>
            <a:endParaRPr lang="en-US" sz="2000" b="1" dirty="0">
              <a:solidFill>
                <a:schemeClr val="tx1"/>
              </a:solidFill>
              <a:latin typeface="Calibri" panose="020F0502020204030204" pitchFamily="34" charset="0"/>
            </a:endParaRPr>
          </a:p>
        </p:txBody>
      </p:sp>
      <p:graphicFrame>
        <p:nvGraphicFramePr>
          <p:cNvPr id="68" name="Table 67"/>
          <p:cNvGraphicFramePr>
            <a:graphicFrameLocks noGrp="1"/>
          </p:cNvGraphicFramePr>
          <p:nvPr>
            <p:extLst>
              <p:ext uri="{D42A27DB-BD31-4B8C-83A1-F6EECF244321}">
                <p14:modId xmlns:p14="http://schemas.microsoft.com/office/powerpoint/2010/main" val="4088357420"/>
              </p:ext>
            </p:extLst>
          </p:nvPr>
        </p:nvGraphicFramePr>
        <p:xfrm>
          <a:off x="10170425" y="3356215"/>
          <a:ext cx="1720373" cy="1097280"/>
        </p:xfrm>
        <a:graphic>
          <a:graphicData uri="http://schemas.openxmlformats.org/drawingml/2006/table">
            <a:tbl>
              <a:tblPr firstRow="1" bandRow="1">
                <a:tableStyleId>{F5AB1C69-6EDB-4FF4-983F-18BD219EF322}</a:tableStyleId>
              </a:tblPr>
              <a:tblGrid>
                <a:gridCol w="569912">
                  <a:extLst>
                    <a:ext uri="{9D8B030D-6E8A-4147-A177-3AD203B41FA5}">
                      <a16:colId xmlns:a16="http://schemas.microsoft.com/office/drawing/2014/main" val="773812125"/>
                    </a:ext>
                  </a:extLst>
                </a:gridCol>
                <a:gridCol w="431041">
                  <a:extLst>
                    <a:ext uri="{9D8B030D-6E8A-4147-A177-3AD203B41FA5}">
                      <a16:colId xmlns:a16="http://schemas.microsoft.com/office/drawing/2014/main" val="506522098"/>
                    </a:ext>
                  </a:extLst>
                </a:gridCol>
                <a:gridCol w="719420">
                  <a:extLst>
                    <a:ext uri="{9D8B030D-6E8A-4147-A177-3AD203B41FA5}">
                      <a16:colId xmlns:a16="http://schemas.microsoft.com/office/drawing/2014/main" val="2014227279"/>
                    </a:ext>
                  </a:extLst>
                </a:gridCol>
              </a:tblGrid>
              <a:tr h="284424">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557842669"/>
                  </a:ext>
                </a:extLst>
              </a:tr>
              <a:tr h="284424">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720306598"/>
                  </a:ext>
                </a:extLst>
              </a:tr>
              <a:tr h="284424">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454549312"/>
                  </a:ext>
                </a:extLst>
              </a:tr>
            </a:tbl>
          </a:graphicData>
        </a:graphic>
      </p:graphicFrame>
      <p:sp>
        <p:nvSpPr>
          <p:cNvPr id="69" name="Striped Right Arrow 68"/>
          <p:cNvSpPr/>
          <p:nvPr/>
        </p:nvSpPr>
        <p:spPr>
          <a:xfrm rot="5400000">
            <a:off x="9934784" y="4256224"/>
            <a:ext cx="302548" cy="91996"/>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Striped Right Arrow 69"/>
          <p:cNvSpPr/>
          <p:nvPr/>
        </p:nvSpPr>
        <p:spPr>
          <a:xfrm>
            <a:off x="10170425" y="4510493"/>
            <a:ext cx="357882" cy="8732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9464783" y="4079902"/>
            <a:ext cx="705642" cy="369332"/>
          </a:xfrm>
          <a:prstGeom prst="rect">
            <a:avLst/>
          </a:prstGeom>
        </p:spPr>
        <p:txBody>
          <a:bodyPr wrap="none">
            <a:spAutoFit/>
          </a:bodyPr>
          <a:lstStyle/>
          <a:p>
            <a:r>
              <a:rPr lang="en-US" b="1" dirty="0">
                <a:latin typeface="Calibri" panose="020F0502020204030204" pitchFamily="34" charset="0"/>
              </a:rPr>
              <a:t>1003</a:t>
            </a:r>
            <a:r>
              <a:rPr lang="en-US" dirty="0">
                <a:latin typeface="Calibri" panose="020F0502020204030204" pitchFamily="34" charset="0"/>
              </a:rPr>
              <a:t> </a:t>
            </a:r>
            <a:endParaRPr lang="en-US" dirty="0"/>
          </a:p>
        </p:txBody>
      </p:sp>
      <p:sp>
        <p:nvSpPr>
          <p:cNvPr id="72" name="Rectangle 71"/>
          <p:cNvSpPr/>
          <p:nvPr/>
        </p:nvSpPr>
        <p:spPr>
          <a:xfrm>
            <a:off x="10045898" y="4506721"/>
            <a:ext cx="652743" cy="369332"/>
          </a:xfrm>
          <a:prstGeom prst="rect">
            <a:avLst/>
          </a:prstGeom>
        </p:spPr>
        <p:txBody>
          <a:bodyPr wrap="none">
            <a:spAutoFit/>
          </a:bodyPr>
          <a:lstStyle/>
          <a:p>
            <a:r>
              <a:rPr lang="en-US" b="1" dirty="0">
                <a:latin typeface="Calibri" panose="020F0502020204030204" pitchFamily="34" charset="0"/>
              </a:rPr>
              <a:t>1003</a:t>
            </a:r>
            <a:endParaRPr lang="en-US" dirty="0"/>
          </a:p>
        </p:txBody>
      </p:sp>
      <p:grpSp>
        <p:nvGrpSpPr>
          <p:cNvPr id="80" name="Group 79"/>
          <p:cNvGrpSpPr/>
          <p:nvPr/>
        </p:nvGrpSpPr>
        <p:grpSpPr>
          <a:xfrm>
            <a:off x="402500" y="3577262"/>
            <a:ext cx="2190307" cy="1399522"/>
            <a:chOff x="338492" y="3766392"/>
            <a:chExt cx="3555629" cy="2725848"/>
          </a:xfrm>
        </p:grpSpPr>
        <p:pic>
          <p:nvPicPr>
            <p:cNvPr id="81" name="Picture 8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9084" y="5125523"/>
              <a:ext cx="1025037" cy="1366717"/>
            </a:xfrm>
            <a:prstGeom prst="rect">
              <a:avLst/>
            </a:prstGeom>
          </p:spPr>
        </p:pic>
        <p:pic>
          <p:nvPicPr>
            <p:cNvPr id="82" name="Picture 8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0702" y="4857477"/>
              <a:ext cx="1347179" cy="1434509"/>
            </a:xfrm>
            <a:prstGeom prst="rect">
              <a:avLst/>
            </a:prstGeom>
          </p:spPr>
        </p:pic>
        <p:pic>
          <p:nvPicPr>
            <p:cNvPr id="83" name="Picture 8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6388" y="4705578"/>
              <a:ext cx="1264160" cy="1346107"/>
            </a:xfrm>
            <a:prstGeom prst="rect">
              <a:avLst/>
            </a:prstGeom>
          </p:spPr>
        </p:pic>
        <p:pic>
          <p:nvPicPr>
            <p:cNvPr id="84" name="Picture 8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2325" y="4412893"/>
              <a:ext cx="1280482" cy="1363487"/>
            </a:xfrm>
            <a:prstGeom prst="rect">
              <a:avLst/>
            </a:prstGeom>
          </p:spPr>
        </p:pic>
        <p:pic>
          <p:nvPicPr>
            <p:cNvPr id="85" name="Picture 8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9994" y="4126164"/>
              <a:ext cx="1296591" cy="1226038"/>
            </a:xfrm>
            <a:prstGeom prst="rect">
              <a:avLst/>
            </a:prstGeom>
          </p:spPr>
        </p:pic>
        <p:pic>
          <p:nvPicPr>
            <p:cNvPr id="86" name="Picture 8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8492" y="3766392"/>
              <a:ext cx="1279249" cy="1293002"/>
            </a:xfrm>
            <a:prstGeom prst="rect">
              <a:avLst/>
            </a:prstGeom>
          </p:spPr>
        </p:pic>
      </p:grpSp>
      <p:grpSp>
        <p:nvGrpSpPr>
          <p:cNvPr id="87" name="Group 86"/>
          <p:cNvGrpSpPr/>
          <p:nvPr/>
        </p:nvGrpSpPr>
        <p:grpSpPr>
          <a:xfrm>
            <a:off x="462863" y="1585325"/>
            <a:ext cx="2190307" cy="1399522"/>
            <a:chOff x="338492" y="3766392"/>
            <a:chExt cx="3555629" cy="2725848"/>
          </a:xfrm>
        </p:grpSpPr>
        <p:pic>
          <p:nvPicPr>
            <p:cNvPr id="88" name="Picture 8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9084" y="5125523"/>
              <a:ext cx="1025037" cy="1366717"/>
            </a:xfrm>
            <a:prstGeom prst="rect">
              <a:avLst/>
            </a:prstGeom>
          </p:spPr>
        </p:pic>
        <p:pic>
          <p:nvPicPr>
            <p:cNvPr id="89" name="Picture 8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0702" y="4857477"/>
              <a:ext cx="1347179" cy="1434509"/>
            </a:xfrm>
            <a:prstGeom prst="rect">
              <a:avLst/>
            </a:prstGeom>
          </p:spPr>
        </p:pic>
        <p:pic>
          <p:nvPicPr>
            <p:cNvPr id="90" name="Picture 8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6388" y="4705578"/>
              <a:ext cx="1264160" cy="1346107"/>
            </a:xfrm>
            <a:prstGeom prst="rect">
              <a:avLst/>
            </a:prstGeom>
          </p:spPr>
        </p:pic>
        <p:pic>
          <p:nvPicPr>
            <p:cNvPr id="91" name="Picture 9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2325" y="4412893"/>
              <a:ext cx="1280482" cy="1363487"/>
            </a:xfrm>
            <a:prstGeom prst="rect">
              <a:avLst/>
            </a:prstGeom>
          </p:spPr>
        </p:pic>
        <p:pic>
          <p:nvPicPr>
            <p:cNvPr id="92" name="Picture 9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9994" y="4126164"/>
              <a:ext cx="1296591" cy="1226038"/>
            </a:xfrm>
            <a:prstGeom prst="rect">
              <a:avLst/>
            </a:prstGeom>
          </p:spPr>
        </p:pic>
        <p:pic>
          <p:nvPicPr>
            <p:cNvPr id="93" name="Picture 9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8492" y="3766392"/>
              <a:ext cx="1279249" cy="1293002"/>
            </a:xfrm>
            <a:prstGeom prst="rect">
              <a:avLst/>
            </a:prstGeom>
          </p:spPr>
        </p:pic>
      </p:grpSp>
    </p:spTree>
    <p:extLst>
      <p:ext uri="{BB962C8B-B14F-4D97-AF65-F5344CB8AC3E}">
        <p14:creationId xmlns:p14="http://schemas.microsoft.com/office/powerpoint/2010/main" val="3259399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0"/>
            <a:ext cx="10353762" cy="970450"/>
          </a:xfrm>
        </p:spPr>
        <p:txBody>
          <a:bodyPr>
            <a:normAutofit/>
          </a:bodyPr>
          <a:lstStyle/>
          <a:p>
            <a:r>
              <a:rPr lang="en-US" b="1" dirty="0">
                <a:solidFill>
                  <a:schemeClr val="tx1"/>
                </a:solidFill>
                <a:latin typeface="Calibri" panose="020F0502020204030204" pitchFamily="34" charset="0"/>
                <a:ea typeface="+mn-ea"/>
                <a:cs typeface="+mn-cs"/>
              </a:rPr>
              <a:t>Outline</a:t>
            </a:r>
          </a:p>
        </p:txBody>
      </p:sp>
      <p:sp>
        <p:nvSpPr>
          <p:cNvPr id="4" name="Content Placeholder 2"/>
          <p:cNvSpPr txBox="1">
            <a:spLocks/>
          </p:cNvSpPr>
          <p:nvPr/>
        </p:nvSpPr>
        <p:spPr>
          <a:xfrm>
            <a:off x="714332" y="973948"/>
            <a:ext cx="10752688" cy="4799729"/>
          </a:xfrm>
          <a:prstGeom prst="rect">
            <a:avLst/>
          </a:prstGeom>
          <a:effectLst>
            <a:outerShdw blurRad="25400" dir="17880000">
              <a:srgbClr val="000000">
                <a:alpha val="46000"/>
              </a:srgbClr>
            </a:outerShdw>
          </a:effectLst>
        </p:spPr>
        <p:txBody>
          <a:bodyPr vert="horz" lIns="91440" tIns="45720" rIns="91440" bIns="45720" rtlCol="0" anchor="t">
            <a:normAutofit lnSpcReduction="10000"/>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n-US" sz="2400" b="1" dirty="0">
                <a:solidFill>
                  <a:schemeClr val="tx1"/>
                </a:solidFill>
                <a:latin typeface="Calibri" panose="020F0502020204030204" pitchFamily="34" charset="0"/>
              </a:rPr>
              <a:t>Benchmark of four </a:t>
            </a:r>
            <a:r>
              <a:rPr lang="en-US" sz="2400" b="1" i="1" dirty="0">
                <a:solidFill>
                  <a:schemeClr val="accent2"/>
                </a:solidFill>
                <a:latin typeface="Calibri" panose="020F0502020204030204" pitchFamily="34" charset="0"/>
              </a:rPr>
              <a:t>existing </a:t>
            </a:r>
            <a:r>
              <a:rPr lang="en-US" sz="2400" b="1" dirty="0">
                <a:solidFill>
                  <a:schemeClr val="tx1"/>
                </a:solidFill>
                <a:latin typeface="Calibri" panose="020F0502020204030204" pitchFamily="34" charset="0"/>
              </a:rPr>
              <a:t>saliency models on </a:t>
            </a:r>
            <a:r>
              <a:rPr lang="en-US" sz="2400" b="1" i="1" dirty="0">
                <a:solidFill>
                  <a:schemeClr val="accent2"/>
                </a:solidFill>
                <a:latin typeface="Calibri" panose="020F0502020204030204" pitchFamily="34" charset="0"/>
              </a:rPr>
              <a:t>comic art</a:t>
            </a:r>
          </a:p>
          <a:p>
            <a:pPr marL="36900" indent="0">
              <a:buNone/>
            </a:pPr>
            <a:endParaRPr lang="en-US" sz="2400" b="1" i="1" dirty="0">
              <a:solidFill>
                <a:schemeClr val="tx1"/>
              </a:solidFill>
              <a:latin typeface="Calibri" panose="020F0502020204030204" pitchFamily="34" charset="0"/>
            </a:endParaRPr>
          </a:p>
          <a:p>
            <a:pPr lvl="1"/>
            <a:r>
              <a:rPr lang="en-US" sz="2400" b="1" dirty="0">
                <a:solidFill>
                  <a:schemeClr val="tx1"/>
                </a:solidFill>
                <a:latin typeface="Calibri" panose="020F0502020204030204" pitchFamily="34" charset="0"/>
              </a:rPr>
              <a:t>Data-driven approach - </a:t>
            </a:r>
            <a:r>
              <a:rPr lang="en-US" sz="2400" b="1" i="1" dirty="0">
                <a:solidFill>
                  <a:schemeClr val="accent2"/>
                </a:solidFill>
                <a:latin typeface="Calibri" panose="020F0502020204030204" pitchFamily="34" charset="0"/>
              </a:rPr>
              <a:t>Judd et al., ICCV 09 </a:t>
            </a:r>
            <a:r>
              <a:rPr lang="en-US" sz="2400" b="1" dirty="0">
                <a:solidFill>
                  <a:schemeClr val="tx1"/>
                </a:solidFill>
                <a:latin typeface="Calibri" panose="020F0502020204030204" pitchFamily="34" charset="0"/>
              </a:rPr>
              <a:t>(LSVM)</a:t>
            </a:r>
          </a:p>
          <a:p>
            <a:pPr lvl="1"/>
            <a:endParaRPr lang="en-US" sz="2400" b="1" baseline="30000" dirty="0">
              <a:solidFill>
                <a:schemeClr val="tx1"/>
              </a:solidFill>
              <a:latin typeface="Calibri" panose="020F0502020204030204" pitchFamily="34" charset="0"/>
            </a:endParaRPr>
          </a:p>
          <a:p>
            <a:pPr lvl="1"/>
            <a:r>
              <a:rPr lang="en-US" sz="2400" b="1" dirty="0">
                <a:solidFill>
                  <a:schemeClr val="tx1"/>
                </a:solidFill>
                <a:latin typeface="Calibri" panose="020F0502020204030204" pitchFamily="34" charset="0"/>
              </a:rPr>
              <a:t>Graph based bottom-up saliency model - </a:t>
            </a:r>
            <a:r>
              <a:rPr lang="en-US" sz="2400" b="1" i="1" dirty="0">
                <a:solidFill>
                  <a:schemeClr val="accent2"/>
                </a:solidFill>
                <a:latin typeface="Calibri" panose="020F0502020204030204" pitchFamily="34" charset="0"/>
              </a:rPr>
              <a:t>Harel et al., NIPS 06 </a:t>
            </a:r>
            <a:r>
              <a:rPr lang="en-US" sz="2400" b="1" dirty="0">
                <a:solidFill>
                  <a:schemeClr val="tx1"/>
                </a:solidFill>
                <a:latin typeface="Calibri" panose="020F0502020204030204" pitchFamily="34" charset="0"/>
              </a:rPr>
              <a:t>(GBVS)</a:t>
            </a:r>
          </a:p>
          <a:p>
            <a:pPr lvl="1"/>
            <a:endParaRPr lang="en-US" sz="2400" b="1" dirty="0">
              <a:solidFill>
                <a:schemeClr val="tx1"/>
              </a:solidFill>
              <a:latin typeface="Calibri" panose="020F0502020204030204" pitchFamily="34" charset="0"/>
            </a:endParaRPr>
          </a:p>
          <a:p>
            <a:pPr lvl="1"/>
            <a:r>
              <a:rPr lang="en-US" sz="2400" b="1" dirty="0">
                <a:solidFill>
                  <a:schemeClr val="tx1"/>
                </a:solidFill>
                <a:latin typeface="Calibri" panose="020F0502020204030204" pitchFamily="34" charset="0"/>
              </a:rPr>
              <a:t>Difference of Gaussian based bottom up algorithm - </a:t>
            </a:r>
            <a:r>
              <a:rPr lang="en-US" sz="2400" b="1" i="1" dirty="0">
                <a:solidFill>
                  <a:schemeClr val="accent2"/>
                </a:solidFill>
                <a:latin typeface="Calibri" panose="020F0502020204030204" pitchFamily="34" charset="0"/>
              </a:rPr>
              <a:t>Frintrop et al., CVPR 15 </a:t>
            </a:r>
            <a:r>
              <a:rPr lang="en-US" sz="2400" b="1" dirty="0">
                <a:solidFill>
                  <a:schemeClr val="tx1"/>
                </a:solidFill>
                <a:latin typeface="Calibri" panose="020F0502020204030204" pitchFamily="34" charset="0"/>
              </a:rPr>
              <a:t>(VOCUS2) </a:t>
            </a:r>
          </a:p>
          <a:p>
            <a:pPr marL="450000" lvl="1" indent="0">
              <a:buNone/>
            </a:pPr>
            <a:endParaRPr lang="en-US" sz="2400" b="1" dirty="0">
              <a:solidFill>
                <a:schemeClr val="tx1"/>
              </a:solidFill>
              <a:latin typeface="Calibri" panose="020F0502020204030204" pitchFamily="34" charset="0"/>
            </a:endParaRPr>
          </a:p>
          <a:p>
            <a:pPr lvl="1"/>
            <a:r>
              <a:rPr lang="en-US" sz="2400" b="1" dirty="0">
                <a:solidFill>
                  <a:schemeClr val="tx1"/>
                </a:solidFill>
                <a:latin typeface="Calibri" panose="020F0502020204030204" pitchFamily="34" charset="0"/>
              </a:rPr>
              <a:t>Region contrast based salient object detection - </a:t>
            </a:r>
            <a:r>
              <a:rPr lang="en-US" sz="2400" b="1" i="1" dirty="0">
                <a:solidFill>
                  <a:schemeClr val="accent2"/>
                </a:solidFill>
                <a:latin typeface="Calibri" panose="020F0502020204030204" pitchFamily="34" charset="0"/>
              </a:rPr>
              <a:t>Cheng et al., PAMI 15 </a:t>
            </a:r>
            <a:r>
              <a:rPr lang="en-US" sz="2400" b="1" dirty="0">
                <a:solidFill>
                  <a:schemeClr val="tx1"/>
                </a:solidFill>
                <a:latin typeface="Calibri" panose="020F0502020204030204" pitchFamily="34" charset="0"/>
              </a:rPr>
              <a:t>(RC) </a:t>
            </a:r>
          </a:p>
          <a:p>
            <a:pPr marL="36900" indent="0">
              <a:buFont typeface="Wingdings 2" charset="2"/>
              <a:buNone/>
            </a:pPr>
            <a:endParaRPr lang="en-US" b="1" dirty="0">
              <a:solidFill>
                <a:schemeClr val="tx1"/>
              </a:solidFill>
              <a:latin typeface="Calibri" panose="020F0502020204030204" pitchFamily="34" charset="0"/>
            </a:endParaRPr>
          </a:p>
          <a:p>
            <a:pPr marL="36900" indent="0">
              <a:buFont typeface="Wingdings 2" charset="2"/>
              <a:buNone/>
            </a:pPr>
            <a:endParaRPr lang="en-US" dirty="0">
              <a:solidFill>
                <a:schemeClr val="tx1"/>
              </a:solidFill>
              <a:latin typeface="Calibri" panose="020F0502020204030204" pitchFamily="34" charset="0"/>
            </a:endParaRPr>
          </a:p>
        </p:txBody>
      </p:sp>
      <p:sp>
        <p:nvSpPr>
          <p:cNvPr id="5" name="Slide Number Placeholder 2"/>
          <p:cNvSpPr txBox="1">
            <a:spLocks/>
          </p:cNvSpPr>
          <p:nvPr/>
        </p:nvSpPr>
        <p:spPr>
          <a:xfrm>
            <a:off x="11206511" y="120100"/>
            <a:ext cx="753545"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DC2B79-B18F-4803-A871-C4A18F46D5F3}" type="slidenum">
              <a:rPr lang="en-US" sz="2000" b="1" smtClean="0">
                <a:solidFill>
                  <a:schemeClr val="tx1"/>
                </a:solidFill>
                <a:latin typeface="Calibri" panose="020F0502020204030204" pitchFamily="34" charset="0"/>
              </a:rPr>
              <a:pPr/>
              <a:t>3</a:t>
            </a:fld>
            <a:endParaRPr lang="en-US" sz="200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9172743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ed Rectangle 49"/>
          <p:cNvSpPr/>
          <p:nvPr/>
        </p:nvSpPr>
        <p:spPr>
          <a:xfrm>
            <a:off x="3552569" y="2764023"/>
            <a:ext cx="2299591" cy="1129890"/>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b="1" dirty="0">
                <a:solidFill>
                  <a:schemeClr val="tx1"/>
                </a:solidFill>
                <a:latin typeface="Calibri" panose="020F0502020204030204" pitchFamily="34" charset="0"/>
              </a:rPr>
              <a:t>Average distance between natural and natural images</a:t>
            </a:r>
          </a:p>
        </p:txBody>
      </p:sp>
      <p:grpSp>
        <p:nvGrpSpPr>
          <p:cNvPr id="39" name="Group 38"/>
          <p:cNvGrpSpPr/>
          <p:nvPr/>
        </p:nvGrpSpPr>
        <p:grpSpPr>
          <a:xfrm>
            <a:off x="454890" y="3939848"/>
            <a:ext cx="1619952" cy="1060451"/>
            <a:chOff x="347636" y="2096486"/>
            <a:chExt cx="4111198" cy="2320416"/>
          </a:xfrm>
        </p:grpSpPr>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3390" y="3134853"/>
              <a:ext cx="1465444" cy="1282049"/>
            </a:xfrm>
            <a:prstGeom prst="rect">
              <a:avLst/>
            </a:prstGeom>
          </p:spPr>
        </p:pic>
        <p:pic>
          <p:nvPicPr>
            <p:cNvPr id="43" name="Picture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0595" y="2886533"/>
              <a:ext cx="1377587" cy="1282049"/>
            </a:xfrm>
            <a:prstGeom prst="rect">
              <a:avLst/>
            </a:prstGeom>
          </p:spPr>
        </p:pic>
        <p:pic>
          <p:nvPicPr>
            <p:cNvPr id="58" name="Picture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1531" y="2642852"/>
              <a:ext cx="1287176" cy="1282049"/>
            </a:xfrm>
            <a:prstGeom prst="rect">
              <a:avLst/>
            </a:prstGeom>
          </p:spPr>
        </p:pic>
        <p:pic>
          <p:nvPicPr>
            <p:cNvPr id="59" name="Picture 5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4949" y="2369669"/>
              <a:ext cx="1369987" cy="1282049"/>
            </a:xfrm>
            <a:prstGeom prst="rect">
              <a:avLst/>
            </a:prstGeom>
          </p:spPr>
        </p:pic>
        <p:pic>
          <p:nvPicPr>
            <p:cNvPr id="60" name="Picture 5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7636" y="2096486"/>
              <a:ext cx="1383895" cy="1282049"/>
            </a:xfrm>
            <a:prstGeom prst="rect">
              <a:avLst/>
            </a:prstGeom>
          </p:spPr>
        </p:pic>
      </p:grpSp>
      <p:sp>
        <p:nvSpPr>
          <p:cNvPr id="61" name="Rounded Rectangle 60"/>
          <p:cNvSpPr/>
          <p:nvPr/>
        </p:nvSpPr>
        <p:spPr>
          <a:xfrm>
            <a:off x="351690" y="5045089"/>
            <a:ext cx="1865376"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23 Comic Images</a:t>
            </a:r>
          </a:p>
        </p:txBody>
      </p:sp>
      <p:sp>
        <p:nvSpPr>
          <p:cNvPr id="62" name="Rounded Rectangle 61"/>
          <p:cNvSpPr/>
          <p:nvPr/>
        </p:nvSpPr>
        <p:spPr>
          <a:xfrm>
            <a:off x="3552569" y="4763854"/>
            <a:ext cx="2299591" cy="1129890"/>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b="1" dirty="0">
                <a:solidFill>
                  <a:schemeClr val="tx1"/>
                </a:solidFill>
                <a:latin typeface="Calibri" panose="020F0502020204030204" pitchFamily="34" charset="0"/>
              </a:rPr>
              <a:t>Average distance between comic and natural images</a:t>
            </a:r>
          </a:p>
        </p:txBody>
      </p:sp>
      <p:sp>
        <p:nvSpPr>
          <p:cNvPr id="63" name="Rounded Rectangle 62"/>
          <p:cNvSpPr/>
          <p:nvPr/>
        </p:nvSpPr>
        <p:spPr>
          <a:xfrm>
            <a:off x="3552569" y="6027527"/>
            <a:ext cx="2221880"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latin typeface="Calibri" panose="020F0502020204030204" pitchFamily="34" charset="0"/>
              </a:rPr>
              <a:t>1*1003</a:t>
            </a:r>
          </a:p>
        </p:txBody>
      </p:sp>
      <p:sp>
        <p:nvSpPr>
          <p:cNvPr id="64" name="Rounded Rectangle 63"/>
          <p:cNvSpPr/>
          <p:nvPr/>
        </p:nvSpPr>
        <p:spPr>
          <a:xfrm>
            <a:off x="3630280" y="2271956"/>
            <a:ext cx="2221880"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latin typeface="Calibri" panose="020F0502020204030204" pitchFamily="34" charset="0"/>
              </a:rPr>
              <a:t>1*1003</a:t>
            </a:r>
          </a:p>
        </p:txBody>
      </p:sp>
      <p:sp>
        <p:nvSpPr>
          <p:cNvPr id="66" name="Flowchart: Process 65"/>
          <p:cNvSpPr/>
          <p:nvPr/>
        </p:nvSpPr>
        <p:spPr>
          <a:xfrm>
            <a:off x="7694795" y="3916067"/>
            <a:ext cx="1801368" cy="609689"/>
          </a:xfrm>
          <a:prstGeom prst="flowChartProcess">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panose="020F0502020204030204" pitchFamily="34" charset="0"/>
              </a:rPr>
              <a:t>Similarity Score</a:t>
            </a:r>
          </a:p>
        </p:txBody>
      </p:sp>
      <p:sp>
        <p:nvSpPr>
          <p:cNvPr id="5" name="Minus 4"/>
          <p:cNvSpPr/>
          <p:nvPr/>
        </p:nvSpPr>
        <p:spPr>
          <a:xfrm>
            <a:off x="6320914" y="3996911"/>
            <a:ext cx="630936" cy="445806"/>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307198" y="3916067"/>
            <a:ext cx="658368" cy="629647"/>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Elbow Connector 8"/>
          <p:cNvCxnSpPr>
            <a:stCxn id="64" idx="3"/>
            <a:endCxn id="6" idx="0"/>
          </p:cNvCxnSpPr>
          <p:nvPr/>
        </p:nvCxnSpPr>
        <p:spPr>
          <a:xfrm>
            <a:off x="5852160" y="2464155"/>
            <a:ext cx="784222" cy="1451912"/>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p:cNvCxnSpPr>
            <a:stCxn id="63" idx="3"/>
            <a:endCxn id="6" idx="4"/>
          </p:cNvCxnSpPr>
          <p:nvPr/>
        </p:nvCxnSpPr>
        <p:spPr>
          <a:xfrm flipV="1">
            <a:off x="5774449" y="4545714"/>
            <a:ext cx="861933" cy="1674012"/>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0" name="Right Arrow 19"/>
          <p:cNvSpPr/>
          <p:nvPr/>
        </p:nvSpPr>
        <p:spPr>
          <a:xfrm>
            <a:off x="6979282" y="4107445"/>
            <a:ext cx="746674" cy="226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81"/>
          <p:cNvSpPr/>
          <p:nvPr/>
        </p:nvSpPr>
        <p:spPr>
          <a:xfrm>
            <a:off x="345434" y="2493300"/>
            <a:ext cx="2165365" cy="298283"/>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1003 Natural Images</a:t>
            </a:r>
          </a:p>
        </p:txBody>
      </p:sp>
      <p:sp>
        <p:nvSpPr>
          <p:cNvPr id="90" name="Rounded Rectangle 89"/>
          <p:cNvSpPr/>
          <p:nvPr/>
        </p:nvSpPr>
        <p:spPr>
          <a:xfrm>
            <a:off x="303356" y="6513464"/>
            <a:ext cx="2165365" cy="298283"/>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1003 Natural Images</a:t>
            </a:r>
          </a:p>
        </p:txBody>
      </p:sp>
      <p:sp>
        <p:nvSpPr>
          <p:cNvPr id="100" name="Striped Right Arrow 99"/>
          <p:cNvSpPr/>
          <p:nvPr/>
        </p:nvSpPr>
        <p:spPr>
          <a:xfrm>
            <a:off x="2571065" y="2883739"/>
            <a:ext cx="640080" cy="40789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Striped Right Arrow 100"/>
          <p:cNvSpPr/>
          <p:nvPr/>
        </p:nvSpPr>
        <p:spPr>
          <a:xfrm>
            <a:off x="2567896" y="5471931"/>
            <a:ext cx="640080" cy="40789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itle 1"/>
          <p:cNvSpPr>
            <a:spLocks noGrp="1"/>
          </p:cNvSpPr>
          <p:nvPr>
            <p:ph type="title"/>
          </p:nvPr>
        </p:nvSpPr>
        <p:spPr>
          <a:xfrm>
            <a:off x="1190538" y="-158282"/>
            <a:ext cx="10353762" cy="970450"/>
          </a:xfrm>
        </p:spPr>
        <p:txBody>
          <a:bodyPr>
            <a:normAutofit/>
          </a:bodyPr>
          <a:lstStyle/>
          <a:p>
            <a:r>
              <a:rPr lang="en-US" b="1" dirty="0">
                <a:solidFill>
                  <a:schemeClr val="tx1"/>
                </a:solidFill>
                <a:latin typeface="Calibri" panose="020F0502020204030204" pitchFamily="34" charset="0"/>
              </a:rPr>
              <a:t>Exploratory Analysis</a:t>
            </a:r>
            <a:endParaRPr lang="en-US" dirty="0"/>
          </a:p>
        </p:txBody>
      </p:sp>
      <p:sp>
        <p:nvSpPr>
          <p:cNvPr id="49" name="Content Placeholder 2"/>
          <p:cNvSpPr>
            <a:spLocks noGrp="1"/>
          </p:cNvSpPr>
          <p:nvPr>
            <p:ph idx="1"/>
          </p:nvPr>
        </p:nvSpPr>
        <p:spPr>
          <a:xfrm>
            <a:off x="733959" y="665887"/>
            <a:ext cx="10864215" cy="811530"/>
          </a:xfrm>
        </p:spPr>
        <p:txBody>
          <a:bodyPr>
            <a:normAutofit fontScale="92500" lnSpcReduction="10000"/>
          </a:bodyPr>
          <a:lstStyle/>
          <a:p>
            <a:pPr marL="36900" indent="0">
              <a:buNone/>
            </a:pPr>
            <a:r>
              <a:rPr lang="en-US" sz="2400" b="1" i="1" dirty="0">
                <a:solidFill>
                  <a:schemeClr val="accent2"/>
                </a:solidFill>
                <a:latin typeface="Calibri" panose="020F0502020204030204" pitchFamily="34" charset="0"/>
              </a:rPr>
              <a:t>Hypothesis I :  </a:t>
            </a:r>
            <a:r>
              <a:rPr lang="en-US" sz="2400" b="1" i="1" dirty="0">
                <a:solidFill>
                  <a:schemeClr val="tx1"/>
                </a:solidFill>
                <a:latin typeface="Calibri" panose="020F0502020204030204" pitchFamily="34" charset="0"/>
              </a:rPr>
              <a:t>Comic panels in our dataset are similar to natural images in LSVM’s dataset in terms of features used for saliency prediction</a:t>
            </a:r>
          </a:p>
          <a:p>
            <a:pPr marL="36900" indent="0">
              <a:buNone/>
            </a:pPr>
            <a:endParaRPr lang="en-US" b="1" i="1" dirty="0">
              <a:solidFill>
                <a:schemeClr val="tx1"/>
              </a:solidFill>
            </a:endParaRPr>
          </a:p>
        </p:txBody>
      </p:sp>
      <p:sp>
        <p:nvSpPr>
          <p:cNvPr id="48" name="Slide Number Placeholder 2"/>
          <p:cNvSpPr txBox="1">
            <a:spLocks/>
          </p:cNvSpPr>
          <p:nvPr/>
        </p:nvSpPr>
        <p:spPr>
          <a:xfrm>
            <a:off x="11206511" y="120100"/>
            <a:ext cx="753545"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DC2B79-B18F-4803-A871-C4A18F46D5F3}" type="slidenum">
              <a:rPr lang="en-US" sz="2000" b="1" smtClean="0">
                <a:solidFill>
                  <a:schemeClr val="tx1"/>
                </a:solidFill>
                <a:latin typeface="Calibri" panose="020F0502020204030204" pitchFamily="34" charset="0"/>
              </a:rPr>
              <a:pPr/>
              <a:t>30</a:t>
            </a:fld>
            <a:endParaRPr lang="en-US" sz="2000" b="1" dirty="0">
              <a:solidFill>
                <a:schemeClr val="tx1"/>
              </a:solidFill>
              <a:latin typeface="Calibri" panose="020F0502020204030204" pitchFamily="34" charset="0"/>
            </a:endParaRPr>
          </a:p>
        </p:txBody>
      </p:sp>
      <p:grpSp>
        <p:nvGrpSpPr>
          <p:cNvPr id="65" name="Group 64"/>
          <p:cNvGrpSpPr/>
          <p:nvPr/>
        </p:nvGrpSpPr>
        <p:grpSpPr>
          <a:xfrm>
            <a:off x="437572" y="2904105"/>
            <a:ext cx="1729408" cy="1008489"/>
            <a:chOff x="338492" y="3766392"/>
            <a:chExt cx="3555629" cy="2725848"/>
          </a:xfrm>
        </p:grpSpPr>
        <p:pic>
          <p:nvPicPr>
            <p:cNvPr id="67" name="Picture 6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69084" y="5125523"/>
              <a:ext cx="1025037" cy="1366717"/>
            </a:xfrm>
            <a:prstGeom prst="rect">
              <a:avLst/>
            </a:prstGeom>
          </p:spPr>
        </p:pic>
        <p:pic>
          <p:nvPicPr>
            <p:cNvPr id="68" name="Picture 6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30702" y="4857477"/>
              <a:ext cx="1347179" cy="1434509"/>
            </a:xfrm>
            <a:prstGeom prst="rect">
              <a:avLst/>
            </a:prstGeom>
          </p:spPr>
        </p:pic>
        <p:pic>
          <p:nvPicPr>
            <p:cNvPr id="69" name="Picture 6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6388" y="4705578"/>
              <a:ext cx="1264160" cy="1346107"/>
            </a:xfrm>
            <a:prstGeom prst="rect">
              <a:avLst/>
            </a:prstGeom>
          </p:spPr>
        </p:pic>
        <p:pic>
          <p:nvPicPr>
            <p:cNvPr id="70" name="Picture 6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12325" y="4412893"/>
              <a:ext cx="1280482" cy="1363487"/>
            </a:xfrm>
            <a:prstGeom prst="rect">
              <a:avLst/>
            </a:prstGeom>
          </p:spPr>
        </p:pic>
        <p:pic>
          <p:nvPicPr>
            <p:cNvPr id="71" name="Picture 7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9994" y="4126164"/>
              <a:ext cx="1296591" cy="1226038"/>
            </a:xfrm>
            <a:prstGeom prst="rect">
              <a:avLst/>
            </a:prstGeom>
          </p:spPr>
        </p:pic>
        <p:pic>
          <p:nvPicPr>
            <p:cNvPr id="72" name="Picture 7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8492" y="3766392"/>
              <a:ext cx="1279249" cy="1293002"/>
            </a:xfrm>
            <a:prstGeom prst="rect">
              <a:avLst/>
            </a:prstGeom>
          </p:spPr>
        </p:pic>
      </p:grpSp>
      <p:grpSp>
        <p:nvGrpSpPr>
          <p:cNvPr id="105" name="Group 104"/>
          <p:cNvGrpSpPr/>
          <p:nvPr/>
        </p:nvGrpSpPr>
        <p:grpSpPr>
          <a:xfrm>
            <a:off x="357931" y="5474277"/>
            <a:ext cx="1729408" cy="1008489"/>
            <a:chOff x="338492" y="3766392"/>
            <a:chExt cx="3555629" cy="2725848"/>
          </a:xfrm>
        </p:grpSpPr>
        <p:pic>
          <p:nvPicPr>
            <p:cNvPr id="106" name="Picture 10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69084" y="5125523"/>
              <a:ext cx="1025037" cy="1366717"/>
            </a:xfrm>
            <a:prstGeom prst="rect">
              <a:avLst/>
            </a:prstGeom>
          </p:spPr>
        </p:pic>
        <p:pic>
          <p:nvPicPr>
            <p:cNvPr id="107" name="Picture 10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30702" y="4857477"/>
              <a:ext cx="1347179" cy="1434509"/>
            </a:xfrm>
            <a:prstGeom prst="rect">
              <a:avLst/>
            </a:prstGeom>
          </p:spPr>
        </p:pic>
        <p:pic>
          <p:nvPicPr>
            <p:cNvPr id="108" name="Picture 10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6388" y="4705578"/>
              <a:ext cx="1264160" cy="1346107"/>
            </a:xfrm>
            <a:prstGeom prst="rect">
              <a:avLst/>
            </a:prstGeom>
          </p:spPr>
        </p:pic>
        <p:pic>
          <p:nvPicPr>
            <p:cNvPr id="109" name="Picture 10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12325" y="4412893"/>
              <a:ext cx="1280482" cy="1363487"/>
            </a:xfrm>
            <a:prstGeom prst="rect">
              <a:avLst/>
            </a:prstGeom>
          </p:spPr>
        </p:pic>
        <p:pic>
          <p:nvPicPr>
            <p:cNvPr id="110" name="Picture 10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9994" y="4126164"/>
              <a:ext cx="1296591" cy="1226038"/>
            </a:xfrm>
            <a:prstGeom prst="rect">
              <a:avLst/>
            </a:prstGeom>
          </p:spPr>
        </p:pic>
        <p:pic>
          <p:nvPicPr>
            <p:cNvPr id="111" name="Picture 1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8492" y="3766392"/>
              <a:ext cx="1279249" cy="1293002"/>
            </a:xfrm>
            <a:prstGeom prst="rect">
              <a:avLst/>
            </a:prstGeom>
          </p:spPr>
        </p:pic>
      </p:grpSp>
      <p:grpSp>
        <p:nvGrpSpPr>
          <p:cNvPr id="119" name="Group 118"/>
          <p:cNvGrpSpPr/>
          <p:nvPr/>
        </p:nvGrpSpPr>
        <p:grpSpPr>
          <a:xfrm>
            <a:off x="487523" y="1387244"/>
            <a:ext cx="1729408" cy="1008489"/>
            <a:chOff x="338492" y="3766392"/>
            <a:chExt cx="3555629" cy="2725848"/>
          </a:xfrm>
        </p:grpSpPr>
        <p:pic>
          <p:nvPicPr>
            <p:cNvPr id="120" name="Picture 1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69084" y="5125523"/>
              <a:ext cx="1025037" cy="1366717"/>
            </a:xfrm>
            <a:prstGeom prst="rect">
              <a:avLst/>
            </a:prstGeom>
          </p:spPr>
        </p:pic>
        <p:pic>
          <p:nvPicPr>
            <p:cNvPr id="121" name="Picture 1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30702" y="4857477"/>
              <a:ext cx="1347179" cy="1434509"/>
            </a:xfrm>
            <a:prstGeom prst="rect">
              <a:avLst/>
            </a:prstGeom>
          </p:spPr>
        </p:pic>
        <p:pic>
          <p:nvPicPr>
            <p:cNvPr id="122" name="Picture 1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6388" y="4705578"/>
              <a:ext cx="1264160" cy="1346107"/>
            </a:xfrm>
            <a:prstGeom prst="rect">
              <a:avLst/>
            </a:prstGeom>
          </p:spPr>
        </p:pic>
        <p:pic>
          <p:nvPicPr>
            <p:cNvPr id="123" name="Picture 1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12325" y="4412893"/>
              <a:ext cx="1280482" cy="1363487"/>
            </a:xfrm>
            <a:prstGeom prst="rect">
              <a:avLst/>
            </a:prstGeom>
          </p:spPr>
        </p:pic>
        <p:pic>
          <p:nvPicPr>
            <p:cNvPr id="124" name="Picture 12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9994" y="4126164"/>
              <a:ext cx="1296591" cy="1226038"/>
            </a:xfrm>
            <a:prstGeom prst="rect">
              <a:avLst/>
            </a:prstGeom>
          </p:spPr>
        </p:pic>
        <p:pic>
          <p:nvPicPr>
            <p:cNvPr id="125" name="Picture 12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8492" y="3766392"/>
              <a:ext cx="1279249" cy="1293002"/>
            </a:xfrm>
            <a:prstGeom prst="rect">
              <a:avLst/>
            </a:prstGeom>
          </p:spPr>
        </p:pic>
      </p:grpSp>
    </p:spTree>
    <p:extLst>
      <p:ext uri="{BB962C8B-B14F-4D97-AF65-F5344CB8AC3E}">
        <p14:creationId xmlns:p14="http://schemas.microsoft.com/office/powerpoint/2010/main" val="22443863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ed Rectangle 49"/>
          <p:cNvSpPr/>
          <p:nvPr/>
        </p:nvSpPr>
        <p:spPr>
          <a:xfrm>
            <a:off x="3552569" y="2764023"/>
            <a:ext cx="2299591" cy="1129890"/>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b="1" dirty="0">
                <a:solidFill>
                  <a:schemeClr val="tx1"/>
                </a:solidFill>
                <a:latin typeface="Calibri" panose="020F0502020204030204" pitchFamily="34" charset="0"/>
              </a:rPr>
              <a:t>Average distance between natural and natural images</a:t>
            </a:r>
          </a:p>
        </p:txBody>
      </p:sp>
      <p:grpSp>
        <p:nvGrpSpPr>
          <p:cNvPr id="39" name="Group 38"/>
          <p:cNvGrpSpPr/>
          <p:nvPr/>
        </p:nvGrpSpPr>
        <p:grpSpPr>
          <a:xfrm>
            <a:off x="454890" y="3939848"/>
            <a:ext cx="1619952" cy="1060451"/>
            <a:chOff x="347636" y="2096486"/>
            <a:chExt cx="4111198" cy="2320416"/>
          </a:xfrm>
        </p:grpSpPr>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3390" y="3134853"/>
              <a:ext cx="1465444" cy="1282049"/>
            </a:xfrm>
            <a:prstGeom prst="rect">
              <a:avLst/>
            </a:prstGeom>
          </p:spPr>
        </p:pic>
        <p:pic>
          <p:nvPicPr>
            <p:cNvPr id="43" name="Picture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0595" y="2886533"/>
              <a:ext cx="1377587" cy="1282049"/>
            </a:xfrm>
            <a:prstGeom prst="rect">
              <a:avLst/>
            </a:prstGeom>
          </p:spPr>
        </p:pic>
        <p:pic>
          <p:nvPicPr>
            <p:cNvPr id="58" name="Picture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1531" y="2642852"/>
              <a:ext cx="1287176" cy="1282049"/>
            </a:xfrm>
            <a:prstGeom prst="rect">
              <a:avLst/>
            </a:prstGeom>
          </p:spPr>
        </p:pic>
        <p:pic>
          <p:nvPicPr>
            <p:cNvPr id="59" name="Picture 5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74949" y="2369669"/>
              <a:ext cx="1369987" cy="1282049"/>
            </a:xfrm>
            <a:prstGeom prst="rect">
              <a:avLst/>
            </a:prstGeom>
          </p:spPr>
        </p:pic>
        <p:pic>
          <p:nvPicPr>
            <p:cNvPr id="60" name="Picture 5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7636" y="2096486"/>
              <a:ext cx="1383895" cy="1282049"/>
            </a:xfrm>
            <a:prstGeom prst="rect">
              <a:avLst/>
            </a:prstGeom>
          </p:spPr>
        </p:pic>
      </p:grpSp>
      <p:sp>
        <p:nvSpPr>
          <p:cNvPr id="61" name="Rounded Rectangle 60"/>
          <p:cNvSpPr/>
          <p:nvPr/>
        </p:nvSpPr>
        <p:spPr>
          <a:xfrm>
            <a:off x="351690" y="5045089"/>
            <a:ext cx="1865376"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23 Comic Images</a:t>
            </a:r>
          </a:p>
        </p:txBody>
      </p:sp>
      <p:sp>
        <p:nvSpPr>
          <p:cNvPr id="62" name="Rounded Rectangle 61"/>
          <p:cNvSpPr/>
          <p:nvPr/>
        </p:nvSpPr>
        <p:spPr>
          <a:xfrm>
            <a:off x="3552569" y="4763854"/>
            <a:ext cx="2299591" cy="1129890"/>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b="1" dirty="0">
                <a:solidFill>
                  <a:schemeClr val="tx1"/>
                </a:solidFill>
                <a:latin typeface="Calibri" panose="020F0502020204030204" pitchFamily="34" charset="0"/>
              </a:rPr>
              <a:t>Average distance between comic and natural images</a:t>
            </a:r>
          </a:p>
        </p:txBody>
      </p:sp>
      <p:sp>
        <p:nvSpPr>
          <p:cNvPr id="63" name="Rounded Rectangle 62"/>
          <p:cNvSpPr/>
          <p:nvPr/>
        </p:nvSpPr>
        <p:spPr>
          <a:xfrm>
            <a:off x="3552569" y="6027527"/>
            <a:ext cx="2221880"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latin typeface="Calibri" panose="020F0502020204030204" pitchFamily="34" charset="0"/>
              </a:rPr>
              <a:t>1*1003</a:t>
            </a:r>
          </a:p>
        </p:txBody>
      </p:sp>
      <p:sp>
        <p:nvSpPr>
          <p:cNvPr id="64" name="Rounded Rectangle 63"/>
          <p:cNvSpPr/>
          <p:nvPr/>
        </p:nvSpPr>
        <p:spPr>
          <a:xfrm>
            <a:off x="3630280" y="2271956"/>
            <a:ext cx="2221880" cy="38439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latin typeface="Calibri" panose="020F0502020204030204" pitchFamily="34" charset="0"/>
              </a:rPr>
              <a:t>1*1003</a:t>
            </a:r>
          </a:p>
        </p:txBody>
      </p:sp>
      <p:sp>
        <p:nvSpPr>
          <p:cNvPr id="66" name="Flowchart: Process 65"/>
          <p:cNvSpPr/>
          <p:nvPr/>
        </p:nvSpPr>
        <p:spPr>
          <a:xfrm>
            <a:off x="7694795" y="3916067"/>
            <a:ext cx="1801368" cy="609689"/>
          </a:xfrm>
          <a:prstGeom prst="flowChartProcess">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panose="020F0502020204030204" pitchFamily="34" charset="0"/>
              </a:rPr>
              <a:t>Similarity Score</a:t>
            </a:r>
          </a:p>
        </p:txBody>
      </p:sp>
      <p:sp>
        <p:nvSpPr>
          <p:cNvPr id="5" name="Minus 4"/>
          <p:cNvSpPr/>
          <p:nvPr/>
        </p:nvSpPr>
        <p:spPr>
          <a:xfrm>
            <a:off x="6320914" y="3996911"/>
            <a:ext cx="630936" cy="445806"/>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307198" y="3916067"/>
            <a:ext cx="658368" cy="629647"/>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Elbow Connector 8"/>
          <p:cNvCxnSpPr>
            <a:stCxn id="64" idx="3"/>
            <a:endCxn id="6" idx="0"/>
          </p:cNvCxnSpPr>
          <p:nvPr/>
        </p:nvCxnSpPr>
        <p:spPr>
          <a:xfrm>
            <a:off x="5852160" y="2464155"/>
            <a:ext cx="784222" cy="1451912"/>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p:cNvCxnSpPr>
            <a:stCxn id="63" idx="3"/>
            <a:endCxn id="6" idx="4"/>
          </p:cNvCxnSpPr>
          <p:nvPr/>
        </p:nvCxnSpPr>
        <p:spPr>
          <a:xfrm flipV="1">
            <a:off x="5774449" y="4545714"/>
            <a:ext cx="861933" cy="1674012"/>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0" name="Right Arrow 19"/>
          <p:cNvSpPr/>
          <p:nvPr/>
        </p:nvSpPr>
        <p:spPr>
          <a:xfrm>
            <a:off x="6979282" y="4107445"/>
            <a:ext cx="746674" cy="226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81"/>
          <p:cNvSpPr/>
          <p:nvPr/>
        </p:nvSpPr>
        <p:spPr>
          <a:xfrm>
            <a:off x="345434" y="2493300"/>
            <a:ext cx="2165365" cy="298283"/>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1003 Natural Images</a:t>
            </a:r>
          </a:p>
        </p:txBody>
      </p:sp>
      <p:sp>
        <p:nvSpPr>
          <p:cNvPr id="90" name="Rounded Rectangle 89"/>
          <p:cNvSpPr/>
          <p:nvPr/>
        </p:nvSpPr>
        <p:spPr>
          <a:xfrm>
            <a:off x="303356" y="6513464"/>
            <a:ext cx="2165365" cy="298283"/>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1003 Natural Images</a:t>
            </a:r>
          </a:p>
        </p:txBody>
      </p:sp>
      <p:sp>
        <p:nvSpPr>
          <p:cNvPr id="100" name="Striped Right Arrow 99"/>
          <p:cNvSpPr/>
          <p:nvPr/>
        </p:nvSpPr>
        <p:spPr>
          <a:xfrm>
            <a:off x="2571065" y="2883739"/>
            <a:ext cx="640080" cy="40789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Striped Right Arrow 100"/>
          <p:cNvSpPr/>
          <p:nvPr/>
        </p:nvSpPr>
        <p:spPr>
          <a:xfrm>
            <a:off x="2567896" y="5471931"/>
            <a:ext cx="640080" cy="40789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ounded Rectangle 101"/>
          <p:cNvSpPr/>
          <p:nvPr/>
        </p:nvSpPr>
        <p:spPr>
          <a:xfrm>
            <a:off x="9646369" y="1539592"/>
            <a:ext cx="2309077" cy="1030752"/>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2000" b="1" dirty="0">
                <a:latin typeface="Calibri" panose="020F0502020204030204" pitchFamily="34" charset="0"/>
              </a:rPr>
              <a:t>Higher similarity</a:t>
            </a:r>
            <a:endParaRPr lang="en-US" sz="2000" b="1" dirty="0">
              <a:solidFill>
                <a:schemeClr val="tx1"/>
              </a:solidFill>
              <a:latin typeface="Calibri" panose="020F0502020204030204" pitchFamily="34" charset="0"/>
            </a:endParaRPr>
          </a:p>
        </p:txBody>
      </p:sp>
      <p:sp>
        <p:nvSpPr>
          <p:cNvPr id="106" name="Rounded Rectangle 105"/>
          <p:cNvSpPr/>
          <p:nvPr/>
        </p:nvSpPr>
        <p:spPr>
          <a:xfrm>
            <a:off x="9619488" y="5723067"/>
            <a:ext cx="2335958" cy="103983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2000" b="1" dirty="0">
                <a:solidFill>
                  <a:schemeClr val="tx1"/>
                </a:solidFill>
                <a:latin typeface="Calibri" panose="020F0502020204030204" pitchFamily="34" charset="0"/>
              </a:rPr>
              <a:t>Low Similarity</a:t>
            </a:r>
          </a:p>
        </p:txBody>
      </p:sp>
      <p:cxnSp>
        <p:nvCxnSpPr>
          <p:cNvPr id="30" name="Elbow Connector 29"/>
          <p:cNvCxnSpPr>
            <a:stCxn id="66" idx="3"/>
            <a:endCxn id="102" idx="2"/>
          </p:cNvCxnSpPr>
          <p:nvPr/>
        </p:nvCxnSpPr>
        <p:spPr>
          <a:xfrm flipV="1">
            <a:off x="9496163" y="2570344"/>
            <a:ext cx="1304745" cy="1650568"/>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31"/>
          <p:cNvCxnSpPr>
            <a:stCxn id="66" idx="3"/>
            <a:endCxn id="106" idx="0"/>
          </p:cNvCxnSpPr>
          <p:nvPr/>
        </p:nvCxnSpPr>
        <p:spPr>
          <a:xfrm>
            <a:off x="9496163" y="4220912"/>
            <a:ext cx="1291304" cy="1502155"/>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11" name="Rectangle 110"/>
          <p:cNvSpPr/>
          <p:nvPr/>
        </p:nvSpPr>
        <p:spPr>
          <a:xfrm>
            <a:off x="9424516" y="3328968"/>
            <a:ext cx="1421159" cy="369332"/>
          </a:xfrm>
          <a:prstGeom prst="rect">
            <a:avLst/>
          </a:prstGeom>
        </p:spPr>
        <p:txBody>
          <a:bodyPr wrap="none">
            <a:spAutoFit/>
          </a:bodyPr>
          <a:lstStyle/>
          <a:p>
            <a:pPr algn="ctr"/>
            <a:r>
              <a:rPr lang="en-US" b="1" dirty="0">
                <a:latin typeface="Calibri" panose="020F0502020204030204" pitchFamily="34" charset="0"/>
              </a:rPr>
              <a:t>High Positive</a:t>
            </a:r>
          </a:p>
        </p:txBody>
      </p:sp>
      <p:sp>
        <p:nvSpPr>
          <p:cNvPr id="112" name="Rectangle 111"/>
          <p:cNvSpPr/>
          <p:nvPr/>
        </p:nvSpPr>
        <p:spPr>
          <a:xfrm>
            <a:off x="9561441" y="4578611"/>
            <a:ext cx="1027654" cy="369332"/>
          </a:xfrm>
          <a:prstGeom prst="rect">
            <a:avLst/>
          </a:prstGeom>
        </p:spPr>
        <p:txBody>
          <a:bodyPr wrap="none">
            <a:spAutoFit/>
          </a:bodyPr>
          <a:lstStyle/>
          <a:p>
            <a:pPr algn="ctr"/>
            <a:r>
              <a:rPr lang="en-US" b="1" dirty="0">
                <a:latin typeface="Calibri" panose="020F0502020204030204" pitchFamily="34" charset="0"/>
              </a:rPr>
              <a:t>Negative</a:t>
            </a:r>
          </a:p>
        </p:txBody>
      </p:sp>
      <p:sp>
        <p:nvSpPr>
          <p:cNvPr id="53" name="Title 1"/>
          <p:cNvSpPr>
            <a:spLocks noGrp="1"/>
          </p:cNvSpPr>
          <p:nvPr>
            <p:ph type="title"/>
          </p:nvPr>
        </p:nvSpPr>
        <p:spPr>
          <a:xfrm>
            <a:off x="1190538" y="-158282"/>
            <a:ext cx="10353762" cy="970450"/>
          </a:xfrm>
        </p:spPr>
        <p:txBody>
          <a:bodyPr>
            <a:normAutofit/>
          </a:bodyPr>
          <a:lstStyle/>
          <a:p>
            <a:r>
              <a:rPr lang="en-US" b="1" dirty="0">
                <a:solidFill>
                  <a:schemeClr val="tx1"/>
                </a:solidFill>
                <a:latin typeface="Calibri" panose="020F0502020204030204" pitchFamily="34" charset="0"/>
              </a:rPr>
              <a:t>Exploratory Analysis</a:t>
            </a:r>
            <a:endParaRPr lang="en-US" dirty="0"/>
          </a:p>
        </p:txBody>
      </p:sp>
      <p:sp>
        <p:nvSpPr>
          <p:cNvPr id="54" name="Slide Number Placeholder 2"/>
          <p:cNvSpPr txBox="1">
            <a:spLocks/>
          </p:cNvSpPr>
          <p:nvPr/>
        </p:nvSpPr>
        <p:spPr>
          <a:xfrm>
            <a:off x="11206511" y="120100"/>
            <a:ext cx="753545"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DC2B79-B18F-4803-A871-C4A18F46D5F3}" type="slidenum">
              <a:rPr lang="en-US" sz="2000" b="1" smtClean="0">
                <a:solidFill>
                  <a:schemeClr val="tx1"/>
                </a:solidFill>
                <a:latin typeface="Calibri" panose="020F0502020204030204" pitchFamily="34" charset="0"/>
              </a:rPr>
              <a:pPr/>
              <a:t>31</a:t>
            </a:fld>
            <a:endParaRPr lang="en-US" sz="2000" b="1" dirty="0">
              <a:solidFill>
                <a:schemeClr val="tx1"/>
              </a:solidFill>
              <a:latin typeface="Calibri" panose="020F0502020204030204" pitchFamily="34" charset="0"/>
            </a:endParaRPr>
          </a:p>
        </p:txBody>
      </p:sp>
      <p:grpSp>
        <p:nvGrpSpPr>
          <p:cNvPr id="71" name="Group 70"/>
          <p:cNvGrpSpPr/>
          <p:nvPr/>
        </p:nvGrpSpPr>
        <p:grpSpPr>
          <a:xfrm>
            <a:off x="437572" y="2904105"/>
            <a:ext cx="1729408" cy="1008489"/>
            <a:chOff x="338492" y="3766392"/>
            <a:chExt cx="3555629" cy="2725848"/>
          </a:xfrm>
        </p:grpSpPr>
        <p:pic>
          <p:nvPicPr>
            <p:cNvPr id="72" name="Picture 7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69084" y="5125523"/>
              <a:ext cx="1025037" cy="1366717"/>
            </a:xfrm>
            <a:prstGeom prst="rect">
              <a:avLst/>
            </a:prstGeom>
          </p:spPr>
        </p:pic>
        <p:pic>
          <p:nvPicPr>
            <p:cNvPr id="73" name="Picture 7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30702" y="4857477"/>
              <a:ext cx="1347179" cy="1434509"/>
            </a:xfrm>
            <a:prstGeom prst="rect">
              <a:avLst/>
            </a:prstGeom>
          </p:spPr>
        </p:pic>
        <p:pic>
          <p:nvPicPr>
            <p:cNvPr id="74" name="Picture 7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6388" y="4705578"/>
              <a:ext cx="1264160" cy="1346107"/>
            </a:xfrm>
            <a:prstGeom prst="rect">
              <a:avLst/>
            </a:prstGeom>
          </p:spPr>
        </p:pic>
        <p:pic>
          <p:nvPicPr>
            <p:cNvPr id="98" name="Picture 9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12325" y="4412893"/>
              <a:ext cx="1280482" cy="1363487"/>
            </a:xfrm>
            <a:prstGeom prst="rect">
              <a:avLst/>
            </a:prstGeom>
          </p:spPr>
        </p:pic>
        <p:pic>
          <p:nvPicPr>
            <p:cNvPr id="99" name="Picture 9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9994" y="4126164"/>
              <a:ext cx="1296591" cy="1226038"/>
            </a:xfrm>
            <a:prstGeom prst="rect">
              <a:avLst/>
            </a:prstGeom>
          </p:spPr>
        </p:pic>
        <p:pic>
          <p:nvPicPr>
            <p:cNvPr id="103" name="Picture 10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8492" y="3766392"/>
              <a:ext cx="1279249" cy="1293002"/>
            </a:xfrm>
            <a:prstGeom prst="rect">
              <a:avLst/>
            </a:prstGeom>
          </p:spPr>
        </p:pic>
      </p:grpSp>
      <p:grpSp>
        <p:nvGrpSpPr>
          <p:cNvPr id="104" name="Group 103"/>
          <p:cNvGrpSpPr/>
          <p:nvPr/>
        </p:nvGrpSpPr>
        <p:grpSpPr>
          <a:xfrm>
            <a:off x="357931" y="5474277"/>
            <a:ext cx="1729408" cy="1008489"/>
            <a:chOff x="338492" y="3766392"/>
            <a:chExt cx="3555629" cy="2725848"/>
          </a:xfrm>
        </p:grpSpPr>
        <p:pic>
          <p:nvPicPr>
            <p:cNvPr id="105" name="Picture 10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69084" y="5125523"/>
              <a:ext cx="1025037" cy="1366717"/>
            </a:xfrm>
            <a:prstGeom prst="rect">
              <a:avLst/>
            </a:prstGeom>
          </p:spPr>
        </p:pic>
        <p:pic>
          <p:nvPicPr>
            <p:cNvPr id="107" name="Picture 10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30702" y="4857477"/>
              <a:ext cx="1347179" cy="1434509"/>
            </a:xfrm>
            <a:prstGeom prst="rect">
              <a:avLst/>
            </a:prstGeom>
          </p:spPr>
        </p:pic>
        <p:pic>
          <p:nvPicPr>
            <p:cNvPr id="108" name="Picture 10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6388" y="4705578"/>
              <a:ext cx="1264160" cy="1346107"/>
            </a:xfrm>
            <a:prstGeom prst="rect">
              <a:avLst/>
            </a:prstGeom>
          </p:spPr>
        </p:pic>
        <p:pic>
          <p:nvPicPr>
            <p:cNvPr id="109" name="Picture 10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12325" y="4412893"/>
              <a:ext cx="1280482" cy="1363487"/>
            </a:xfrm>
            <a:prstGeom prst="rect">
              <a:avLst/>
            </a:prstGeom>
          </p:spPr>
        </p:pic>
        <p:pic>
          <p:nvPicPr>
            <p:cNvPr id="110" name="Picture 10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9994" y="4126164"/>
              <a:ext cx="1296591" cy="1226038"/>
            </a:xfrm>
            <a:prstGeom prst="rect">
              <a:avLst/>
            </a:prstGeom>
          </p:spPr>
        </p:pic>
        <p:pic>
          <p:nvPicPr>
            <p:cNvPr id="113" name="Picture 1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8492" y="3766392"/>
              <a:ext cx="1279249" cy="1293002"/>
            </a:xfrm>
            <a:prstGeom prst="rect">
              <a:avLst/>
            </a:prstGeom>
          </p:spPr>
        </p:pic>
      </p:grpSp>
      <p:grpSp>
        <p:nvGrpSpPr>
          <p:cNvPr id="114" name="Group 113"/>
          <p:cNvGrpSpPr/>
          <p:nvPr/>
        </p:nvGrpSpPr>
        <p:grpSpPr>
          <a:xfrm>
            <a:off x="487523" y="1387244"/>
            <a:ext cx="1729408" cy="1008489"/>
            <a:chOff x="338492" y="3766392"/>
            <a:chExt cx="3555629" cy="2725848"/>
          </a:xfrm>
        </p:grpSpPr>
        <p:pic>
          <p:nvPicPr>
            <p:cNvPr id="115" name="Picture 1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69084" y="5125523"/>
              <a:ext cx="1025037" cy="1366717"/>
            </a:xfrm>
            <a:prstGeom prst="rect">
              <a:avLst/>
            </a:prstGeom>
          </p:spPr>
        </p:pic>
        <p:pic>
          <p:nvPicPr>
            <p:cNvPr id="116" name="Picture 1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30702" y="4857477"/>
              <a:ext cx="1347179" cy="1434509"/>
            </a:xfrm>
            <a:prstGeom prst="rect">
              <a:avLst/>
            </a:prstGeom>
          </p:spPr>
        </p:pic>
        <p:pic>
          <p:nvPicPr>
            <p:cNvPr id="117" name="Picture 1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6388" y="4705578"/>
              <a:ext cx="1264160" cy="1346107"/>
            </a:xfrm>
            <a:prstGeom prst="rect">
              <a:avLst/>
            </a:prstGeom>
          </p:spPr>
        </p:pic>
        <p:pic>
          <p:nvPicPr>
            <p:cNvPr id="118" name="Picture 1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12325" y="4412893"/>
              <a:ext cx="1280482" cy="1363487"/>
            </a:xfrm>
            <a:prstGeom prst="rect">
              <a:avLst/>
            </a:prstGeom>
          </p:spPr>
        </p:pic>
        <p:pic>
          <p:nvPicPr>
            <p:cNvPr id="119" name="Picture 1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9994" y="4126164"/>
              <a:ext cx="1296591" cy="1226038"/>
            </a:xfrm>
            <a:prstGeom prst="rect">
              <a:avLst/>
            </a:prstGeom>
          </p:spPr>
        </p:pic>
        <p:pic>
          <p:nvPicPr>
            <p:cNvPr id="120" name="Picture 1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8492" y="3766392"/>
              <a:ext cx="1279249" cy="1293002"/>
            </a:xfrm>
            <a:prstGeom prst="rect">
              <a:avLst/>
            </a:prstGeom>
          </p:spPr>
        </p:pic>
      </p:grpSp>
      <p:sp>
        <p:nvSpPr>
          <p:cNvPr id="121" name="Content Placeholder 2"/>
          <p:cNvSpPr txBox="1">
            <a:spLocks/>
          </p:cNvSpPr>
          <p:nvPr/>
        </p:nvSpPr>
        <p:spPr>
          <a:xfrm>
            <a:off x="733959" y="665887"/>
            <a:ext cx="10864215" cy="811530"/>
          </a:xfrm>
          <a:prstGeom prst="rect">
            <a:avLst/>
          </a:prstGeom>
          <a:effectLst>
            <a:outerShdw blurRad="25400" dir="17880000">
              <a:srgbClr val="000000">
                <a:alpha val="46000"/>
              </a:srgbClr>
            </a:outerShdw>
          </a:effectLst>
        </p:spPr>
        <p:txBody>
          <a:bodyPr vert="horz" lIns="91440" tIns="45720" rIns="91440" bIns="45720" rtlCol="0" anchor="t">
            <a:normAutofit fontScale="92500" lnSpcReduction="10000"/>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6900" indent="0">
              <a:buFont typeface="Wingdings 2" charset="2"/>
              <a:buNone/>
            </a:pPr>
            <a:r>
              <a:rPr lang="en-US" sz="2400" b="1" i="1">
                <a:solidFill>
                  <a:schemeClr val="accent2"/>
                </a:solidFill>
                <a:latin typeface="Calibri" panose="020F0502020204030204" pitchFamily="34" charset="0"/>
              </a:rPr>
              <a:t>Hypothesis I :  </a:t>
            </a:r>
            <a:r>
              <a:rPr lang="en-US" sz="2400" b="1" i="1">
                <a:solidFill>
                  <a:schemeClr val="tx1"/>
                </a:solidFill>
                <a:latin typeface="Calibri" panose="020F0502020204030204" pitchFamily="34" charset="0"/>
              </a:rPr>
              <a:t>Comic panels in our dataset are similar to natural images in LSVM’s dataset in terms of features used for saliency prediction</a:t>
            </a:r>
          </a:p>
          <a:p>
            <a:pPr marL="36900" indent="0">
              <a:buFont typeface="Wingdings 2" charset="2"/>
              <a:buNone/>
            </a:pPr>
            <a:endParaRPr lang="en-US" b="1" i="1" dirty="0">
              <a:solidFill>
                <a:schemeClr val="tx1"/>
              </a:solidFill>
            </a:endParaRPr>
          </a:p>
        </p:txBody>
      </p:sp>
    </p:spTree>
    <p:extLst>
      <p:ext uri="{BB962C8B-B14F-4D97-AF65-F5344CB8AC3E}">
        <p14:creationId xmlns:p14="http://schemas.microsoft.com/office/powerpoint/2010/main" val="38872167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8660" y="960121"/>
            <a:ext cx="10864215" cy="811530"/>
          </a:xfrm>
        </p:spPr>
        <p:txBody>
          <a:bodyPr>
            <a:normAutofit fontScale="92500" lnSpcReduction="10000"/>
          </a:bodyPr>
          <a:lstStyle/>
          <a:p>
            <a:pPr marL="36900" indent="0">
              <a:buNone/>
            </a:pPr>
            <a:r>
              <a:rPr lang="en-US" sz="2400" b="1" i="1" dirty="0">
                <a:solidFill>
                  <a:schemeClr val="accent2"/>
                </a:solidFill>
                <a:latin typeface="Calibri" panose="020F0502020204030204" pitchFamily="34" charset="0"/>
              </a:rPr>
              <a:t>Hypothesis I :  </a:t>
            </a:r>
            <a:r>
              <a:rPr lang="en-US" sz="2400" b="1" i="1" dirty="0">
                <a:solidFill>
                  <a:schemeClr val="tx1"/>
                </a:solidFill>
                <a:latin typeface="Calibri" panose="020F0502020204030204" pitchFamily="34" charset="0"/>
              </a:rPr>
              <a:t>Comic panels in our dataset are similar to natural images in LSVM’s dataset in terms of features used for saliency prediction</a:t>
            </a:r>
          </a:p>
          <a:p>
            <a:pPr marL="36900" indent="0">
              <a:buNone/>
            </a:pPr>
            <a:endParaRPr lang="en-US" b="1" i="1"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4510" y="2039007"/>
            <a:ext cx="9112469" cy="3712284"/>
          </a:xfrm>
          <a:prstGeom prst="rect">
            <a:avLst/>
          </a:prstGeom>
        </p:spPr>
      </p:pic>
      <p:sp>
        <p:nvSpPr>
          <p:cNvPr id="9" name="Rectangle 8"/>
          <p:cNvSpPr/>
          <p:nvPr/>
        </p:nvSpPr>
        <p:spPr>
          <a:xfrm>
            <a:off x="1701034" y="5751291"/>
            <a:ext cx="9131336" cy="646331"/>
          </a:xfrm>
          <a:prstGeom prst="rect">
            <a:avLst/>
          </a:prstGeom>
        </p:spPr>
        <p:txBody>
          <a:bodyPr wrap="square">
            <a:spAutoFit/>
          </a:bodyPr>
          <a:lstStyle/>
          <a:p>
            <a:pPr algn="ctr"/>
            <a:r>
              <a:rPr lang="en-US" dirty="0">
                <a:latin typeface="Calibri" panose="020F0502020204030204" pitchFamily="34" charset="0"/>
              </a:rPr>
              <a:t>Similarity between natural and comic images in context of 3 out of 33 features from LSVM model of saliency</a:t>
            </a:r>
          </a:p>
        </p:txBody>
      </p:sp>
      <p:sp>
        <p:nvSpPr>
          <p:cNvPr id="7" name="Title 1"/>
          <p:cNvSpPr>
            <a:spLocks noGrp="1"/>
          </p:cNvSpPr>
          <p:nvPr>
            <p:ph type="title"/>
          </p:nvPr>
        </p:nvSpPr>
        <p:spPr>
          <a:xfrm>
            <a:off x="1190538" y="-158282"/>
            <a:ext cx="10353762" cy="970450"/>
          </a:xfrm>
        </p:spPr>
        <p:txBody>
          <a:bodyPr>
            <a:normAutofit/>
          </a:bodyPr>
          <a:lstStyle/>
          <a:p>
            <a:r>
              <a:rPr lang="en-US" b="1" dirty="0">
                <a:solidFill>
                  <a:schemeClr val="tx1"/>
                </a:solidFill>
                <a:latin typeface="Calibri" panose="020F0502020204030204" pitchFamily="34" charset="0"/>
              </a:rPr>
              <a:t>Exploratory Analysis</a:t>
            </a:r>
            <a:endParaRPr lang="en-US" dirty="0"/>
          </a:p>
        </p:txBody>
      </p:sp>
      <p:sp>
        <p:nvSpPr>
          <p:cNvPr id="8" name="Slide Number Placeholder 2"/>
          <p:cNvSpPr txBox="1">
            <a:spLocks/>
          </p:cNvSpPr>
          <p:nvPr/>
        </p:nvSpPr>
        <p:spPr>
          <a:xfrm>
            <a:off x="11206511" y="120100"/>
            <a:ext cx="753545"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DC2B79-B18F-4803-A871-C4A18F46D5F3}" type="slidenum">
              <a:rPr lang="en-US" sz="2000" b="1" smtClean="0">
                <a:solidFill>
                  <a:schemeClr val="tx1"/>
                </a:solidFill>
                <a:latin typeface="Calibri" panose="020F0502020204030204" pitchFamily="34" charset="0"/>
              </a:rPr>
              <a:pPr/>
              <a:t>32</a:t>
            </a:fld>
            <a:endParaRPr lang="en-US" sz="200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19301376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0538" y="-158282"/>
            <a:ext cx="10353762" cy="970450"/>
          </a:xfrm>
        </p:spPr>
        <p:txBody>
          <a:bodyPr>
            <a:normAutofit/>
          </a:bodyPr>
          <a:lstStyle/>
          <a:p>
            <a:r>
              <a:rPr lang="en-US" b="1" dirty="0">
                <a:solidFill>
                  <a:schemeClr val="tx1"/>
                </a:solidFill>
                <a:latin typeface="Calibri" panose="020F0502020204030204" pitchFamily="34" charset="0"/>
              </a:rPr>
              <a:t>Exploratory Analysis</a:t>
            </a:r>
            <a:endParaRPr lang="en-US" dirty="0"/>
          </a:p>
        </p:txBody>
      </p:sp>
      <p:sp>
        <p:nvSpPr>
          <p:cNvPr id="7" name="Rectangle 6"/>
          <p:cNvSpPr/>
          <p:nvPr/>
        </p:nvSpPr>
        <p:spPr>
          <a:xfrm>
            <a:off x="422910" y="902970"/>
            <a:ext cx="11338560" cy="193303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422910" y="4409936"/>
            <a:ext cx="11338560" cy="185370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422910" y="3052142"/>
            <a:ext cx="5688330" cy="116730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71500" y="1463040"/>
            <a:ext cx="1543050" cy="651510"/>
          </a:xfrm>
          <a:prstGeom prst="rect">
            <a:avLst/>
          </a:prstGeom>
          <a:solidFill>
            <a:schemeClr val="accent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panose="020F0502020204030204" pitchFamily="34" charset="0"/>
              </a:rPr>
              <a:t>High Level</a:t>
            </a:r>
          </a:p>
        </p:txBody>
      </p:sp>
      <p:sp>
        <p:nvSpPr>
          <p:cNvPr id="36" name="Rectangle 35"/>
          <p:cNvSpPr/>
          <p:nvPr/>
        </p:nvSpPr>
        <p:spPr>
          <a:xfrm>
            <a:off x="571500" y="3255507"/>
            <a:ext cx="1543050" cy="651510"/>
          </a:xfrm>
          <a:prstGeom prst="rect">
            <a:avLst/>
          </a:prstGeom>
          <a:solidFill>
            <a:schemeClr val="accent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panose="020F0502020204030204" pitchFamily="34" charset="0"/>
              </a:rPr>
              <a:t>Mid Level</a:t>
            </a:r>
          </a:p>
        </p:txBody>
      </p:sp>
      <p:sp>
        <p:nvSpPr>
          <p:cNvPr id="37" name="Rectangle 36"/>
          <p:cNvSpPr/>
          <p:nvPr/>
        </p:nvSpPr>
        <p:spPr>
          <a:xfrm>
            <a:off x="571500" y="5011033"/>
            <a:ext cx="1543050" cy="651510"/>
          </a:xfrm>
          <a:prstGeom prst="rect">
            <a:avLst/>
          </a:prstGeom>
          <a:solidFill>
            <a:schemeClr val="accent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panose="020F0502020204030204" pitchFamily="34" charset="0"/>
              </a:rPr>
              <a:t>Low Level</a:t>
            </a:r>
          </a:p>
        </p:txBody>
      </p:sp>
      <p:sp>
        <p:nvSpPr>
          <p:cNvPr id="42" name="Rectangle 41"/>
          <p:cNvSpPr/>
          <p:nvPr/>
        </p:nvSpPr>
        <p:spPr>
          <a:xfrm>
            <a:off x="2263140" y="5039992"/>
            <a:ext cx="2903220" cy="447754"/>
          </a:xfrm>
          <a:prstGeom prst="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libri" panose="020F0502020204030204" pitchFamily="34" charset="0"/>
              </a:rPr>
              <a:t>Color [14]</a:t>
            </a:r>
          </a:p>
        </p:txBody>
      </p:sp>
      <p:sp>
        <p:nvSpPr>
          <p:cNvPr id="43" name="Rectangle 42"/>
          <p:cNvSpPr/>
          <p:nvPr/>
        </p:nvSpPr>
        <p:spPr>
          <a:xfrm>
            <a:off x="2263140" y="5578548"/>
            <a:ext cx="2903220" cy="447754"/>
          </a:xfrm>
          <a:prstGeom prst="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libri" panose="020F0502020204030204" pitchFamily="34" charset="0"/>
              </a:rPr>
              <a:t>Intensity [15]</a:t>
            </a:r>
          </a:p>
        </p:txBody>
      </p:sp>
      <p:sp>
        <p:nvSpPr>
          <p:cNvPr id="44" name="Rectangle 43"/>
          <p:cNvSpPr/>
          <p:nvPr/>
        </p:nvSpPr>
        <p:spPr>
          <a:xfrm>
            <a:off x="5520690" y="4501436"/>
            <a:ext cx="2903220" cy="447754"/>
          </a:xfrm>
          <a:prstGeom prst="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libri" panose="020F0502020204030204" pitchFamily="34" charset="0"/>
              </a:rPr>
              <a:t>Orientation [16]</a:t>
            </a:r>
          </a:p>
        </p:txBody>
      </p:sp>
      <p:sp>
        <p:nvSpPr>
          <p:cNvPr id="45" name="Rectangle 44"/>
          <p:cNvSpPr/>
          <p:nvPr/>
        </p:nvSpPr>
        <p:spPr>
          <a:xfrm>
            <a:off x="2263140" y="4501436"/>
            <a:ext cx="2903220" cy="447754"/>
          </a:xfrm>
          <a:prstGeom prst="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libri" panose="020F0502020204030204" pitchFamily="34" charset="0"/>
              </a:rPr>
              <a:t>Steerable Pyramids [1-13]</a:t>
            </a:r>
          </a:p>
        </p:txBody>
      </p:sp>
      <p:sp>
        <p:nvSpPr>
          <p:cNvPr id="46" name="Rectangle 45"/>
          <p:cNvSpPr/>
          <p:nvPr/>
        </p:nvSpPr>
        <p:spPr>
          <a:xfrm>
            <a:off x="5520690" y="5039992"/>
            <a:ext cx="2903220" cy="447754"/>
          </a:xfrm>
          <a:prstGeom prst="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libri" panose="020F0502020204030204" pitchFamily="34" charset="0"/>
              </a:rPr>
              <a:t>Values of R, G, B [17-19]</a:t>
            </a:r>
          </a:p>
        </p:txBody>
      </p:sp>
      <p:sp>
        <p:nvSpPr>
          <p:cNvPr id="47" name="Rectangle 46"/>
          <p:cNvSpPr/>
          <p:nvPr/>
        </p:nvSpPr>
        <p:spPr>
          <a:xfrm>
            <a:off x="5520690" y="5576848"/>
            <a:ext cx="2903220" cy="447754"/>
          </a:xfrm>
          <a:prstGeom prst="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libri" panose="020F0502020204030204" pitchFamily="34" charset="0"/>
              </a:rPr>
              <a:t>Prob. of R, G, B [20-22]</a:t>
            </a:r>
          </a:p>
        </p:txBody>
      </p:sp>
      <p:sp>
        <p:nvSpPr>
          <p:cNvPr id="48" name="Rectangle 47"/>
          <p:cNvSpPr/>
          <p:nvPr/>
        </p:nvSpPr>
        <p:spPr>
          <a:xfrm>
            <a:off x="8641080" y="5612130"/>
            <a:ext cx="2903220" cy="447754"/>
          </a:xfrm>
          <a:prstGeom prst="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libri" panose="020F0502020204030204" pitchFamily="34" charset="0"/>
              </a:rPr>
              <a:t>Torralba Saliency [28]</a:t>
            </a:r>
          </a:p>
        </p:txBody>
      </p:sp>
      <p:sp>
        <p:nvSpPr>
          <p:cNvPr id="49" name="Rectangle 48"/>
          <p:cNvSpPr/>
          <p:nvPr/>
        </p:nvSpPr>
        <p:spPr>
          <a:xfrm>
            <a:off x="8641080" y="4490006"/>
            <a:ext cx="2903220" cy="895508"/>
          </a:xfrm>
          <a:prstGeom prst="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libri" panose="020F0502020204030204" pitchFamily="34" charset="0"/>
              </a:rPr>
              <a:t>3D Histograms to find the Prob. of a color [23-27]</a:t>
            </a:r>
          </a:p>
        </p:txBody>
      </p:sp>
      <p:sp>
        <p:nvSpPr>
          <p:cNvPr id="50" name="Rectangle 49"/>
          <p:cNvSpPr/>
          <p:nvPr/>
        </p:nvSpPr>
        <p:spPr>
          <a:xfrm>
            <a:off x="2358390" y="3350201"/>
            <a:ext cx="2807970" cy="447754"/>
          </a:xfrm>
          <a:prstGeom prst="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libri" panose="020F0502020204030204" pitchFamily="34" charset="0"/>
              </a:rPr>
              <a:t>Horizon Line [29]</a:t>
            </a:r>
          </a:p>
        </p:txBody>
      </p:sp>
      <p:sp>
        <p:nvSpPr>
          <p:cNvPr id="51" name="Rectangle 50"/>
          <p:cNvSpPr/>
          <p:nvPr/>
        </p:nvSpPr>
        <p:spPr>
          <a:xfrm>
            <a:off x="6355080" y="3052142"/>
            <a:ext cx="5406390" cy="116730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6638925" y="3248323"/>
            <a:ext cx="1543050" cy="651510"/>
          </a:xfrm>
          <a:prstGeom prst="rect">
            <a:avLst/>
          </a:prstGeom>
          <a:solidFill>
            <a:schemeClr val="accent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alibri" panose="020F0502020204030204" pitchFamily="34" charset="0"/>
              </a:rPr>
              <a:t>Center Prior</a:t>
            </a:r>
          </a:p>
        </p:txBody>
      </p:sp>
      <p:sp>
        <p:nvSpPr>
          <p:cNvPr id="53" name="Rectangle 52"/>
          <p:cNvSpPr/>
          <p:nvPr/>
        </p:nvSpPr>
        <p:spPr>
          <a:xfrm>
            <a:off x="8567737" y="3350201"/>
            <a:ext cx="2807970" cy="447754"/>
          </a:xfrm>
          <a:prstGeom prst="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libri" panose="020F0502020204030204" pitchFamily="34" charset="0"/>
              </a:rPr>
              <a:t>Distance to center [33]</a:t>
            </a:r>
          </a:p>
        </p:txBody>
      </p:sp>
      <p:sp>
        <p:nvSpPr>
          <p:cNvPr id="57" name="Rectangle 56"/>
          <p:cNvSpPr/>
          <p:nvPr/>
        </p:nvSpPr>
        <p:spPr>
          <a:xfrm>
            <a:off x="2358390" y="1087583"/>
            <a:ext cx="9017317" cy="447754"/>
          </a:xfrm>
          <a:prstGeom prst="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libri" panose="020F0502020204030204" pitchFamily="34" charset="0"/>
              </a:rPr>
              <a:t>Cars [30]</a:t>
            </a:r>
          </a:p>
        </p:txBody>
      </p:sp>
      <p:sp>
        <p:nvSpPr>
          <p:cNvPr id="58" name="Rectangle 57"/>
          <p:cNvSpPr/>
          <p:nvPr/>
        </p:nvSpPr>
        <p:spPr>
          <a:xfrm>
            <a:off x="2358389" y="1666796"/>
            <a:ext cx="9017317" cy="447754"/>
          </a:xfrm>
          <a:prstGeom prst="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libri" panose="020F0502020204030204" pitchFamily="34" charset="0"/>
              </a:rPr>
              <a:t>People [31]</a:t>
            </a:r>
          </a:p>
        </p:txBody>
      </p:sp>
      <p:sp>
        <p:nvSpPr>
          <p:cNvPr id="59" name="Rectangle 58"/>
          <p:cNvSpPr/>
          <p:nvPr/>
        </p:nvSpPr>
        <p:spPr>
          <a:xfrm>
            <a:off x="2358389" y="2233569"/>
            <a:ext cx="9017317" cy="447754"/>
          </a:xfrm>
          <a:prstGeom prst="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alibri" panose="020F0502020204030204" pitchFamily="34" charset="0"/>
              </a:rPr>
              <a:t>Faces [32]</a:t>
            </a:r>
          </a:p>
        </p:txBody>
      </p:sp>
      <p:sp>
        <p:nvSpPr>
          <p:cNvPr id="25" name="Oval 24"/>
          <p:cNvSpPr/>
          <p:nvPr/>
        </p:nvSpPr>
        <p:spPr>
          <a:xfrm>
            <a:off x="5269230" y="2181082"/>
            <a:ext cx="3406140" cy="60109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lide Number Placeholder 2"/>
          <p:cNvSpPr txBox="1">
            <a:spLocks/>
          </p:cNvSpPr>
          <p:nvPr/>
        </p:nvSpPr>
        <p:spPr>
          <a:xfrm>
            <a:off x="11206511" y="120100"/>
            <a:ext cx="753545"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DC2B79-B18F-4803-A871-C4A18F46D5F3}" type="slidenum">
              <a:rPr lang="en-US" sz="2000" b="1" smtClean="0">
                <a:solidFill>
                  <a:schemeClr val="tx1"/>
                </a:solidFill>
                <a:latin typeface="Calibri" panose="020F0502020204030204" pitchFamily="34" charset="0"/>
              </a:rPr>
              <a:pPr/>
              <a:t>33</a:t>
            </a:fld>
            <a:endParaRPr lang="en-US" sz="200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42831205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8595" y="812168"/>
            <a:ext cx="11921490" cy="4447466"/>
          </a:xfrm>
        </p:spPr>
        <p:txBody>
          <a:bodyPr>
            <a:normAutofit/>
          </a:bodyPr>
          <a:lstStyle/>
          <a:p>
            <a:pPr marL="36900" indent="0" algn="ctr">
              <a:buNone/>
            </a:pPr>
            <a:r>
              <a:rPr lang="en-US" sz="2400" b="1" i="1" dirty="0">
                <a:solidFill>
                  <a:schemeClr val="accent2"/>
                </a:solidFill>
                <a:latin typeface="Calibri" panose="020F0502020204030204" pitchFamily="34" charset="0"/>
              </a:rPr>
              <a:t>Hypothesis II : </a:t>
            </a:r>
            <a:r>
              <a:rPr lang="en-US" sz="2400" b="1" i="1" dirty="0">
                <a:solidFill>
                  <a:schemeClr val="tx1"/>
                </a:solidFill>
                <a:latin typeface="Calibri" panose="020F0502020204030204" pitchFamily="34" charset="0"/>
              </a:rPr>
              <a:t> Face detection algorithms used by saliency models work well for natural images but not for comic art </a:t>
            </a:r>
          </a:p>
        </p:txBody>
      </p:sp>
      <p:sp>
        <p:nvSpPr>
          <p:cNvPr id="7" name="Title 1"/>
          <p:cNvSpPr>
            <a:spLocks noGrp="1"/>
          </p:cNvSpPr>
          <p:nvPr>
            <p:ph type="title"/>
          </p:nvPr>
        </p:nvSpPr>
        <p:spPr>
          <a:xfrm>
            <a:off x="1190538" y="-158282"/>
            <a:ext cx="10353762" cy="970450"/>
          </a:xfrm>
        </p:spPr>
        <p:txBody>
          <a:bodyPr>
            <a:normAutofit/>
          </a:bodyPr>
          <a:lstStyle/>
          <a:p>
            <a:r>
              <a:rPr lang="en-US" b="1" dirty="0">
                <a:solidFill>
                  <a:schemeClr val="tx1"/>
                </a:solidFill>
                <a:latin typeface="Calibri" panose="020F0502020204030204" pitchFamily="34" charset="0"/>
              </a:rPr>
              <a:t>Exploratory Analysis</a:t>
            </a:r>
            <a:endParaRPr lang="en-US" dirty="0"/>
          </a:p>
        </p:txBody>
      </p:sp>
      <p:sp>
        <p:nvSpPr>
          <p:cNvPr id="8" name="Slide Number Placeholder 2"/>
          <p:cNvSpPr txBox="1">
            <a:spLocks/>
          </p:cNvSpPr>
          <p:nvPr/>
        </p:nvSpPr>
        <p:spPr>
          <a:xfrm>
            <a:off x="11206511" y="120100"/>
            <a:ext cx="753545"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DC2B79-B18F-4803-A871-C4A18F46D5F3}" type="slidenum">
              <a:rPr lang="en-US" sz="2000" b="1" smtClean="0">
                <a:solidFill>
                  <a:schemeClr val="tx1"/>
                </a:solidFill>
                <a:latin typeface="Calibri" panose="020F0502020204030204" pitchFamily="34" charset="0"/>
              </a:rPr>
              <a:pPr/>
              <a:t>34</a:t>
            </a:fld>
            <a:endParaRPr lang="en-US" sz="200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31493747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8595" y="812168"/>
            <a:ext cx="11921490" cy="4447466"/>
          </a:xfrm>
        </p:spPr>
        <p:txBody>
          <a:bodyPr>
            <a:normAutofit/>
          </a:bodyPr>
          <a:lstStyle/>
          <a:p>
            <a:pPr marL="36900" indent="0" algn="ctr">
              <a:buNone/>
            </a:pPr>
            <a:r>
              <a:rPr lang="en-US" sz="2400" b="1" i="1" dirty="0">
                <a:solidFill>
                  <a:schemeClr val="accent2"/>
                </a:solidFill>
                <a:latin typeface="Calibri" panose="020F0502020204030204" pitchFamily="34" charset="0"/>
              </a:rPr>
              <a:t>Hypothesis II : </a:t>
            </a:r>
            <a:r>
              <a:rPr lang="en-US" sz="2400" b="1" i="1" dirty="0">
                <a:solidFill>
                  <a:schemeClr val="tx1"/>
                </a:solidFill>
                <a:latin typeface="Calibri" panose="020F0502020204030204" pitchFamily="34" charset="0"/>
              </a:rPr>
              <a:t> Face detection algorithms used by saliency models work well for natural images but not for comic art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3429" y="1654790"/>
            <a:ext cx="6087979" cy="5030345"/>
          </a:xfrm>
          <a:prstGeom prst="rect">
            <a:avLst/>
          </a:prstGeom>
          <a:solidFill>
            <a:schemeClr val="bg1"/>
          </a:solidFill>
          <a:ln w="31750">
            <a:solidFill>
              <a:schemeClr val="tx1"/>
            </a:solidFill>
          </a:ln>
        </p:spPr>
      </p:pic>
      <p:sp>
        <p:nvSpPr>
          <p:cNvPr id="7" name="Title 1"/>
          <p:cNvSpPr>
            <a:spLocks noGrp="1"/>
          </p:cNvSpPr>
          <p:nvPr>
            <p:ph type="title"/>
          </p:nvPr>
        </p:nvSpPr>
        <p:spPr>
          <a:xfrm>
            <a:off x="1190538" y="-158282"/>
            <a:ext cx="10353762" cy="970450"/>
          </a:xfrm>
        </p:spPr>
        <p:txBody>
          <a:bodyPr>
            <a:normAutofit/>
          </a:bodyPr>
          <a:lstStyle/>
          <a:p>
            <a:r>
              <a:rPr lang="en-US" b="1" dirty="0">
                <a:solidFill>
                  <a:schemeClr val="tx1"/>
                </a:solidFill>
                <a:latin typeface="Calibri" panose="020F0502020204030204" pitchFamily="34" charset="0"/>
              </a:rPr>
              <a:t>Exploratory Analysis</a:t>
            </a:r>
            <a:endParaRPr lang="en-US" dirty="0"/>
          </a:p>
        </p:txBody>
      </p:sp>
      <p:sp>
        <p:nvSpPr>
          <p:cNvPr id="8" name="Slide Number Placeholder 2"/>
          <p:cNvSpPr txBox="1">
            <a:spLocks/>
          </p:cNvSpPr>
          <p:nvPr/>
        </p:nvSpPr>
        <p:spPr>
          <a:xfrm>
            <a:off x="11206511" y="120100"/>
            <a:ext cx="753545"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DC2B79-B18F-4803-A871-C4A18F46D5F3}" type="slidenum">
              <a:rPr lang="en-US" sz="2000" b="1" smtClean="0">
                <a:solidFill>
                  <a:schemeClr val="tx1"/>
                </a:solidFill>
                <a:latin typeface="Calibri" panose="020F0502020204030204" pitchFamily="34" charset="0"/>
              </a:rPr>
              <a:pPr/>
              <a:t>35</a:t>
            </a:fld>
            <a:endParaRPr lang="en-US" sz="200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11644511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456" y="0"/>
            <a:ext cx="10353762" cy="970450"/>
          </a:xfrm>
        </p:spPr>
        <p:txBody>
          <a:bodyPr>
            <a:normAutofit/>
          </a:bodyPr>
          <a:lstStyle/>
          <a:p>
            <a:r>
              <a:rPr lang="en-US" b="1" dirty="0">
                <a:solidFill>
                  <a:schemeClr val="tx1"/>
                </a:solidFill>
                <a:latin typeface="Calibri" panose="020F0502020204030204" pitchFamily="34" charset="0"/>
              </a:rPr>
              <a:t>Take Aways</a:t>
            </a:r>
            <a:endParaRPr lang="en-US" dirty="0"/>
          </a:p>
        </p:txBody>
      </p:sp>
      <p:sp>
        <p:nvSpPr>
          <p:cNvPr id="3" name="Content Placeholder 2"/>
          <p:cNvSpPr>
            <a:spLocks noGrp="1"/>
          </p:cNvSpPr>
          <p:nvPr>
            <p:ph idx="1"/>
          </p:nvPr>
        </p:nvSpPr>
        <p:spPr>
          <a:xfrm>
            <a:off x="741997" y="924730"/>
            <a:ext cx="11140440" cy="5556080"/>
          </a:xfrm>
        </p:spPr>
        <p:txBody>
          <a:bodyPr>
            <a:noAutofit/>
          </a:bodyPr>
          <a:lstStyle/>
          <a:p>
            <a:pPr lvl="1"/>
            <a:r>
              <a:rPr lang="en-US" sz="2400" b="1" dirty="0">
                <a:solidFill>
                  <a:schemeClr val="tx1"/>
                </a:solidFill>
                <a:latin typeface="Calibri" panose="020F0502020204030204" pitchFamily="34" charset="0"/>
              </a:rPr>
              <a:t>Benchmarked </a:t>
            </a:r>
            <a:r>
              <a:rPr lang="en-US" sz="2400" b="1" i="1" dirty="0">
                <a:solidFill>
                  <a:schemeClr val="accent2"/>
                </a:solidFill>
                <a:latin typeface="Calibri" panose="020F0502020204030204" pitchFamily="34" charset="0"/>
              </a:rPr>
              <a:t>four existing saliency algorithms </a:t>
            </a:r>
            <a:r>
              <a:rPr lang="en-US" sz="2400" b="1" dirty="0">
                <a:solidFill>
                  <a:schemeClr val="tx1"/>
                </a:solidFill>
                <a:latin typeface="Calibri" panose="020F0502020204030204" pitchFamily="34" charset="0"/>
              </a:rPr>
              <a:t>on </a:t>
            </a:r>
            <a:r>
              <a:rPr lang="en-US" sz="2400" b="1" i="1" dirty="0">
                <a:solidFill>
                  <a:schemeClr val="accent2"/>
                </a:solidFill>
                <a:latin typeface="Calibri" panose="020F0502020204030204" pitchFamily="34" charset="0"/>
              </a:rPr>
              <a:t>comic images </a:t>
            </a:r>
            <a:r>
              <a:rPr lang="en-US" sz="2400" b="1" dirty="0">
                <a:solidFill>
                  <a:schemeClr val="tx1"/>
                </a:solidFill>
                <a:latin typeface="Calibri" panose="020F0502020204030204" pitchFamily="34" charset="0"/>
              </a:rPr>
              <a:t>performing a comparative analysis with two metrics</a:t>
            </a:r>
          </a:p>
          <a:p>
            <a:pPr marL="450000" lvl="1" indent="0">
              <a:buNone/>
            </a:pPr>
            <a:endParaRPr lang="en-US" sz="2400" b="1" dirty="0">
              <a:solidFill>
                <a:schemeClr val="tx1"/>
              </a:solidFill>
              <a:latin typeface="Calibri" panose="020F0502020204030204" pitchFamily="34" charset="0"/>
            </a:endParaRPr>
          </a:p>
          <a:p>
            <a:pPr lvl="1"/>
            <a:r>
              <a:rPr lang="en-US" sz="2400" b="1" dirty="0">
                <a:solidFill>
                  <a:schemeClr val="tx1"/>
                </a:solidFill>
                <a:latin typeface="Calibri" panose="020F0502020204030204" pitchFamily="34" charset="0"/>
              </a:rPr>
              <a:t>Models in our study have the </a:t>
            </a:r>
            <a:r>
              <a:rPr lang="en-US" sz="2400" b="1" i="1" dirty="0">
                <a:solidFill>
                  <a:schemeClr val="accent2"/>
                </a:solidFill>
                <a:latin typeface="Calibri" panose="020F0502020204030204" pitchFamily="34" charset="0"/>
              </a:rPr>
              <a:t>same order of performance </a:t>
            </a:r>
            <a:r>
              <a:rPr lang="en-US" sz="2400" b="1" dirty="0">
                <a:solidFill>
                  <a:schemeClr val="tx1"/>
                </a:solidFill>
                <a:latin typeface="Calibri" panose="020F0502020204030204" pitchFamily="34" charset="0"/>
              </a:rPr>
              <a:t>for both </a:t>
            </a:r>
            <a:r>
              <a:rPr lang="en-US" sz="2400" b="1" i="1" dirty="0">
                <a:solidFill>
                  <a:schemeClr val="accent2"/>
                </a:solidFill>
                <a:latin typeface="Calibri" panose="020F0502020204030204" pitchFamily="34" charset="0"/>
              </a:rPr>
              <a:t>natural images</a:t>
            </a:r>
            <a:r>
              <a:rPr lang="en-US" sz="2400" b="1" dirty="0">
                <a:solidFill>
                  <a:schemeClr val="tx1"/>
                </a:solidFill>
                <a:latin typeface="Calibri" panose="020F0502020204030204" pitchFamily="34" charset="0"/>
              </a:rPr>
              <a:t> as well as </a:t>
            </a:r>
            <a:r>
              <a:rPr lang="en-US" sz="2400" b="1" i="1" dirty="0">
                <a:solidFill>
                  <a:schemeClr val="accent2"/>
                </a:solidFill>
                <a:latin typeface="Calibri" panose="020F0502020204030204" pitchFamily="34" charset="0"/>
              </a:rPr>
              <a:t>comic art – </a:t>
            </a:r>
            <a:r>
              <a:rPr lang="en-US" sz="2400" b="1" dirty="0">
                <a:solidFill>
                  <a:schemeClr val="tx1"/>
                </a:solidFill>
                <a:latin typeface="Calibri" panose="020F0502020204030204" pitchFamily="34" charset="0"/>
              </a:rPr>
              <a:t>a data driven model outperforms all</a:t>
            </a:r>
          </a:p>
          <a:p>
            <a:pPr lvl="1"/>
            <a:endParaRPr lang="en-US" sz="2400" b="1" i="1" dirty="0">
              <a:solidFill>
                <a:schemeClr val="accent2"/>
              </a:solidFill>
              <a:latin typeface="Calibri" panose="020F0502020204030204" pitchFamily="34" charset="0"/>
            </a:endParaRPr>
          </a:p>
          <a:p>
            <a:pPr lvl="1"/>
            <a:r>
              <a:rPr lang="en-US" sz="2400" b="1" dirty="0">
                <a:solidFill>
                  <a:schemeClr val="tx1"/>
                </a:solidFill>
                <a:latin typeface="Calibri" panose="020F0502020204030204" pitchFamily="34" charset="0"/>
              </a:rPr>
              <a:t>All models show </a:t>
            </a:r>
            <a:r>
              <a:rPr lang="en-US" sz="2400" b="1" i="1" dirty="0">
                <a:solidFill>
                  <a:schemeClr val="accent2"/>
                </a:solidFill>
                <a:latin typeface="Calibri" panose="020F0502020204030204" pitchFamily="34" charset="0"/>
              </a:rPr>
              <a:t>relatively lower performances </a:t>
            </a:r>
            <a:r>
              <a:rPr lang="en-US" sz="2400" b="1" dirty="0">
                <a:solidFill>
                  <a:schemeClr val="tx1"/>
                </a:solidFill>
                <a:latin typeface="Calibri" panose="020F0502020204030204" pitchFamily="34" charset="0"/>
              </a:rPr>
              <a:t>on </a:t>
            </a:r>
            <a:r>
              <a:rPr lang="en-US" sz="2400" b="1" i="1" dirty="0">
                <a:solidFill>
                  <a:schemeClr val="accent2"/>
                </a:solidFill>
                <a:latin typeface="Calibri" panose="020F0502020204030204" pitchFamily="34" charset="0"/>
              </a:rPr>
              <a:t>comic art </a:t>
            </a:r>
            <a:r>
              <a:rPr lang="en-US" sz="2400" b="1" dirty="0">
                <a:solidFill>
                  <a:schemeClr val="tx1"/>
                </a:solidFill>
                <a:latin typeface="Calibri" panose="020F0502020204030204" pitchFamily="34" charset="0"/>
              </a:rPr>
              <a:t>– need for saliency models targeted for comics !</a:t>
            </a:r>
          </a:p>
          <a:p>
            <a:pPr lvl="1"/>
            <a:endParaRPr lang="en-US" sz="2400" b="1" i="1" dirty="0">
              <a:solidFill>
                <a:schemeClr val="tx1"/>
              </a:solidFill>
              <a:latin typeface="Calibri" panose="020F0502020204030204" pitchFamily="34" charset="0"/>
            </a:endParaRPr>
          </a:p>
          <a:p>
            <a:pPr lvl="1"/>
            <a:r>
              <a:rPr lang="en-US" sz="2400" b="1" dirty="0">
                <a:solidFill>
                  <a:schemeClr val="tx1"/>
                </a:solidFill>
                <a:latin typeface="Calibri" panose="020F0502020204030204" pitchFamily="34" charset="0"/>
              </a:rPr>
              <a:t>Faces in comic art are different in style than natural images  -  </a:t>
            </a:r>
            <a:r>
              <a:rPr lang="en-US" sz="2400" b="1" i="1" dirty="0">
                <a:solidFill>
                  <a:schemeClr val="accent2"/>
                </a:solidFill>
                <a:latin typeface="Calibri" panose="020F0502020204030204" pitchFamily="34" charset="0"/>
              </a:rPr>
              <a:t>Feature engineering </a:t>
            </a:r>
            <a:r>
              <a:rPr lang="en-US" sz="2400" b="1" dirty="0">
                <a:solidFill>
                  <a:schemeClr val="tx1"/>
                </a:solidFill>
                <a:latin typeface="Calibri" panose="020F0502020204030204" pitchFamily="34" charset="0"/>
              </a:rPr>
              <a:t>needed for visual saliency in comics </a:t>
            </a:r>
            <a:endParaRPr lang="en-US" sz="1800" b="1" dirty="0">
              <a:solidFill>
                <a:schemeClr val="tx1"/>
              </a:solidFill>
              <a:latin typeface="Calibri" panose="020F0502020204030204" pitchFamily="34" charset="0"/>
            </a:endParaRPr>
          </a:p>
          <a:p>
            <a:pPr lvl="1"/>
            <a:endParaRPr lang="en-US" sz="2000" b="1" dirty="0">
              <a:solidFill>
                <a:schemeClr val="tx1"/>
              </a:solidFill>
              <a:latin typeface="Calibri" panose="020F0502020204030204" pitchFamily="34" charset="0"/>
            </a:endParaRPr>
          </a:p>
          <a:p>
            <a:pPr lvl="1"/>
            <a:endParaRPr lang="en-US" sz="2000" b="1" dirty="0">
              <a:solidFill>
                <a:schemeClr val="tx1"/>
              </a:solidFill>
              <a:latin typeface="Calibri" panose="020F0502020204030204" pitchFamily="34" charset="0"/>
            </a:endParaRPr>
          </a:p>
        </p:txBody>
      </p:sp>
      <p:sp>
        <p:nvSpPr>
          <p:cNvPr id="5" name="Slide Number Placeholder 2"/>
          <p:cNvSpPr txBox="1">
            <a:spLocks/>
          </p:cNvSpPr>
          <p:nvPr/>
        </p:nvSpPr>
        <p:spPr>
          <a:xfrm>
            <a:off x="11206511" y="120100"/>
            <a:ext cx="753545"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DC2B79-B18F-4803-A871-C4A18F46D5F3}" type="slidenum">
              <a:rPr lang="en-US" sz="2000" b="1" smtClean="0">
                <a:solidFill>
                  <a:schemeClr val="tx1"/>
                </a:solidFill>
                <a:latin typeface="Calibri" panose="020F0502020204030204" pitchFamily="34" charset="0"/>
              </a:rPr>
              <a:pPr/>
              <a:t>36</a:t>
            </a:fld>
            <a:endParaRPr lang="en-US" sz="200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512372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0925" y="0"/>
            <a:ext cx="10353762" cy="970450"/>
          </a:xfrm>
        </p:spPr>
        <p:txBody>
          <a:bodyPr>
            <a:normAutofit/>
          </a:bodyPr>
          <a:lstStyle/>
          <a:p>
            <a:r>
              <a:rPr lang="en-US" b="1" dirty="0">
                <a:solidFill>
                  <a:schemeClr val="tx1"/>
                </a:solidFill>
                <a:latin typeface="Calibri" panose="020F0502020204030204" pitchFamily="34" charset="0"/>
              </a:rPr>
              <a:t>Future Work </a:t>
            </a:r>
            <a:endParaRPr lang="en-US" dirty="0"/>
          </a:p>
        </p:txBody>
      </p:sp>
      <p:sp>
        <p:nvSpPr>
          <p:cNvPr id="3" name="Content Placeholder 2"/>
          <p:cNvSpPr>
            <a:spLocks noGrp="1"/>
          </p:cNvSpPr>
          <p:nvPr>
            <p:ph idx="1"/>
          </p:nvPr>
        </p:nvSpPr>
        <p:spPr>
          <a:xfrm>
            <a:off x="617220" y="970449"/>
            <a:ext cx="11106150" cy="4714733"/>
          </a:xfrm>
        </p:spPr>
        <p:txBody>
          <a:bodyPr>
            <a:noAutofit/>
          </a:bodyPr>
          <a:lstStyle/>
          <a:p>
            <a:pPr lvl="1"/>
            <a:r>
              <a:rPr lang="en-US" sz="2400" b="1" dirty="0">
                <a:solidFill>
                  <a:schemeClr val="tx1"/>
                </a:solidFill>
                <a:latin typeface="Calibri" panose="020F0502020204030204" pitchFamily="34" charset="0"/>
              </a:rPr>
              <a:t>Extension by comparing a </a:t>
            </a:r>
            <a:r>
              <a:rPr lang="en-US" sz="2400" b="1" i="1" dirty="0">
                <a:solidFill>
                  <a:schemeClr val="accent2"/>
                </a:solidFill>
                <a:latin typeface="Calibri" panose="020F0502020204030204" pitchFamily="34" charset="0"/>
              </a:rPr>
              <a:t>bigger pool of saliency models </a:t>
            </a:r>
            <a:r>
              <a:rPr lang="en-US" sz="2400" b="1" dirty="0">
                <a:solidFill>
                  <a:schemeClr val="tx1"/>
                </a:solidFill>
                <a:latin typeface="Calibri" panose="020F0502020204030204" pitchFamily="34" charset="0"/>
              </a:rPr>
              <a:t>existing in the literature</a:t>
            </a:r>
          </a:p>
          <a:p>
            <a:pPr marL="450000" lvl="1" indent="0">
              <a:buNone/>
            </a:pPr>
            <a:endParaRPr lang="en-US" sz="2400" b="1" dirty="0">
              <a:solidFill>
                <a:schemeClr val="tx1"/>
              </a:solidFill>
              <a:latin typeface="Calibri" panose="020F0502020204030204" pitchFamily="34" charset="0"/>
            </a:endParaRPr>
          </a:p>
          <a:p>
            <a:pPr lvl="1"/>
            <a:r>
              <a:rPr lang="en-US" sz="2400" b="1" i="1" dirty="0">
                <a:solidFill>
                  <a:schemeClr val="tx1"/>
                </a:solidFill>
                <a:latin typeface="Calibri" panose="020F0502020204030204" pitchFamily="34" charset="0"/>
              </a:rPr>
              <a:t>Evaluation of </a:t>
            </a:r>
            <a:r>
              <a:rPr lang="en-US" sz="2400" b="1" i="1" dirty="0">
                <a:solidFill>
                  <a:schemeClr val="accent2"/>
                </a:solidFill>
                <a:latin typeface="Calibri" panose="020F0502020204030204" pitchFamily="34" charset="0"/>
              </a:rPr>
              <a:t>deep learning </a:t>
            </a:r>
            <a:r>
              <a:rPr lang="en-US" sz="2400" b="1" i="1" dirty="0">
                <a:solidFill>
                  <a:schemeClr val="tx1"/>
                </a:solidFill>
                <a:latin typeface="Calibri" panose="020F0502020204030204" pitchFamily="34" charset="0"/>
              </a:rPr>
              <a:t>based saliency</a:t>
            </a:r>
            <a:endParaRPr lang="en-US" sz="2400" b="1" dirty="0">
              <a:solidFill>
                <a:schemeClr val="tx1"/>
              </a:solidFill>
              <a:latin typeface="Calibri" panose="020F0502020204030204" pitchFamily="34" charset="0"/>
            </a:endParaRPr>
          </a:p>
          <a:p>
            <a:pPr marL="450000" lvl="1" indent="0">
              <a:buNone/>
            </a:pPr>
            <a:endParaRPr lang="en-US" sz="2400" b="1" dirty="0">
              <a:solidFill>
                <a:schemeClr val="tx1"/>
              </a:solidFill>
              <a:latin typeface="Calibri" panose="020F0502020204030204" pitchFamily="34" charset="0"/>
            </a:endParaRPr>
          </a:p>
          <a:p>
            <a:pPr lvl="1"/>
            <a:r>
              <a:rPr lang="en-US" sz="2400" b="1" i="1" dirty="0">
                <a:solidFill>
                  <a:schemeClr val="accent2"/>
                </a:solidFill>
                <a:latin typeface="Calibri" panose="020F0502020204030204" pitchFamily="34" charset="0"/>
              </a:rPr>
              <a:t>More features</a:t>
            </a:r>
            <a:r>
              <a:rPr lang="en-US" sz="2400" b="1" dirty="0">
                <a:solidFill>
                  <a:schemeClr val="tx1"/>
                </a:solidFill>
                <a:latin typeface="Calibri" panose="020F0502020204030204" pitchFamily="34" charset="0"/>
              </a:rPr>
              <a:t> and </a:t>
            </a:r>
            <a:r>
              <a:rPr lang="en-US" sz="2400" b="1" i="1" dirty="0">
                <a:solidFill>
                  <a:schemeClr val="accent2"/>
                </a:solidFill>
                <a:latin typeface="Calibri" panose="020F0502020204030204" pitchFamily="34" charset="0"/>
              </a:rPr>
              <a:t>bigger datasets </a:t>
            </a:r>
            <a:r>
              <a:rPr lang="en-US" sz="2400" b="1" dirty="0">
                <a:solidFill>
                  <a:schemeClr val="tx1"/>
                </a:solidFill>
                <a:latin typeface="Calibri" panose="020F0502020204030204" pitchFamily="34" charset="0"/>
              </a:rPr>
              <a:t>including manga images for example</a:t>
            </a:r>
          </a:p>
          <a:p>
            <a:pPr lvl="1"/>
            <a:endParaRPr lang="en-US" sz="2400" b="1" dirty="0">
              <a:solidFill>
                <a:schemeClr val="tx1"/>
              </a:solidFill>
              <a:latin typeface="Calibri" panose="020F0502020204030204" pitchFamily="34" charset="0"/>
            </a:endParaRPr>
          </a:p>
          <a:p>
            <a:pPr lvl="1"/>
            <a:r>
              <a:rPr lang="en-US" sz="2400" b="1" dirty="0">
                <a:solidFill>
                  <a:schemeClr val="tx1"/>
                </a:solidFill>
                <a:latin typeface="Calibri" panose="020F0502020204030204" pitchFamily="34" charset="0"/>
              </a:rPr>
              <a:t>Applying these saliency algorithms to the </a:t>
            </a:r>
            <a:r>
              <a:rPr lang="en-US" sz="2400" b="1" i="1" dirty="0">
                <a:solidFill>
                  <a:schemeClr val="accent2"/>
                </a:solidFill>
                <a:latin typeface="Calibri" panose="020F0502020204030204" pitchFamily="34" charset="0"/>
              </a:rPr>
              <a:t>applications for comic art </a:t>
            </a:r>
          </a:p>
          <a:p>
            <a:pPr marL="450000" lvl="1" indent="0">
              <a:buNone/>
            </a:pPr>
            <a:endParaRPr lang="en-US" sz="2400" b="1" dirty="0">
              <a:solidFill>
                <a:schemeClr val="tx1"/>
              </a:solidFill>
              <a:latin typeface="Calibri" panose="020F0502020204030204" pitchFamily="34" charset="0"/>
            </a:endParaRPr>
          </a:p>
        </p:txBody>
      </p:sp>
      <p:sp>
        <p:nvSpPr>
          <p:cNvPr id="5" name="Title 1"/>
          <p:cNvSpPr txBox="1">
            <a:spLocks/>
          </p:cNvSpPr>
          <p:nvPr/>
        </p:nvSpPr>
        <p:spPr>
          <a:xfrm>
            <a:off x="993414" y="588755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dirty="0">
                <a:solidFill>
                  <a:schemeClr val="tx1"/>
                </a:solidFill>
                <a:latin typeface="Calibri" panose="020F0502020204030204" pitchFamily="34" charset="0"/>
              </a:rPr>
              <a:t>Thank You</a:t>
            </a:r>
            <a:endParaRPr lang="en-US" sz="4800" dirty="0">
              <a:solidFill>
                <a:schemeClr val="tx1"/>
              </a:solidFill>
            </a:endParaRPr>
          </a:p>
        </p:txBody>
      </p:sp>
      <p:sp>
        <p:nvSpPr>
          <p:cNvPr id="6" name="Slide Number Placeholder 2"/>
          <p:cNvSpPr txBox="1">
            <a:spLocks/>
          </p:cNvSpPr>
          <p:nvPr/>
        </p:nvSpPr>
        <p:spPr>
          <a:xfrm>
            <a:off x="11206511" y="120100"/>
            <a:ext cx="753545"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DC2B79-B18F-4803-A871-C4A18F46D5F3}" type="slidenum">
              <a:rPr lang="en-US" sz="2000" b="1" smtClean="0">
                <a:solidFill>
                  <a:schemeClr val="tx1"/>
                </a:solidFill>
                <a:latin typeface="Calibri" panose="020F0502020204030204" pitchFamily="34" charset="0"/>
              </a:rPr>
              <a:pPr/>
              <a:t>37</a:t>
            </a:fld>
            <a:endParaRPr lang="en-US" sz="200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25655698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6838" y="1685810"/>
            <a:ext cx="10353762" cy="970450"/>
          </a:xfrm>
        </p:spPr>
        <p:txBody>
          <a:bodyPr>
            <a:normAutofit/>
          </a:bodyPr>
          <a:lstStyle/>
          <a:p>
            <a:r>
              <a:rPr lang="en-US" b="1" dirty="0">
                <a:solidFill>
                  <a:schemeClr val="tx1"/>
                </a:solidFill>
                <a:latin typeface="Calibri" panose="020F0502020204030204" pitchFamily="34" charset="0"/>
              </a:rPr>
              <a:t>Extra Slides</a:t>
            </a:r>
            <a:endParaRPr lang="en-US" dirty="0"/>
          </a:p>
        </p:txBody>
      </p:sp>
      <p:sp>
        <p:nvSpPr>
          <p:cNvPr id="4" name="Title 1"/>
          <p:cNvSpPr txBox="1">
            <a:spLocks/>
          </p:cNvSpPr>
          <p:nvPr/>
        </p:nvSpPr>
        <p:spPr>
          <a:xfrm>
            <a:off x="986838" y="265626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a:p>
        </p:txBody>
      </p:sp>
      <p:sp>
        <p:nvSpPr>
          <p:cNvPr id="5" name="Slide Number Placeholder 2"/>
          <p:cNvSpPr txBox="1">
            <a:spLocks/>
          </p:cNvSpPr>
          <p:nvPr/>
        </p:nvSpPr>
        <p:spPr>
          <a:xfrm>
            <a:off x="11206511" y="120100"/>
            <a:ext cx="753545"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DC2B79-B18F-4803-A871-C4A18F46D5F3}" type="slidenum">
              <a:rPr lang="en-US" sz="2000" b="1" smtClean="0">
                <a:solidFill>
                  <a:schemeClr val="tx1"/>
                </a:solidFill>
                <a:latin typeface="Calibri" panose="020F0502020204030204" pitchFamily="34" charset="0"/>
              </a:rPr>
              <a:pPr/>
              <a:t>38</a:t>
            </a:fld>
            <a:endParaRPr lang="en-US" sz="200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19668016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7562" y="20852"/>
            <a:ext cx="10353762" cy="970450"/>
          </a:xfrm>
        </p:spPr>
        <p:txBody>
          <a:bodyPr>
            <a:normAutofit/>
          </a:bodyPr>
          <a:lstStyle/>
          <a:p>
            <a:r>
              <a:rPr lang="en-US" b="1" dirty="0">
                <a:solidFill>
                  <a:schemeClr val="tx1"/>
                </a:solidFill>
                <a:latin typeface="Calibri" panose="020F0502020204030204" pitchFamily="34" charset="0"/>
              </a:rPr>
              <a:t>Performance Comparison - NSS</a:t>
            </a:r>
            <a:endParaRPr lang="en-US" dirty="0"/>
          </a:p>
        </p:txBody>
      </p:sp>
      <p:sp>
        <p:nvSpPr>
          <p:cNvPr id="11" name="Rectangle 10"/>
          <p:cNvSpPr/>
          <p:nvPr/>
        </p:nvSpPr>
        <p:spPr>
          <a:xfrm>
            <a:off x="1866900" y="6201276"/>
            <a:ext cx="9131336" cy="400110"/>
          </a:xfrm>
          <a:prstGeom prst="rect">
            <a:avLst/>
          </a:prstGeom>
        </p:spPr>
        <p:txBody>
          <a:bodyPr wrap="square">
            <a:spAutoFit/>
          </a:bodyPr>
          <a:lstStyle/>
          <a:p>
            <a:pPr algn="ctr"/>
            <a:r>
              <a:rPr lang="en-US" sz="2000" dirty="0">
                <a:latin typeface="Calibri" panose="020F0502020204030204" pitchFamily="34" charset="0"/>
              </a:rPr>
              <a:t>Mean NSS score where error bars are standard deviation</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450" y="1466850"/>
            <a:ext cx="11161986" cy="4258878"/>
          </a:xfrm>
          <a:prstGeom prst="rect">
            <a:avLst/>
          </a:prstGeom>
        </p:spPr>
      </p:pic>
      <p:sp>
        <p:nvSpPr>
          <p:cNvPr id="6" name="Slide Number Placeholder 2"/>
          <p:cNvSpPr txBox="1">
            <a:spLocks/>
          </p:cNvSpPr>
          <p:nvPr/>
        </p:nvSpPr>
        <p:spPr>
          <a:xfrm>
            <a:off x="11206511" y="120100"/>
            <a:ext cx="753545"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DC2B79-B18F-4803-A871-C4A18F46D5F3}" type="slidenum">
              <a:rPr lang="en-US" sz="2000" b="1" smtClean="0">
                <a:solidFill>
                  <a:schemeClr val="tx1"/>
                </a:solidFill>
                <a:latin typeface="Calibri" panose="020F0502020204030204" pitchFamily="34" charset="0"/>
              </a:rPr>
              <a:pPr/>
              <a:t>39</a:t>
            </a:fld>
            <a:endParaRPr lang="en-US" sz="200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3357509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6809" y="-108262"/>
            <a:ext cx="10353762" cy="970450"/>
          </a:xfrm>
        </p:spPr>
        <p:txBody>
          <a:bodyPr>
            <a:normAutofit/>
          </a:bodyPr>
          <a:lstStyle/>
          <a:p>
            <a:r>
              <a:rPr lang="en-US" b="1" dirty="0">
                <a:solidFill>
                  <a:schemeClr val="tx1"/>
                </a:solidFill>
                <a:latin typeface="Calibri" panose="020F0502020204030204" pitchFamily="34" charset="0"/>
              </a:rPr>
              <a:t>Eye Tracking Data – Comic Images</a:t>
            </a:r>
            <a:endParaRPr lang="en-US" dirty="0"/>
          </a:p>
        </p:txBody>
      </p:sp>
      <p:sp>
        <p:nvSpPr>
          <p:cNvPr id="3" name="Content Placeholder 2"/>
          <p:cNvSpPr>
            <a:spLocks noGrp="1"/>
          </p:cNvSpPr>
          <p:nvPr>
            <p:ph idx="1"/>
          </p:nvPr>
        </p:nvSpPr>
        <p:spPr>
          <a:xfrm>
            <a:off x="1760219" y="5285346"/>
            <a:ext cx="9600351" cy="1024758"/>
          </a:xfrm>
        </p:spPr>
        <p:txBody>
          <a:bodyPr>
            <a:noAutofit/>
          </a:bodyPr>
          <a:lstStyle/>
          <a:p>
            <a:r>
              <a:rPr lang="en-US" sz="2400" b="1" dirty="0">
                <a:solidFill>
                  <a:schemeClr val="tx1"/>
                </a:solidFill>
                <a:latin typeface="Calibri" panose="020F0502020204030204" pitchFamily="34" charset="0"/>
              </a:rPr>
              <a:t>Eye tracking data collected by Thirunarayanan et al., ACM SAP Poster 16</a:t>
            </a:r>
          </a:p>
          <a:p>
            <a:r>
              <a:rPr lang="en-US" sz="2400" b="1" dirty="0">
                <a:solidFill>
                  <a:schemeClr val="tx1"/>
                </a:solidFill>
                <a:latin typeface="Calibri" panose="020F0502020204030204" pitchFamily="34" charset="0"/>
              </a:rPr>
              <a:t>23 comic images </a:t>
            </a:r>
          </a:p>
          <a:p>
            <a:r>
              <a:rPr lang="en-US" sz="2400" b="1" dirty="0">
                <a:solidFill>
                  <a:schemeClr val="tx1"/>
                </a:solidFill>
                <a:latin typeface="Calibri" panose="020F0502020204030204" pitchFamily="34" charset="0"/>
              </a:rPr>
              <a:t>5 viewers (3 male)</a:t>
            </a:r>
          </a:p>
        </p:txBody>
      </p:sp>
      <p:grpSp>
        <p:nvGrpSpPr>
          <p:cNvPr id="12" name="Group 11"/>
          <p:cNvGrpSpPr/>
          <p:nvPr/>
        </p:nvGrpSpPr>
        <p:grpSpPr>
          <a:xfrm>
            <a:off x="2353719" y="840828"/>
            <a:ext cx="7694170" cy="4435365"/>
            <a:chOff x="2705687" y="2769258"/>
            <a:chExt cx="5701087" cy="3660117"/>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7515" y="2769258"/>
              <a:ext cx="1909259" cy="178073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5687" y="2769258"/>
              <a:ext cx="1883897" cy="178197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9584" y="2769258"/>
              <a:ext cx="1907931" cy="178073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9584" y="4549993"/>
              <a:ext cx="1907931" cy="1879381"/>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05687" y="4558785"/>
              <a:ext cx="1883897" cy="187059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97515" y="4558786"/>
              <a:ext cx="1909259" cy="1870588"/>
            </a:xfrm>
            <a:prstGeom prst="rect">
              <a:avLst/>
            </a:prstGeom>
          </p:spPr>
        </p:pic>
      </p:grpSp>
      <p:sp>
        <p:nvSpPr>
          <p:cNvPr id="13" name="Slide Number Placeholder 2"/>
          <p:cNvSpPr txBox="1">
            <a:spLocks/>
          </p:cNvSpPr>
          <p:nvPr/>
        </p:nvSpPr>
        <p:spPr>
          <a:xfrm>
            <a:off x="11206511" y="120100"/>
            <a:ext cx="753545"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DC2B79-B18F-4803-A871-C4A18F46D5F3}" type="slidenum">
              <a:rPr lang="en-US" sz="2000" b="1" smtClean="0">
                <a:solidFill>
                  <a:schemeClr val="tx1"/>
                </a:solidFill>
                <a:latin typeface="Calibri" panose="020F0502020204030204" pitchFamily="34" charset="0"/>
              </a:rPr>
              <a:pPr/>
              <a:t>4</a:t>
            </a:fld>
            <a:endParaRPr lang="en-US" sz="200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34629167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0139" y="0"/>
            <a:ext cx="10353762" cy="970450"/>
          </a:xfrm>
        </p:spPr>
        <p:txBody>
          <a:bodyPr>
            <a:normAutofit/>
          </a:bodyPr>
          <a:lstStyle/>
          <a:p>
            <a:r>
              <a:rPr lang="en-US" b="1" dirty="0">
                <a:solidFill>
                  <a:schemeClr val="tx1"/>
                </a:solidFill>
                <a:latin typeface="Calibri" panose="020F0502020204030204" pitchFamily="34" charset="0"/>
              </a:rPr>
              <a:t>Performance Comparison – AUC</a:t>
            </a:r>
            <a:endParaRPr lang="en-US" dirty="0"/>
          </a:p>
        </p:txBody>
      </p:sp>
      <p:sp>
        <p:nvSpPr>
          <p:cNvPr id="11" name="Rectangle 10"/>
          <p:cNvSpPr/>
          <p:nvPr/>
        </p:nvSpPr>
        <p:spPr>
          <a:xfrm>
            <a:off x="1823085" y="6148988"/>
            <a:ext cx="9131336" cy="400110"/>
          </a:xfrm>
          <a:prstGeom prst="rect">
            <a:avLst/>
          </a:prstGeom>
        </p:spPr>
        <p:txBody>
          <a:bodyPr wrap="square">
            <a:spAutoFit/>
          </a:bodyPr>
          <a:lstStyle/>
          <a:p>
            <a:pPr algn="ctr"/>
            <a:r>
              <a:rPr lang="en-US" sz="2000" dirty="0">
                <a:latin typeface="Calibri" panose="020F0502020204030204" pitchFamily="34" charset="0"/>
              </a:rPr>
              <a:t>Mean AUC score with error bars as standard deviation</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54" y="1466850"/>
            <a:ext cx="11309132" cy="4431030"/>
          </a:xfrm>
          <a:prstGeom prst="rect">
            <a:avLst/>
          </a:prstGeom>
        </p:spPr>
      </p:pic>
      <p:sp>
        <p:nvSpPr>
          <p:cNvPr id="6" name="Slide Number Placeholder 2"/>
          <p:cNvSpPr txBox="1">
            <a:spLocks/>
          </p:cNvSpPr>
          <p:nvPr/>
        </p:nvSpPr>
        <p:spPr>
          <a:xfrm>
            <a:off x="11206511" y="120100"/>
            <a:ext cx="753545"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DC2B79-B18F-4803-A871-C4A18F46D5F3}" type="slidenum">
              <a:rPr lang="en-US" sz="2000" b="1" smtClean="0">
                <a:solidFill>
                  <a:schemeClr val="tx1"/>
                </a:solidFill>
                <a:latin typeface="Calibri" panose="020F0502020204030204" pitchFamily="34" charset="0"/>
              </a:rPr>
              <a:pPr/>
              <a:t>40</a:t>
            </a:fld>
            <a:endParaRPr lang="en-US" sz="200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8378398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978173" y="-131700"/>
            <a:ext cx="10353762" cy="970450"/>
          </a:xfrm>
        </p:spPr>
        <p:txBody>
          <a:bodyPr>
            <a:normAutofit/>
          </a:bodyPr>
          <a:lstStyle/>
          <a:p>
            <a:r>
              <a:rPr lang="en-US" b="1" dirty="0">
                <a:solidFill>
                  <a:schemeClr val="tx1"/>
                </a:solidFill>
                <a:latin typeface="Calibri" panose="020F0502020204030204" pitchFamily="34" charset="0"/>
              </a:rPr>
              <a:t>Our Test Setup – Phase I</a:t>
            </a:r>
            <a:endParaRPr lang="en-US" dirty="0"/>
          </a:p>
        </p:txBody>
      </p:sp>
      <p:sp>
        <p:nvSpPr>
          <p:cNvPr id="9" name="Rectangle 8"/>
          <p:cNvSpPr/>
          <p:nvPr/>
        </p:nvSpPr>
        <p:spPr>
          <a:xfrm>
            <a:off x="7966710" y="2327718"/>
            <a:ext cx="3844322" cy="523220"/>
          </a:xfrm>
          <a:prstGeom prst="rect">
            <a:avLst/>
          </a:prstGeom>
          <a:ln w="38100">
            <a:solidFill>
              <a:srgbClr val="FF0000"/>
            </a:solidFill>
          </a:ln>
        </p:spPr>
        <p:txBody>
          <a:bodyPr wrap="none">
            <a:spAutoFit/>
          </a:bodyPr>
          <a:lstStyle/>
          <a:p>
            <a:pPr algn="ctr"/>
            <a:r>
              <a:rPr lang="en-US" sz="2800" b="1" dirty="0">
                <a:latin typeface="Calibri" panose="020F0502020204030204" pitchFamily="34" charset="0"/>
              </a:rPr>
              <a:t>MIT Saliency Benchmark</a:t>
            </a:r>
            <a:endParaRPr lang="en-US" sz="2800" dirty="0"/>
          </a:p>
        </p:txBody>
      </p:sp>
      <p:graphicFrame>
        <p:nvGraphicFramePr>
          <p:cNvPr id="10" name="Table 9"/>
          <p:cNvGraphicFramePr>
            <a:graphicFrameLocks noGrp="1"/>
          </p:cNvGraphicFramePr>
          <p:nvPr>
            <p:extLst>
              <p:ext uri="{D42A27DB-BD31-4B8C-83A1-F6EECF244321}">
                <p14:modId xmlns:p14="http://schemas.microsoft.com/office/powerpoint/2010/main" val="2955232381"/>
              </p:ext>
            </p:extLst>
          </p:nvPr>
        </p:nvGraphicFramePr>
        <p:xfrm>
          <a:off x="183956" y="685171"/>
          <a:ext cx="7245544" cy="1738697"/>
        </p:xfrm>
        <a:graphic>
          <a:graphicData uri="http://schemas.openxmlformats.org/drawingml/2006/table">
            <a:tbl>
              <a:tblPr firstRow="1" bandRow="1">
                <a:tableStyleId>{08FB837D-C827-4EFA-A057-4D05807E0F7C}</a:tableStyleId>
              </a:tblPr>
              <a:tblGrid>
                <a:gridCol w="1179038">
                  <a:extLst>
                    <a:ext uri="{9D8B030D-6E8A-4147-A177-3AD203B41FA5}">
                      <a16:colId xmlns:a16="http://schemas.microsoft.com/office/drawing/2014/main" val="20000"/>
                    </a:ext>
                  </a:extLst>
                </a:gridCol>
                <a:gridCol w="1582129">
                  <a:extLst>
                    <a:ext uri="{9D8B030D-6E8A-4147-A177-3AD203B41FA5}">
                      <a16:colId xmlns:a16="http://schemas.microsoft.com/office/drawing/2014/main" val="20001"/>
                    </a:ext>
                  </a:extLst>
                </a:gridCol>
                <a:gridCol w="1632515">
                  <a:extLst>
                    <a:ext uri="{9D8B030D-6E8A-4147-A177-3AD203B41FA5}">
                      <a16:colId xmlns:a16="http://schemas.microsoft.com/office/drawing/2014/main" val="20002"/>
                    </a:ext>
                  </a:extLst>
                </a:gridCol>
                <a:gridCol w="1410815">
                  <a:extLst>
                    <a:ext uri="{9D8B030D-6E8A-4147-A177-3AD203B41FA5}">
                      <a16:colId xmlns:a16="http://schemas.microsoft.com/office/drawing/2014/main" val="20003"/>
                    </a:ext>
                  </a:extLst>
                </a:gridCol>
                <a:gridCol w="1441047">
                  <a:extLst>
                    <a:ext uri="{9D8B030D-6E8A-4147-A177-3AD203B41FA5}">
                      <a16:colId xmlns:a16="http://schemas.microsoft.com/office/drawing/2014/main" val="20004"/>
                    </a:ext>
                  </a:extLst>
                </a:gridCol>
              </a:tblGrid>
              <a:tr h="481397">
                <a:tc>
                  <a:txBody>
                    <a:bodyPr/>
                    <a:lstStyle/>
                    <a:p>
                      <a:pPr algn="ctr"/>
                      <a:r>
                        <a:rPr lang="en-US" sz="2400" dirty="0">
                          <a:latin typeface="Calibri" panose="020F0502020204030204" pitchFamily="34" charset="0"/>
                        </a:rPr>
                        <a:t>NSS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2400" dirty="0">
                          <a:latin typeface="Calibri" panose="020F0502020204030204" pitchFamily="34" charset="0"/>
                        </a:rPr>
                        <a:t>ManMade</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latin typeface="Calibri" panose="020F0502020204030204" pitchFamily="34" charset="0"/>
                        </a:rPr>
                        <a:t>Natural</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2400" dirty="0">
                          <a:latin typeface="Calibri" panose="020F0502020204030204" pitchFamily="34" charset="0"/>
                        </a:rPr>
                        <a:t>Social</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2400" dirty="0">
                          <a:latin typeface="Calibri" panose="020F0502020204030204" pitchFamily="34" charset="0"/>
                        </a:rPr>
                        <a:t>Overall</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257213">
                <a:tc rowSpan="2">
                  <a:txBody>
                    <a:bodyPr/>
                    <a:lstStyle/>
                    <a:p>
                      <a:pPr marL="0" algn="ctr" defTabSz="914400" rtl="0" eaLnBrk="1" fontAlgn="b" latinLnBrk="0" hangingPunct="1"/>
                      <a:r>
                        <a:rPr lang="en-US" sz="2000" b="1" kern="1200" dirty="0">
                          <a:solidFill>
                            <a:schemeClr val="dk1"/>
                          </a:solidFill>
                          <a:latin typeface="Calibri" panose="020F0502020204030204" pitchFamily="34" charset="0"/>
                          <a:ea typeface="+mn-ea"/>
                          <a:cs typeface="+mn-cs"/>
                        </a:rPr>
                        <a:t>LSVM</a:t>
                      </a:r>
                    </a:p>
                  </a:txBody>
                  <a:tcPr>
                    <a:lnT w="38100" cap="flat" cmpd="sng" algn="ctr">
                      <a:solidFill>
                        <a:schemeClr val="bg1"/>
                      </a:solidFill>
                      <a:prstDash val="solid"/>
                      <a:round/>
                      <a:headEnd type="none" w="med" len="med"/>
                      <a:tailEnd type="none" w="med" len="med"/>
                    </a:lnT>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1.22 (0.22) </a:t>
                      </a:r>
                    </a:p>
                  </a:txBody>
                  <a:tcPr marL="9525" marR="9525" marT="9525" marB="0" anchor="b">
                    <a:lnT w="38100" cap="flat" cmpd="sng" algn="ctr">
                      <a:solidFill>
                        <a:schemeClr val="bg1"/>
                      </a:solidFill>
                      <a:prstDash val="solid"/>
                      <a:round/>
                      <a:headEnd type="none" w="med" len="med"/>
                      <a:tailEnd type="none" w="med" len="med"/>
                    </a:lnT>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1.28 (0.21)</a:t>
                      </a:r>
                    </a:p>
                  </a:txBody>
                  <a:tcPr marL="9525" marR="9525" marT="9525" marB="0" anchor="b">
                    <a:lnT w="38100" cap="flat" cmpd="sng" algn="ctr">
                      <a:solidFill>
                        <a:schemeClr val="bg1"/>
                      </a:solidFill>
                      <a:prstDash val="solid"/>
                      <a:round/>
                      <a:headEnd type="none" w="med" len="med"/>
                      <a:tailEnd type="none" w="med" len="med"/>
                    </a:lnT>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1.21 (0.19)</a:t>
                      </a:r>
                    </a:p>
                  </a:txBody>
                  <a:tcPr marL="9525" marR="9525" marT="9525" marB="0" anchor="b">
                    <a:lnT w="38100" cap="flat" cmpd="sng" algn="ctr">
                      <a:solidFill>
                        <a:schemeClr val="bg1"/>
                      </a:solidFill>
                      <a:prstDash val="solid"/>
                      <a:round/>
                      <a:headEnd type="none" w="med" len="med"/>
                      <a:tailEnd type="none" w="med" len="med"/>
                    </a:lnT>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1.24 (0.21)</a:t>
                      </a:r>
                    </a:p>
                  </a:txBody>
                  <a:tcPr marL="9525" marR="9525" marT="9525" marB="0" anchor="b">
                    <a:lnT w="38100" cap="flat" cmpd="sng" algn="ctr">
                      <a:solidFill>
                        <a:schemeClr val="bg1"/>
                      </a:solidFill>
                      <a:prstDash val="solid"/>
                      <a:round/>
                      <a:headEnd type="none" w="med" len="med"/>
                      <a:tailEnd type="none" w="med" len="med"/>
                    </a:lnT>
                    <a:solidFill>
                      <a:schemeClr val="tx1"/>
                    </a:solidFill>
                  </a:tcPr>
                </a:tc>
                <a:extLst>
                  <a:ext uri="{0D108BD9-81ED-4DB2-BD59-A6C34878D82A}">
                    <a16:rowId xmlns:a16="http://schemas.microsoft.com/office/drawing/2014/main" val="10001"/>
                  </a:ext>
                </a:extLst>
              </a:tr>
              <a:tr h="257213">
                <a:tc vMerge="1">
                  <a:txBody>
                    <a:bodyPr/>
                    <a:lstStyle/>
                    <a:p>
                      <a:endParaRPr lang="en-US"/>
                    </a:p>
                  </a:txBody>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1.27 (0.2)</a:t>
                      </a:r>
                    </a:p>
                  </a:txBody>
                  <a:tcPr marL="9525" marR="9525" marT="9525" marB="0" anchor="b">
                    <a:solidFill>
                      <a:srgbClr val="FF0000"/>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1.23 (0.21)</a:t>
                      </a:r>
                    </a:p>
                  </a:txBody>
                  <a:tcPr marL="9525" marR="9525" marT="9525" marB="0" anchor="b">
                    <a:solidFill>
                      <a:srgbClr val="FF0000"/>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1.18 (0.19)</a:t>
                      </a:r>
                    </a:p>
                  </a:txBody>
                  <a:tcPr marL="9525" marR="9525" marT="9525" marB="0" anchor="b">
                    <a:solidFill>
                      <a:srgbClr val="FF0000"/>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1.23 (0.2)</a:t>
                      </a:r>
                    </a:p>
                  </a:txBody>
                  <a:tcPr marL="9525" marR="9525" marT="9525" marB="0" anchor="b">
                    <a:solidFill>
                      <a:srgbClr val="FF0000"/>
                    </a:solidFill>
                  </a:tcPr>
                </a:tc>
                <a:extLst>
                  <a:ext uri="{0D108BD9-81ED-4DB2-BD59-A6C34878D82A}">
                    <a16:rowId xmlns:a16="http://schemas.microsoft.com/office/drawing/2014/main" val="10002"/>
                  </a:ext>
                </a:extLst>
              </a:tr>
              <a:tr h="257213">
                <a:tc rowSpan="2">
                  <a:txBody>
                    <a:bodyPr/>
                    <a:lstStyle/>
                    <a:p>
                      <a:pPr marL="0" algn="ctr" defTabSz="914400" rtl="0" eaLnBrk="1" fontAlgn="b" latinLnBrk="0" hangingPunct="1"/>
                      <a:r>
                        <a:rPr lang="en-US" sz="2000" b="1" kern="1200" dirty="0">
                          <a:solidFill>
                            <a:schemeClr val="dk1"/>
                          </a:solidFill>
                          <a:latin typeface="Calibri" panose="020F0502020204030204" pitchFamily="34" charset="0"/>
                          <a:ea typeface="+mn-ea"/>
                          <a:cs typeface="+mn-cs"/>
                        </a:rPr>
                        <a:t>GBVS</a:t>
                      </a:r>
                    </a:p>
                  </a:txBody>
                  <a:tcPr>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1.11 (0.28)</a:t>
                      </a:r>
                    </a:p>
                  </a:txBody>
                  <a:tcPr marL="9525" marR="9525" marT="9525" marB="0" anchor="b">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1.17 (0.34)</a:t>
                      </a:r>
                    </a:p>
                  </a:txBody>
                  <a:tcPr marL="9525" marR="9525" marT="9525" marB="0" anchor="b">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1.14 (0.27)</a:t>
                      </a:r>
                    </a:p>
                  </a:txBody>
                  <a:tcPr marL="9525" marR="9525" marT="9525" marB="0" anchor="b">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1.14 (0.3)</a:t>
                      </a:r>
                    </a:p>
                  </a:txBody>
                  <a:tcPr marL="9525" marR="9525" marT="9525" marB="0" anchor="b">
                    <a:solidFill>
                      <a:schemeClr val="tx1"/>
                    </a:solidFill>
                  </a:tcPr>
                </a:tc>
                <a:extLst>
                  <a:ext uri="{0D108BD9-81ED-4DB2-BD59-A6C34878D82A}">
                    <a16:rowId xmlns:a16="http://schemas.microsoft.com/office/drawing/2014/main" val="10003"/>
                  </a:ext>
                </a:extLst>
              </a:tr>
              <a:tr h="257213">
                <a:tc vMerge="1">
                  <a:txBody>
                    <a:bodyPr/>
                    <a:lstStyle/>
                    <a:p>
                      <a:endParaRPr lang="en-US"/>
                    </a:p>
                  </a:txBody>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1.18 (0.34)</a:t>
                      </a:r>
                    </a:p>
                  </a:txBody>
                  <a:tcPr marL="9525" marR="9525" marT="9525" marB="0" anchor="b">
                    <a:solidFill>
                      <a:srgbClr val="FF0000"/>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1.06 (0.36)</a:t>
                      </a:r>
                    </a:p>
                  </a:txBody>
                  <a:tcPr marL="9525" marR="9525" marT="9525" marB="0" anchor="b">
                    <a:solidFill>
                      <a:srgbClr val="FF0000"/>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1.1 (0.32)</a:t>
                      </a:r>
                    </a:p>
                  </a:txBody>
                  <a:tcPr marL="9525" marR="9525" marT="9525" marB="0" anchor="b">
                    <a:solidFill>
                      <a:srgbClr val="FF0000"/>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1.11 (0.34)</a:t>
                      </a:r>
                    </a:p>
                  </a:txBody>
                  <a:tcPr marL="9525" marR="9525" marT="9525" marB="0" anchor="b">
                    <a:solidFill>
                      <a:srgbClr val="FF0000"/>
                    </a:solidFill>
                  </a:tcPr>
                </a:tc>
                <a:extLst>
                  <a:ext uri="{0D108BD9-81ED-4DB2-BD59-A6C34878D82A}">
                    <a16:rowId xmlns:a16="http://schemas.microsoft.com/office/drawing/2014/main" val="10004"/>
                  </a:ext>
                </a:extLst>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986370847"/>
              </p:ext>
            </p:extLst>
          </p:nvPr>
        </p:nvGraphicFramePr>
        <p:xfrm>
          <a:off x="183956" y="2558551"/>
          <a:ext cx="7245543" cy="1740305"/>
        </p:xfrm>
        <a:graphic>
          <a:graphicData uri="http://schemas.openxmlformats.org/drawingml/2006/table">
            <a:tbl>
              <a:tblPr firstRow="1" bandRow="1">
                <a:tableStyleId>{08FB837D-C827-4EFA-A057-4D05807E0F7C}</a:tableStyleId>
              </a:tblPr>
              <a:tblGrid>
                <a:gridCol w="1160498">
                  <a:extLst>
                    <a:ext uri="{9D8B030D-6E8A-4147-A177-3AD203B41FA5}">
                      <a16:colId xmlns:a16="http://schemas.microsoft.com/office/drawing/2014/main" val="20000"/>
                    </a:ext>
                  </a:extLst>
                </a:gridCol>
                <a:gridCol w="1614606">
                  <a:extLst>
                    <a:ext uri="{9D8B030D-6E8A-4147-A177-3AD203B41FA5}">
                      <a16:colId xmlns:a16="http://schemas.microsoft.com/office/drawing/2014/main" val="20001"/>
                    </a:ext>
                  </a:extLst>
                </a:gridCol>
                <a:gridCol w="1624697">
                  <a:extLst>
                    <a:ext uri="{9D8B030D-6E8A-4147-A177-3AD203B41FA5}">
                      <a16:colId xmlns:a16="http://schemas.microsoft.com/office/drawing/2014/main" val="20002"/>
                    </a:ext>
                  </a:extLst>
                </a:gridCol>
                <a:gridCol w="1422871">
                  <a:extLst>
                    <a:ext uri="{9D8B030D-6E8A-4147-A177-3AD203B41FA5}">
                      <a16:colId xmlns:a16="http://schemas.microsoft.com/office/drawing/2014/main" val="20003"/>
                    </a:ext>
                  </a:extLst>
                </a:gridCol>
                <a:gridCol w="1422871">
                  <a:extLst>
                    <a:ext uri="{9D8B030D-6E8A-4147-A177-3AD203B41FA5}">
                      <a16:colId xmlns:a16="http://schemas.microsoft.com/office/drawing/2014/main" val="20004"/>
                    </a:ext>
                  </a:extLst>
                </a:gridCol>
              </a:tblGrid>
              <a:tr h="483005">
                <a:tc>
                  <a:txBody>
                    <a:bodyPr/>
                    <a:lstStyle/>
                    <a:p>
                      <a:pPr algn="ctr"/>
                      <a:r>
                        <a:rPr lang="en-US" sz="2400" dirty="0">
                          <a:effectLst>
                            <a:outerShdw blurRad="38100" dist="38100" dir="2700000" algn="tl">
                              <a:srgbClr val="000000">
                                <a:alpha val="43137"/>
                              </a:srgbClr>
                            </a:outerShdw>
                          </a:effectLst>
                          <a:latin typeface="Calibri" panose="020F0502020204030204" pitchFamily="34" charset="0"/>
                        </a:rPr>
                        <a:t>AUC</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2400" dirty="0">
                          <a:effectLst>
                            <a:outerShdw blurRad="38100" dist="38100" dir="2700000" algn="tl">
                              <a:srgbClr val="000000">
                                <a:alpha val="43137"/>
                              </a:srgbClr>
                            </a:outerShdw>
                          </a:effectLst>
                          <a:latin typeface="Calibri" panose="020F0502020204030204" pitchFamily="34" charset="0"/>
                        </a:rPr>
                        <a:t>ManMade</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effectLst>
                            <a:outerShdw blurRad="38100" dist="38100" dir="2700000" algn="tl">
                              <a:srgbClr val="000000">
                                <a:alpha val="43137"/>
                              </a:srgbClr>
                            </a:outerShdw>
                          </a:effectLst>
                          <a:latin typeface="Calibri" panose="020F0502020204030204" pitchFamily="34" charset="0"/>
                        </a:rPr>
                        <a:t>Natural</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2400" dirty="0">
                          <a:effectLst>
                            <a:outerShdw blurRad="38100" dist="38100" dir="2700000" algn="tl">
                              <a:srgbClr val="000000">
                                <a:alpha val="43137"/>
                              </a:srgbClr>
                            </a:outerShdw>
                          </a:effectLst>
                          <a:latin typeface="Calibri" panose="020F0502020204030204" pitchFamily="34" charset="0"/>
                        </a:rPr>
                        <a:t>Social</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2400" dirty="0">
                          <a:effectLst>
                            <a:outerShdw blurRad="38100" dist="38100" dir="2700000" algn="tl">
                              <a:srgbClr val="000000">
                                <a:alpha val="43137"/>
                              </a:srgbClr>
                            </a:outerShdw>
                          </a:effectLst>
                          <a:latin typeface="Calibri" panose="020F0502020204030204" pitchFamily="34" charset="0"/>
                        </a:rPr>
                        <a:t>Overall</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291171">
                <a:tc rowSpan="2">
                  <a:txBody>
                    <a:bodyPr/>
                    <a:lstStyle/>
                    <a:p>
                      <a:pPr algn="ctr"/>
                      <a:r>
                        <a:rPr lang="en-US" sz="2000" b="1" dirty="0">
                          <a:latin typeface="Calibri" panose="020F0502020204030204" pitchFamily="34" charset="0"/>
                        </a:rPr>
                        <a:t>LSVM</a:t>
                      </a:r>
                    </a:p>
                  </a:txBody>
                  <a:tcPr>
                    <a:lnT w="38100" cap="flat" cmpd="sng" algn="ctr">
                      <a:solidFill>
                        <a:schemeClr val="bg1"/>
                      </a:solidFill>
                      <a:prstDash val="solid"/>
                      <a:round/>
                      <a:headEnd type="none" w="med" len="med"/>
                      <a:tailEnd type="none" w="med" len="med"/>
                    </a:lnT>
                    <a:solidFill>
                      <a:schemeClr val="tx1"/>
                    </a:solidFill>
                  </a:tcPr>
                </a:tc>
                <a:tc>
                  <a:txBody>
                    <a:bodyPr/>
                    <a:lstStyle/>
                    <a:p>
                      <a:pPr algn="ctr" fontAlgn="b"/>
                      <a:r>
                        <a:rPr lang="en-US" sz="2000" b="1" i="0" u="none" strike="noStrike" dirty="0">
                          <a:solidFill>
                            <a:srgbClr val="000000"/>
                          </a:solidFill>
                          <a:effectLst/>
                          <a:latin typeface="Calibri" panose="020F0502020204030204" pitchFamily="34" charset="0"/>
                        </a:rPr>
                        <a:t>0.83 (0.04)</a:t>
                      </a:r>
                    </a:p>
                  </a:txBody>
                  <a:tcPr marL="9525" marR="9525" marT="9525" marB="0" anchor="b">
                    <a:lnT w="38100" cap="flat" cmpd="sng" algn="ctr">
                      <a:solidFill>
                        <a:schemeClr val="bg1"/>
                      </a:solidFill>
                      <a:prstDash val="solid"/>
                      <a:round/>
                      <a:headEnd type="none" w="med" len="med"/>
                      <a:tailEnd type="none" w="med" len="med"/>
                    </a:lnT>
                    <a:solidFill>
                      <a:schemeClr val="tx1"/>
                    </a:solidFill>
                  </a:tcPr>
                </a:tc>
                <a:tc>
                  <a:txBody>
                    <a:bodyPr/>
                    <a:lstStyle/>
                    <a:p>
                      <a:pPr algn="ctr" fontAlgn="b"/>
                      <a:r>
                        <a:rPr lang="en-US" sz="2000" b="1" i="0" u="none" strike="noStrike" dirty="0">
                          <a:solidFill>
                            <a:srgbClr val="000000"/>
                          </a:solidFill>
                          <a:effectLst/>
                          <a:latin typeface="Calibri" panose="020F0502020204030204" pitchFamily="34" charset="0"/>
                        </a:rPr>
                        <a:t>0.84 (0.04)</a:t>
                      </a:r>
                    </a:p>
                  </a:txBody>
                  <a:tcPr marL="9525" marR="9525" marT="9525" marB="0" anchor="b">
                    <a:lnT w="38100" cap="flat" cmpd="sng" algn="ctr">
                      <a:solidFill>
                        <a:schemeClr val="bg1"/>
                      </a:solidFill>
                      <a:prstDash val="solid"/>
                      <a:round/>
                      <a:headEnd type="none" w="med" len="med"/>
                      <a:tailEnd type="none" w="med" len="med"/>
                    </a:lnT>
                    <a:solidFill>
                      <a:schemeClr val="tx1"/>
                    </a:solidFill>
                  </a:tcPr>
                </a:tc>
                <a:tc>
                  <a:txBody>
                    <a:bodyPr/>
                    <a:lstStyle/>
                    <a:p>
                      <a:pPr algn="ctr" fontAlgn="b"/>
                      <a:r>
                        <a:rPr lang="en-US" sz="2000" b="1" i="0" u="none" strike="noStrike" dirty="0">
                          <a:solidFill>
                            <a:srgbClr val="000000"/>
                          </a:solidFill>
                          <a:effectLst/>
                          <a:latin typeface="Calibri" panose="020F0502020204030204" pitchFamily="34" charset="0"/>
                        </a:rPr>
                        <a:t>0.83 (0.05)</a:t>
                      </a:r>
                    </a:p>
                  </a:txBody>
                  <a:tcPr marL="9525" marR="9525" marT="9525" marB="0" anchor="b">
                    <a:lnT w="38100" cap="flat" cmpd="sng" algn="ctr">
                      <a:solidFill>
                        <a:schemeClr val="bg1"/>
                      </a:solidFill>
                      <a:prstDash val="solid"/>
                      <a:round/>
                      <a:headEnd type="none" w="med" len="med"/>
                      <a:tailEnd type="none" w="med" len="med"/>
                    </a:lnT>
                    <a:solidFill>
                      <a:schemeClr val="tx1"/>
                    </a:solidFill>
                  </a:tcPr>
                </a:tc>
                <a:tc>
                  <a:txBody>
                    <a:bodyPr/>
                    <a:lstStyle/>
                    <a:p>
                      <a:pPr algn="ctr" fontAlgn="b"/>
                      <a:r>
                        <a:rPr lang="en-US" sz="2000" b="1" i="0" u="none" strike="noStrike" dirty="0">
                          <a:solidFill>
                            <a:srgbClr val="000000"/>
                          </a:solidFill>
                          <a:effectLst/>
                          <a:latin typeface="Calibri" panose="020F0502020204030204" pitchFamily="34" charset="0"/>
                        </a:rPr>
                        <a:t>0.83 (0.04)</a:t>
                      </a:r>
                    </a:p>
                  </a:txBody>
                  <a:tcPr marL="9525" marR="9525" marT="9525" marB="0" anchor="b">
                    <a:lnT w="38100" cap="flat" cmpd="sng" algn="ctr">
                      <a:solidFill>
                        <a:schemeClr val="bg1"/>
                      </a:solidFill>
                      <a:prstDash val="solid"/>
                      <a:round/>
                      <a:headEnd type="none" w="med" len="med"/>
                      <a:tailEnd type="none" w="med" len="med"/>
                    </a:lnT>
                    <a:solidFill>
                      <a:schemeClr val="tx1"/>
                    </a:solidFill>
                  </a:tcPr>
                </a:tc>
                <a:extLst>
                  <a:ext uri="{0D108BD9-81ED-4DB2-BD59-A6C34878D82A}">
                    <a16:rowId xmlns:a16="http://schemas.microsoft.com/office/drawing/2014/main" val="10001"/>
                  </a:ext>
                </a:extLst>
              </a:tr>
              <a:tr h="291171">
                <a:tc vMerge="1">
                  <a:txBody>
                    <a:bodyPr/>
                    <a:lstStyle/>
                    <a:p>
                      <a:endParaRPr lang="en-US"/>
                    </a:p>
                  </a:txBody>
                  <a:tcPr/>
                </a:tc>
                <a:tc>
                  <a:txBody>
                    <a:bodyPr/>
                    <a:lstStyle/>
                    <a:p>
                      <a:pPr algn="ctr" fontAlgn="b"/>
                      <a:r>
                        <a:rPr lang="en-US" sz="2000" b="1" i="0" u="none" strike="noStrike" dirty="0">
                          <a:solidFill>
                            <a:srgbClr val="000000"/>
                          </a:solidFill>
                          <a:effectLst/>
                          <a:latin typeface="Calibri" panose="020F0502020204030204" pitchFamily="34" charset="0"/>
                        </a:rPr>
                        <a:t>0.84 (0.04)</a:t>
                      </a:r>
                    </a:p>
                  </a:txBody>
                  <a:tcPr marL="9525" marR="9525" marT="9525" marB="0" anchor="b">
                    <a:solidFill>
                      <a:srgbClr val="FF0000"/>
                    </a:solidFill>
                  </a:tcPr>
                </a:tc>
                <a:tc>
                  <a:txBody>
                    <a:bodyPr/>
                    <a:lstStyle/>
                    <a:p>
                      <a:pPr algn="ctr" fontAlgn="b"/>
                      <a:r>
                        <a:rPr lang="en-US" sz="2000" b="1" i="0" u="none" strike="noStrike" dirty="0">
                          <a:solidFill>
                            <a:srgbClr val="000000"/>
                          </a:solidFill>
                          <a:effectLst/>
                          <a:latin typeface="Calibri" panose="020F0502020204030204" pitchFamily="34" charset="0"/>
                        </a:rPr>
                        <a:t>0.84 (0.04)</a:t>
                      </a:r>
                    </a:p>
                  </a:txBody>
                  <a:tcPr marL="9525" marR="9525" marT="9525" marB="0" anchor="b">
                    <a:solidFill>
                      <a:srgbClr val="FF0000"/>
                    </a:solidFill>
                  </a:tcPr>
                </a:tc>
                <a:tc>
                  <a:txBody>
                    <a:bodyPr/>
                    <a:lstStyle/>
                    <a:p>
                      <a:pPr algn="ctr" fontAlgn="b"/>
                      <a:r>
                        <a:rPr lang="en-US" sz="2000" b="1" i="0" u="none" strike="noStrike" dirty="0">
                          <a:solidFill>
                            <a:srgbClr val="000000"/>
                          </a:solidFill>
                          <a:effectLst/>
                          <a:latin typeface="Calibri" panose="020F0502020204030204" pitchFamily="34" charset="0"/>
                        </a:rPr>
                        <a:t>0.83 (0.04)</a:t>
                      </a:r>
                    </a:p>
                  </a:txBody>
                  <a:tcPr marL="9525" marR="9525" marT="9525" marB="0" anchor="b">
                    <a:solidFill>
                      <a:srgbClr val="FF0000"/>
                    </a:solidFill>
                  </a:tcPr>
                </a:tc>
                <a:tc>
                  <a:txBody>
                    <a:bodyPr/>
                    <a:lstStyle/>
                    <a:p>
                      <a:pPr algn="ctr" fontAlgn="b"/>
                      <a:r>
                        <a:rPr lang="en-US" sz="2000" b="1" i="0" u="none" strike="noStrike" dirty="0">
                          <a:solidFill>
                            <a:srgbClr val="000000"/>
                          </a:solidFill>
                          <a:effectLst/>
                          <a:latin typeface="Calibri" panose="020F0502020204030204" pitchFamily="34" charset="0"/>
                        </a:rPr>
                        <a:t>0.84 (0.04)</a:t>
                      </a:r>
                    </a:p>
                  </a:txBody>
                  <a:tcPr marL="9525" marR="9525" marT="9525" marB="0" anchor="b">
                    <a:solidFill>
                      <a:srgbClr val="FF0000"/>
                    </a:solidFill>
                  </a:tcPr>
                </a:tc>
                <a:extLst>
                  <a:ext uri="{0D108BD9-81ED-4DB2-BD59-A6C34878D82A}">
                    <a16:rowId xmlns:a16="http://schemas.microsoft.com/office/drawing/2014/main" val="10002"/>
                  </a:ext>
                </a:extLst>
              </a:tr>
              <a:tr h="291171">
                <a:tc rowSpan="2">
                  <a:txBody>
                    <a:bodyPr/>
                    <a:lstStyle/>
                    <a:p>
                      <a:pPr algn="ctr"/>
                      <a:r>
                        <a:rPr lang="en-US" sz="2000" b="1" dirty="0">
                          <a:latin typeface="Calibri" panose="020F0502020204030204" pitchFamily="34" charset="0"/>
                        </a:rPr>
                        <a:t>GBVS</a:t>
                      </a:r>
                    </a:p>
                  </a:txBody>
                  <a:tcPr>
                    <a:solidFill>
                      <a:schemeClr val="tx1"/>
                    </a:solidFill>
                  </a:tcPr>
                </a:tc>
                <a:tc>
                  <a:txBody>
                    <a:bodyPr/>
                    <a:lstStyle/>
                    <a:p>
                      <a:pPr algn="ctr" fontAlgn="b"/>
                      <a:r>
                        <a:rPr lang="en-US" sz="2000" b="1" i="0" u="none" strike="noStrike" dirty="0">
                          <a:solidFill>
                            <a:srgbClr val="000000"/>
                          </a:solidFill>
                          <a:effectLst/>
                          <a:latin typeface="Calibri" panose="020F0502020204030204" pitchFamily="34" charset="0"/>
                        </a:rPr>
                        <a:t>0.79 (0.06)</a:t>
                      </a:r>
                    </a:p>
                  </a:txBody>
                  <a:tcPr marL="9525" marR="9525" marT="9525" marB="0" anchor="b">
                    <a:solidFill>
                      <a:schemeClr val="tx1"/>
                    </a:solidFill>
                  </a:tcPr>
                </a:tc>
                <a:tc>
                  <a:txBody>
                    <a:bodyPr/>
                    <a:lstStyle/>
                    <a:p>
                      <a:pPr algn="ctr" fontAlgn="b"/>
                      <a:r>
                        <a:rPr lang="en-US" sz="2000" b="1" i="0" u="none" strike="noStrike" dirty="0">
                          <a:solidFill>
                            <a:srgbClr val="000000"/>
                          </a:solidFill>
                          <a:effectLst/>
                          <a:latin typeface="Calibri" panose="020F0502020204030204" pitchFamily="34" charset="0"/>
                        </a:rPr>
                        <a:t>0.79 (0.05)</a:t>
                      </a:r>
                    </a:p>
                  </a:txBody>
                  <a:tcPr marL="9525" marR="9525" marT="9525" marB="0" anchor="b">
                    <a:solidFill>
                      <a:schemeClr val="tx1"/>
                    </a:solidFill>
                  </a:tcPr>
                </a:tc>
                <a:tc>
                  <a:txBody>
                    <a:bodyPr/>
                    <a:lstStyle/>
                    <a:p>
                      <a:pPr algn="ctr" fontAlgn="b"/>
                      <a:r>
                        <a:rPr lang="en-US" sz="2000" b="1" i="0" u="none" strike="noStrike" dirty="0">
                          <a:solidFill>
                            <a:srgbClr val="000000"/>
                          </a:solidFill>
                          <a:effectLst/>
                          <a:latin typeface="Calibri" panose="020F0502020204030204" pitchFamily="34" charset="0"/>
                        </a:rPr>
                        <a:t>0.79 (0.05)</a:t>
                      </a:r>
                    </a:p>
                  </a:txBody>
                  <a:tcPr marL="9525" marR="9525" marT="9525" marB="0" anchor="b">
                    <a:solidFill>
                      <a:schemeClr val="tx1"/>
                    </a:solidFill>
                  </a:tcPr>
                </a:tc>
                <a:tc>
                  <a:txBody>
                    <a:bodyPr/>
                    <a:lstStyle/>
                    <a:p>
                      <a:pPr algn="ctr" fontAlgn="b"/>
                      <a:r>
                        <a:rPr lang="en-US" sz="2000" b="1" i="0" u="none" strike="noStrike" dirty="0">
                          <a:solidFill>
                            <a:srgbClr val="000000"/>
                          </a:solidFill>
                          <a:effectLst/>
                          <a:latin typeface="Calibri" panose="020F0502020204030204" pitchFamily="34" charset="0"/>
                        </a:rPr>
                        <a:t>0.79 (0.05)</a:t>
                      </a:r>
                    </a:p>
                  </a:txBody>
                  <a:tcPr marL="9525" marR="9525" marT="9525" marB="0" anchor="b">
                    <a:solidFill>
                      <a:schemeClr val="tx1"/>
                    </a:solidFill>
                  </a:tcPr>
                </a:tc>
                <a:extLst>
                  <a:ext uri="{0D108BD9-81ED-4DB2-BD59-A6C34878D82A}">
                    <a16:rowId xmlns:a16="http://schemas.microsoft.com/office/drawing/2014/main" val="10003"/>
                  </a:ext>
                </a:extLst>
              </a:tr>
              <a:tr h="291171">
                <a:tc vMerge="1">
                  <a:txBody>
                    <a:bodyPr/>
                    <a:lstStyle/>
                    <a:p>
                      <a:endParaRPr lang="en-US"/>
                    </a:p>
                  </a:txBody>
                  <a:tcPr/>
                </a:tc>
                <a:tc>
                  <a:txBody>
                    <a:bodyPr/>
                    <a:lstStyle/>
                    <a:p>
                      <a:pPr algn="ctr" fontAlgn="b"/>
                      <a:r>
                        <a:rPr lang="en-US" sz="2000" b="1" i="0" u="none" strike="noStrike" dirty="0">
                          <a:solidFill>
                            <a:srgbClr val="000000"/>
                          </a:solidFill>
                          <a:effectLst/>
                          <a:latin typeface="Calibri" panose="020F0502020204030204" pitchFamily="34" charset="0"/>
                        </a:rPr>
                        <a:t>0.8 (0.05)</a:t>
                      </a:r>
                    </a:p>
                  </a:txBody>
                  <a:tcPr marL="9525" marR="9525" marT="9525" marB="0" anchor="b">
                    <a:solidFill>
                      <a:srgbClr val="FF0000"/>
                    </a:solidFill>
                  </a:tcPr>
                </a:tc>
                <a:tc>
                  <a:txBody>
                    <a:bodyPr/>
                    <a:lstStyle/>
                    <a:p>
                      <a:pPr algn="ctr" fontAlgn="b"/>
                      <a:r>
                        <a:rPr lang="en-US" sz="2000" b="1" i="0" u="none" strike="noStrike" dirty="0">
                          <a:solidFill>
                            <a:srgbClr val="000000"/>
                          </a:solidFill>
                          <a:effectLst/>
                          <a:latin typeface="Calibri" panose="020F0502020204030204" pitchFamily="34" charset="0"/>
                        </a:rPr>
                        <a:t>0.78 (0.06)</a:t>
                      </a:r>
                    </a:p>
                  </a:txBody>
                  <a:tcPr marL="9525" marR="9525" marT="9525" marB="0" anchor="b">
                    <a:solidFill>
                      <a:srgbClr val="FF0000"/>
                    </a:solidFill>
                  </a:tcPr>
                </a:tc>
                <a:tc>
                  <a:txBody>
                    <a:bodyPr/>
                    <a:lstStyle/>
                    <a:p>
                      <a:pPr algn="ctr" fontAlgn="b"/>
                      <a:r>
                        <a:rPr lang="en-US" sz="2000" b="1" i="0" u="none" strike="noStrike" dirty="0">
                          <a:solidFill>
                            <a:srgbClr val="000000"/>
                          </a:solidFill>
                          <a:effectLst/>
                          <a:latin typeface="Calibri" panose="020F0502020204030204" pitchFamily="34" charset="0"/>
                        </a:rPr>
                        <a:t>0.79 (0.06)</a:t>
                      </a:r>
                    </a:p>
                  </a:txBody>
                  <a:tcPr marL="9525" marR="9525" marT="9525" marB="0" anchor="b">
                    <a:solidFill>
                      <a:srgbClr val="FF0000"/>
                    </a:solidFill>
                  </a:tcPr>
                </a:tc>
                <a:tc>
                  <a:txBody>
                    <a:bodyPr/>
                    <a:lstStyle/>
                    <a:p>
                      <a:pPr algn="ctr" fontAlgn="b"/>
                      <a:r>
                        <a:rPr lang="en-US" sz="2000" b="1" i="0" u="none" strike="noStrike" dirty="0">
                          <a:solidFill>
                            <a:srgbClr val="000000"/>
                          </a:solidFill>
                          <a:effectLst/>
                          <a:latin typeface="Calibri" panose="020F0502020204030204" pitchFamily="34" charset="0"/>
                        </a:rPr>
                        <a:t>0.79 (0.06)</a:t>
                      </a:r>
                    </a:p>
                  </a:txBody>
                  <a:tcPr marL="9525" marR="9525" marT="9525" marB="0" anchor="b">
                    <a:solidFill>
                      <a:srgbClr val="FF0000"/>
                    </a:solidFill>
                  </a:tcPr>
                </a:tc>
                <a:extLst>
                  <a:ext uri="{0D108BD9-81ED-4DB2-BD59-A6C34878D82A}">
                    <a16:rowId xmlns:a16="http://schemas.microsoft.com/office/drawing/2014/main" val="10004"/>
                  </a:ext>
                </a:extLst>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1220500173"/>
              </p:ext>
            </p:extLst>
          </p:nvPr>
        </p:nvGraphicFramePr>
        <p:xfrm>
          <a:off x="183956" y="4918597"/>
          <a:ext cx="7245543" cy="922631"/>
        </p:xfrm>
        <a:graphic>
          <a:graphicData uri="http://schemas.openxmlformats.org/drawingml/2006/table">
            <a:tbl>
              <a:tblPr firstRow="1" bandRow="1">
                <a:tableStyleId>{08FB837D-C827-4EFA-A057-4D05807E0F7C}</a:tableStyleId>
              </a:tblPr>
              <a:tblGrid>
                <a:gridCol w="1313374">
                  <a:extLst>
                    <a:ext uri="{9D8B030D-6E8A-4147-A177-3AD203B41FA5}">
                      <a16:colId xmlns:a16="http://schemas.microsoft.com/office/drawing/2014/main" val="3555774677"/>
                    </a:ext>
                  </a:extLst>
                </a:gridCol>
                <a:gridCol w="1461730">
                  <a:extLst>
                    <a:ext uri="{9D8B030D-6E8A-4147-A177-3AD203B41FA5}">
                      <a16:colId xmlns:a16="http://schemas.microsoft.com/office/drawing/2014/main" val="4208098915"/>
                    </a:ext>
                  </a:extLst>
                </a:gridCol>
                <a:gridCol w="1624697">
                  <a:extLst>
                    <a:ext uri="{9D8B030D-6E8A-4147-A177-3AD203B41FA5}">
                      <a16:colId xmlns:a16="http://schemas.microsoft.com/office/drawing/2014/main" val="810199839"/>
                    </a:ext>
                  </a:extLst>
                </a:gridCol>
                <a:gridCol w="1422871">
                  <a:extLst>
                    <a:ext uri="{9D8B030D-6E8A-4147-A177-3AD203B41FA5}">
                      <a16:colId xmlns:a16="http://schemas.microsoft.com/office/drawing/2014/main" val="2342229880"/>
                    </a:ext>
                  </a:extLst>
                </a:gridCol>
                <a:gridCol w="1422871">
                  <a:extLst>
                    <a:ext uri="{9D8B030D-6E8A-4147-A177-3AD203B41FA5}">
                      <a16:colId xmlns:a16="http://schemas.microsoft.com/office/drawing/2014/main" val="2310640787"/>
                    </a:ext>
                  </a:extLst>
                </a:gridCol>
              </a:tblGrid>
              <a:tr h="526391">
                <a:tc>
                  <a:txBody>
                    <a:bodyPr/>
                    <a:lstStyle/>
                    <a:p>
                      <a:pPr marL="0" algn="ctr" defTabSz="457200" rtl="0" eaLnBrk="1" latinLnBrk="0" hangingPunct="1"/>
                      <a:r>
                        <a:rPr lang="en-US" sz="2400" b="1" kern="1200" dirty="0">
                          <a:solidFill>
                            <a:schemeClr val="lt1"/>
                          </a:solidFill>
                          <a:latin typeface="Calibri" panose="020F0502020204030204" pitchFamily="34" charset="0"/>
                          <a:ea typeface="+mn-ea"/>
                          <a:cs typeface="+mn-cs"/>
                        </a:rPr>
                        <a:t>Method</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algn="ctr" defTabSz="457200" rtl="0" eaLnBrk="1" latinLnBrk="0" hangingPunct="1"/>
                      <a:r>
                        <a:rPr lang="en-US" sz="2400" b="1" kern="1200" dirty="0">
                          <a:solidFill>
                            <a:schemeClr val="lt1"/>
                          </a:solidFill>
                          <a:latin typeface="Calibri" panose="020F0502020204030204" pitchFamily="34" charset="0"/>
                          <a:ea typeface="+mn-ea"/>
                          <a:cs typeface="+mn-cs"/>
                        </a:rPr>
                        <a:t>MSS</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algn="ctr" defTabSz="457200" rtl="0" eaLnBrk="1" latinLnBrk="0" hangingPunct="1"/>
                      <a:r>
                        <a:rPr lang="en-US" sz="2400" b="1" kern="1200" dirty="0">
                          <a:solidFill>
                            <a:schemeClr val="lt1"/>
                          </a:solidFill>
                          <a:latin typeface="Calibri" panose="020F0502020204030204" pitchFamily="34" charset="0"/>
                          <a:ea typeface="+mn-ea"/>
                          <a:cs typeface="+mn-cs"/>
                        </a:rPr>
                        <a:t>CA</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algn="ctr" defTabSz="457200" rtl="0" eaLnBrk="1" latinLnBrk="0" hangingPunct="1"/>
                      <a:r>
                        <a:rPr lang="en-US" sz="2400" b="1" kern="1200" dirty="0">
                          <a:solidFill>
                            <a:schemeClr val="lt1"/>
                          </a:solidFill>
                          <a:latin typeface="Calibri" panose="020F0502020204030204" pitchFamily="34" charset="0"/>
                          <a:ea typeface="+mn-ea"/>
                          <a:cs typeface="+mn-cs"/>
                        </a:rPr>
                        <a:t>LSVM</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algn="ctr" defTabSz="457200" rtl="0" eaLnBrk="1" latinLnBrk="0" hangingPunct="1"/>
                      <a:r>
                        <a:rPr lang="en-US" sz="2400" b="1" kern="1200" dirty="0">
                          <a:solidFill>
                            <a:schemeClr val="lt1"/>
                          </a:solidFill>
                          <a:latin typeface="Calibri" panose="020F0502020204030204" pitchFamily="34" charset="0"/>
                          <a:ea typeface="+mn-ea"/>
                          <a:cs typeface="+mn-cs"/>
                        </a:rPr>
                        <a:t>RC</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84750472"/>
                  </a:ext>
                </a:extLst>
              </a:tr>
              <a:tr h="325563">
                <a:tc>
                  <a:txBody>
                    <a:bodyPr/>
                    <a:lstStyle/>
                    <a:p>
                      <a:pPr algn="ctr"/>
                      <a:r>
                        <a:rPr lang="en-US" sz="2000" b="1" dirty="0">
                          <a:latin typeface="Calibri" panose="020F0502020204030204" pitchFamily="34" charset="0"/>
                        </a:rPr>
                        <a:t>AUC</a:t>
                      </a:r>
                    </a:p>
                  </a:txBody>
                  <a:tcPr>
                    <a:lnT w="38100" cap="flat" cmpd="sng" algn="ctr">
                      <a:solidFill>
                        <a:schemeClr val="bg1"/>
                      </a:solidFill>
                      <a:prstDash val="solid"/>
                      <a:round/>
                      <a:headEnd type="none" w="med" len="med"/>
                      <a:tailEnd type="none" w="med" len="med"/>
                    </a:lnT>
                    <a:solidFill>
                      <a:schemeClr val="tx1"/>
                    </a:solidFill>
                  </a:tcPr>
                </a:tc>
                <a:tc>
                  <a:txBody>
                    <a:bodyPr/>
                    <a:lstStyle/>
                    <a:p>
                      <a:pPr algn="ctr" fontAlgn="b"/>
                      <a:r>
                        <a:rPr lang="en-US" sz="2000" b="1" i="0" u="none" strike="noStrike" dirty="0">
                          <a:solidFill>
                            <a:srgbClr val="000000"/>
                          </a:solidFill>
                          <a:effectLst/>
                          <a:latin typeface="Calibri" panose="020F0502020204030204" pitchFamily="34" charset="0"/>
                        </a:rPr>
                        <a:t>0.683</a:t>
                      </a:r>
                    </a:p>
                  </a:txBody>
                  <a:tcPr marL="9525" marR="9525" marT="9525" marB="0" anchor="b">
                    <a:lnT w="38100" cap="flat" cmpd="sng" algn="ctr">
                      <a:solidFill>
                        <a:schemeClr val="bg1"/>
                      </a:solidFill>
                      <a:prstDash val="solid"/>
                      <a:round/>
                      <a:headEnd type="none" w="med" len="med"/>
                      <a:tailEnd type="none" w="med" len="med"/>
                    </a:lnT>
                    <a:solidFill>
                      <a:srgbClr val="00B0F0"/>
                    </a:solidFill>
                  </a:tcPr>
                </a:tc>
                <a:tc>
                  <a:txBody>
                    <a:bodyPr/>
                    <a:lstStyle/>
                    <a:p>
                      <a:pPr algn="ctr" fontAlgn="b"/>
                      <a:r>
                        <a:rPr lang="en-US" sz="2000" b="1" i="0" u="none" strike="noStrike" dirty="0">
                          <a:solidFill>
                            <a:srgbClr val="000000"/>
                          </a:solidFill>
                          <a:effectLst/>
                          <a:latin typeface="Calibri" panose="020F0502020204030204" pitchFamily="34" charset="0"/>
                        </a:rPr>
                        <a:t>0.844</a:t>
                      </a:r>
                    </a:p>
                  </a:txBody>
                  <a:tcPr marL="9525" marR="9525" marT="9525" marB="0" anchor="b">
                    <a:lnT w="38100" cap="flat" cmpd="sng" algn="ctr">
                      <a:solidFill>
                        <a:schemeClr val="bg1"/>
                      </a:solidFill>
                      <a:prstDash val="solid"/>
                      <a:round/>
                      <a:headEnd type="none" w="med" len="med"/>
                      <a:tailEnd type="none" w="med" len="med"/>
                    </a:lnT>
                    <a:solidFill>
                      <a:srgbClr val="00B0F0"/>
                    </a:solidFill>
                  </a:tcPr>
                </a:tc>
                <a:tc>
                  <a:txBody>
                    <a:bodyPr/>
                    <a:lstStyle/>
                    <a:p>
                      <a:pPr algn="ctr" fontAlgn="b"/>
                      <a:r>
                        <a:rPr lang="en-US" sz="2000" b="1" i="0" u="none" strike="noStrike" dirty="0">
                          <a:solidFill>
                            <a:srgbClr val="000000"/>
                          </a:solidFill>
                          <a:effectLst/>
                          <a:latin typeface="Calibri" panose="020F0502020204030204" pitchFamily="34" charset="0"/>
                        </a:rPr>
                        <a:t>0.849</a:t>
                      </a:r>
                    </a:p>
                  </a:txBody>
                  <a:tcPr marL="9525" marR="9525" marT="9525" marB="0" anchor="b">
                    <a:lnT w="38100" cap="flat" cmpd="sng" algn="ctr">
                      <a:solidFill>
                        <a:schemeClr val="bg1"/>
                      </a:solidFill>
                      <a:prstDash val="solid"/>
                      <a:round/>
                      <a:headEnd type="none" w="med" len="med"/>
                      <a:tailEnd type="none" w="med" len="med"/>
                    </a:lnT>
                    <a:solidFill>
                      <a:srgbClr val="00B0F0"/>
                    </a:solidFill>
                  </a:tcPr>
                </a:tc>
                <a:tc>
                  <a:txBody>
                    <a:bodyPr/>
                    <a:lstStyle/>
                    <a:p>
                      <a:pPr algn="ctr" fontAlgn="b"/>
                      <a:r>
                        <a:rPr lang="en-US" sz="2000" b="1" i="0" u="none" strike="noStrike" dirty="0">
                          <a:solidFill>
                            <a:srgbClr val="000000"/>
                          </a:solidFill>
                          <a:effectLst/>
                          <a:latin typeface="Calibri" panose="020F0502020204030204" pitchFamily="34" charset="0"/>
                        </a:rPr>
                        <a:t>0.830</a:t>
                      </a:r>
                    </a:p>
                  </a:txBody>
                  <a:tcPr marL="9525" marR="9525" marT="9525" marB="0" anchor="b">
                    <a:lnT w="38100" cap="flat" cmpd="sng" algn="ctr">
                      <a:solidFill>
                        <a:schemeClr val="bg1"/>
                      </a:solidFill>
                      <a:prstDash val="solid"/>
                      <a:round/>
                      <a:headEnd type="none" w="med" len="med"/>
                      <a:tailEnd type="none" w="med" len="med"/>
                    </a:lnT>
                    <a:solidFill>
                      <a:srgbClr val="00B0F0"/>
                    </a:solidFill>
                  </a:tcPr>
                </a:tc>
                <a:extLst>
                  <a:ext uri="{0D108BD9-81ED-4DB2-BD59-A6C34878D82A}">
                    <a16:rowId xmlns:a16="http://schemas.microsoft.com/office/drawing/2014/main" val="3180922018"/>
                  </a:ext>
                </a:extLst>
              </a:tr>
            </a:tbl>
          </a:graphicData>
        </a:graphic>
      </p:graphicFrame>
      <p:sp>
        <p:nvSpPr>
          <p:cNvPr id="18" name="TextBox 17"/>
          <p:cNvSpPr txBox="1"/>
          <p:nvPr/>
        </p:nvSpPr>
        <p:spPr>
          <a:xfrm>
            <a:off x="0" y="6434970"/>
            <a:ext cx="4800600" cy="461665"/>
          </a:xfrm>
          <a:prstGeom prst="rect">
            <a:avLst/>
          </a:prstGeom>
          <a:noFill/>
        </p:spPr>
        <p:txBody>
          <a:bodyPr vert="horz" wrap="square" rtlCol="0">
            <a:spAutoFit/>
          </a:bodyPr>
          <a:lstStyle/>
          <a:p>
            <a:pPr algn="r"/>
            <a:r>
              <a:rPr lang="en-US" sz="2400" b="1" dirty="0">
                <a:latin typeface="Calibri" panose="020F0502020204030204" pitchFamily="34" charset="0"/>
              </a:rPr>
              <a:t>MSS  </a:t>
            </a:r>
            <a:r>
              <a:rPr lang="en-US" sz="2400" dirty="0" err="1">
                <a:latin typeface="Calibri" panose="020F0502020204030204" pitchFamily="34" charset="0"/>
              </a:rPr>
              <a:t>Achanta</a:t>
            </a:r>
            <a:r>
              <a:rPr lang="en-US" sz="2400" dirty="0">
                <a:latin typeface="Calibri" panose="020F0502020204030204" pitchFamily="34" charset="0"/>
              </a:rPr>
              <a:t> et al,  IEEE ICIP [2010]</a:t>
            </a:r>
          </a:p>
        </p:txBody>
      </p:sp>
      <p:sp>
        <p:nvSpPr>
          <p:cNvPr id="19" name="TextBox 18"/>
          <p:cNvSpPr txBox="1"/>
          <p:nvPr/>
        </p:nvSpPr>
        <p:spPr>
          <a:xfrm>
            <a:off x="6777990" y="6457890"/>
            <a:ext cx="5265213" cy="461665"/>
          </a:xfrm>
          <a:prstGeom prst="rect">
            <a:avLst/>
          </a:prstGeom>
          <a:noFill/>
        </p:spPr>
        <p:txBody>
          <a:bodyPr vert="horz" wrap="square" rtlCol="0">
            <a:spAutoFit/>
          </a:bodyPr>
          <a:lstStyle/>
          <a:p>
            <a:pPr algn="r"/>
            <a:r>
              <a:rPr lang="en-US" sz="2400" b="1" dirty="0">
                <a:latin typeface="Calibri" panose="020F0502020204030204" pitchFamily="34" charset="0"/>
              </a:rPr>
              <a:t>CA</a:t>
            </a:r>
            <a:r>
              <a:rPr lang="en-US" sz="2200" b="1" dirty="0">
                <a:latin typeface="Calibri" panose="020F0502020204030204" pitchFamily="34" charset="0"/>
              </a:rPr>
              <a:t>  </a:t>
            </a:r>
            <a:r>
              <a:rPr lang="en-US" sz="2400" dirty="0" err="1">
                <a:latin typeface="Calibri" panose="020F0502020204030204" pitchFamily="34" charset="0"/>
              </a:rPr>
              <a:t>Goferman</a:t>
            </a:r>
            <a:r>
              <a:rPr lang="en-US" sz="2400" dirty="0">
                <a:latin typeface="Calibri" panose="020F0502020204030204" pitchFamily="34" charset="0"/>
              </a:rPr>
              <a:t> et al,  IEEE TPAMI [2012]</a:t>
            </a:r>
          </a:p>
        </p:txBody>
      </p:sp>
      <p:sp>
        <p:nvSpPr>
          <p:cNvPr id="3" name="Rectangle 2"/>
          <p:cNvSpPr/>
          <p:nvPr/>
        </p:nvSpPr>
        <p:spPr>
          <a:xfrm>
            <a:off x="4800600" y="4789171"/>
            <a:ext cx="2777490" cy="121158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966710" y="4856692"/>
            <a:ext cx="3844322" cy="523220"/>
          </a:xfrm>
          <a:prstGeom prst="rect">
            <a:avLst/>
          </a:prstGeom>
          <a:ln w="38100">
            <a:solidFill>
              <a:srgbClr val="00B0F0"/>
            </a:solidFill>
          </a:ln>
        </p:spPr>
        <p:txBody>
          <a:bodyPr wrap="square">
            <a:spAutoFit/>
          </a:bodyPr>
          <a:lstStyle/>
          <a:p>
            <a:pPr algn="ctr"/>
            <a:r>
              <a:rPr lang="en-US" sz="2800" b="1" dirty="0">
                <a:latin typeface="Calibri" panose="020F0502020204030204" pitchFamily="34" charset="0"/>
              </a:rPr>
              <a:t>Cheng et al, PAMI 2015 </a:t>
            </a:r>
          </a:p>
        </p:txBody>
      </p:sp>
      <p:sp>
        <p:nvSpPr>
          <p:cNvPr id="21" name="Rectangle 20"/>
          <p:cNvSpPr/>
          <p:nvPr/>
        </p:nvSpPr>
        <p:spPr>
          <a:xfrm>
            <a:off x="8657739" y="2997512"/>
            <a:ext cx="2462277" cy="523220"/>
          </a:xfrm>
          <a:prstGeom prst="rect">
            <a:avLst/>
          </a:prstGeom>
          <a:ln w="38100">
            <a:solidFill>
              <a:srgbClr val="FF0000"/>
            </a:solidFill>
          </a:ln>
        </p:spPr>
        <p:txBody>
          <a:bodyPr wrap="none">
            <a:spAutoFit/>
          </a:bodyPr>
          <a:lstStyle/>
          <a:p>
            <a:pPr algn="ctr"/>
            <a:r>
              <a:rPr lang="en-US" sz="2800" b="1" i="1" dirty="0">
                <a:latin typeface="Calibri" panose="020F0502020204030204" pitchFamily="34" charset="0"/>
              </a:rPr>
              <a:t>Data : </a:t>
            </a:r>
            <a:r>
              <a:rPr lang="en-US" sz="2800" b="1" dirty="0">
                <a:latin typeface="Calibri" panose="020F0502020204030204" pitchFamily="34" charset="0"/>
              </a:rPr>
              <a:t>CAT2000</a:t>
            </a:r>
            <a:endParaRPr lang="en-US" sz="2800" dirty="0"/>
          </a:p>
        </p:txBody>
      </p:sp>
      <p:sp>
        <p:nvSpPr>
          <p:cNvPr id="22" name="Rectangle 21"/>
          <p:cNvSpPr/>
          <p:nvPr/>
        </p:nvSpPr>
        <p:spPr>
          <a:xfrm>
            <a:off x="8588001" y="5526486"/>
            <a:ext cx="2601739" cy="523220"/>
          </a:xfrm>
          <a:prstGeom prst="rect">
            <a:avLst/>
          </a:prstGeom>
          <a:ln w="38100">
            <a:solidFill>
              <a:srgbClr val="00B0F0"/>
            </a:solidFill>
          </a:ln>
        </p:spPr>
        <p:txBody>
          <a:bodyPr wrap="none">
            <a:spAutoFit/>
          </a:bodyPr>
          <a:lstStyle/>
          <a:p>
            <a:pPr algn="ctr"/>
            <a:r>
              <a:rPr lang="en-US" sz="2800" b="1" i="1" dirty="0">
                <a:latin typeface="Calibri" panose="020F0502020204030204" pitchFamily="34" charset="0"/>
              </a:rPr>
              <a:t>Data : </a:t>
            </a:r>
            <a:r>
              <a:rPr lang="en-US" sz="2800" b="1" dirty="0">
                <a:latin typeface="Calibri" panose="020F0502020204030204" pitchFamily="34" charset="0"/>
              </a:rPr>
              <a:t>Judd et al</a:t>
            </a:r>
            <a:endParaRPr lang="en-US" sz="2800" dirty="0"/>
          </a:p>
        </p:txBody>
      </p:sp>
      <p:sp>
        <p:nvSpPr>
          <p:cNvPr id="14" name="Slide Number Placeholder 2"/>
          <p:cNvSpPr txBox="1">
            <a:spLocks/>
          </p:cNvSpPr>
          <p:nvPr/>
        </p:nvSpPr>
        <p:spPr>
          <a:xfrm>
            <a:off x="11206511" y="120100"/>
            <a:ext cx="753545"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DC2B79-B18F-4803-A871-C4A18F46D5F3}" type="slidenum">
              <a:rPr lang="en-US" sz="2000" b="1" smtClean="0">
                <a:solidFill>
                  <a:schemeClr val="tx1"/>
                </a:solidFill>
                <a:latin typeface="Calibri" panose="020F0502020204030204" pitchFamily="34" charset="0"/>
              </a:rPr>
              <a:pPr/>
              <a:t>41</a:t>
            </a:fld>
            <a:endParaRPr lang="en-US" sz="200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19247965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456" y="-228600"/>
            <a:ext cx="10353762" cy="970450"/>
          </a:xfrm>
        </p:spPr>
        <p:txBody>
          <a:bodyPr>
            <a:normAutofit/>
          </a:bodyPr>
          <a:lstStyle/>
          <a:p>
            <a:r>
              <a:rPr lang="en-US" b="1" dirty="0">
                <a:solidFill>
                  <a:schemeClr val="tx1"/>
                </a:solidFill>
                <a:latin typeface="Calibri" panose="020F0502020204030204" pitchFamily="34" charset="0"/>
              </a:rPr>
              <a:t>Saliency Models</a:t>
            </a:r>
            <a:endParaRPr lang="en-US" dirty="0"/>
          </a:p>
        </p:txBody>
      </p:sp>
      <p:sp>
        <p:nvSpPr>
          <p:cNvPr id="3" name="Content Placeholder 2"/>
          <p:cNvSpPr>
            <a:spLocks noGrp="1"/>
          </p:cNvSpPr>
          <p:nvPr>
            <p:ph idx="1"/>
          </p:nvPr>
        </p:nvSpPr>
        <p:spPr>
          <a:xfrm>
            <a:off x="581024" y="952162"/>
            <a:ext cx="11096626" cy="5905838"/>
          </a:xfrm>
        </p:spPr>
        <p:txBody>
          <a:bodyPr>
            <a:noAutofit/>
          </a:bodyPr>
          <a:lstStyle/>
          <a:p>
            <a:r>
              <a:rPr lang="en-US" sz="2400" b="1" dirty="0">
                <a:solidFill>
                  <a:schemeClr val="tx1"/>
                </a:solidFill>
                <a:latin typeface="Calibri" panose="020F0502020204030204" pitchFamily="34" charset="0"/>
              </a:rPr>
              <a:t>LSVM</a:t>
            </a:r>
          </a:p>
          <a:p>
            <a:pPr lvl="1"/>
            <a:r>
              <a:rPr lang="en-US" sz="2200" b="1" dirty="0">
                <a:solidFill>
                  <a:schemeClr val="tx1"/>
                </a:solidFill>
                <a:latin typeface="Calibri" panose="020F0502020204030204" pitchFamily="34" charset="0"/>
              </a:rPr>
              <a:t>Hybrid of </a:t>
            </a:r>
            <a:r>
              <a:rPr lang="en-US" sz="2200" b="1" i="1" dirty="0">
                <a:solidFill>
                  <a:schemeClr val="accent2"/>
                </a:solidFill>
                <a:latin typeface="Calibri" panose="020F0502020204030204" pitchFamily="34" charset="0"/>
              </a:rPr>
              <a:t>bottom up and top down</a:t>
            </a:r>
          </a:p>
          <a:p>
            <a:pPr lvl="1"/>
            <a:r>
              <a:rPr lang="en-US" sz="2200" b="1" dirty="0">
                <a:solidFill>
                  <a:schemeClr val="tx1"/>
                </a:solidFill>
                <a:latin typeface="Calibri" panose="020F0502020204030204" pitchFamily="34" charset="0"/>
              </a:rPr>
              <a:t>Employs </a:t>
            </a:r>
            <a:r>
              <a:rPr lang="en-US" sz="2200" b="1" i="1" dirty="0">
                <a:solidFill>
                  <a:schemeClr val="accent2"/>
                </a:solidFill>
                <a:latin typeface="Calibri" panose="020F0502020204030204" pitchFamily="34" charset="0"/>
              </a:rPr>
              <a:t>33 features </a:t>
            </a:r>
            <a:r>
              <a:rPr lang="en-US" sz="2200" b="1" dirty="0">
                <a:solidFill>
                  <a:schemeClr val="tx1"/>
                </a:solidFill>
                <a:latin typeface="Calibri" panose="020F0502020204030204" pitchFamily="34" charset="0"/>
              </a:rPr>
              <a:t>ranging from low level to high level features</a:t>
            </a:r>
          </a:p>
          <a:p>
            <a:pPr lvl="1"/>
            <a:r>
              <a:rPr lang="en-US" sz="2200" b="1" dirty="0">
                <a:solidFill>
                  <a:schemeClr val="tx1"/>
                </a:solidFill>
                <a:latin typeface="Calibri" panose="020F0502020204030204" pitchFamily="34" charset="0"/>
              </a:rPr>
              <a:t>A Linear Support Vector Machine is trained using the eye tracking data itself</a:t>
            </a:r>
          </a:p>
          <a:p>
            <a:pPr marL="450000" lvl="1" indent="0">
              <a:buNone/>
            </a:pPr>
            <a:endParaRPr lang="en-US" sz="2200" b="1" dirty="0">
              <a:solidFill>
                <a:schemeClr val="tx1"/>
              </a:solidFill>
              <a:latin typeface="Calibri" panose="020F0502020204030204" pitchFamily="34" charset="0"/>
            </a:endParaRPr>
          </a:p>
          <a:p>
            <a:r>
              <a:rPr lang="en-US" sz="2400" b="1" dirty="0">
                <a:solidFill>
                  <a:schemeClr val="tx1"/>
                </a:solidFill>
                <a:latin typeface="Calibri" panose="020F0502020204030204" pitchFamily="34" charset="0"/>
              </a:rPr>
              <a:t>GBVS</a:t>
            </a:r>
          </a:p>
          <a:p>
            <a:pPr lvl="1"/>
            <a:r>
              <a:rPr lang="en-US" sz="2200" b="1" dirty="0">
                <a:solidFill>
                  <a:schemeClr val="tx1"/>
                </a:solidFill>
                <a:latin typeface="Calibri" panose="020F0502020204030204" pitchFamily="34" charset="0"/>
              </a:rPr>
              <a:t>Given an image I, GBVS uses a </a:t>
            </a:r>
            <a:r>
              <a:rPr lang="en-US" sz="2200" b="1" i="1" dirty="0">
                <a:solidFill>
                  <a:schemeClr val="accent2"/>
                </a:solidFill>
                <a:latin typeface="Calibri" panose="020F0502020204030204" pitchFamily="34" charset="0"/>
              </a:rPr>
              <a:t>Markovian approach </a:t>
            </a:r>
            <a:r>
              <a:rPr lang="en-US" sz="2200" b="1" dirty="0">
                <a:solidFill>
                  <a:schemeClr val="tx1"/>
                </a:solidFill>
                <a:latin typeface="Calibri" panose="020F0502020204030204" pitchFamily="34" charset="0"/>
              </a:rPr>
              <a:t>to compute activation maps from feature maps. </a:t>
            </a:r>
          </a:p>
          <a:p>
            <a:pPr lvl="1"/>
            <a:r>
              <a:rPr lang="en-US" sz="2200" b="1" dirty="0">
                <a:solidFill>
                  <a:schemeClr val="tx1"/>
                </a:solidFill>
                <a:latin typeface="Calibri" panose="020F0502020204030204" pitchFamily="34" charset="0"/>
              </a:rPr>
              <a:t>The second step; </a:t>
            </a:r>
            <a:r>
              <a:rPr lang="en-US" sz="2200" b="1" i="1" dirty="0">
                <a:solidFill>
                  <a:schemeClr val="accent2"/>
                </a:solidFill>
                <a:latin typeface="Calibri" panose="020F0502020204030204" pitchFamily="34" charset="0"/>
              </a:rPr>
              <a:t>normalization aims at providing more weight to the salient regions</a:t>
            </a:r>
            <a:r>
              <a:rPr lang="en-US" sz="2200" b="1" dirty="0">
                <a:solidFill>
                  <a:schemeClr val="tx1"/>
                </a:solidFill>
                <a:latin typeface="Calibri" panose="020F0502020204030204" pitchFamily="34" charset="0"/>
              </a:rPr>
              <a:t>, thus resulting in more informative saliency map.</a:t>
            </a:r>
          </a:p>
          <a:p>
            <a:pPr marL="36900" indent="0">
              <a:buNone/>
            </a:pPr>
            <a:endParaRPr lang="en-US" dirty="0">
              <a:solidFill>
                <a:schemeClr val="tx1"/>
              </a:solidFill>
              <a:latin typeface="Calibri" panose="020F0502020204030204" pitchFamily="34" charset="0"/>
            </a:endParaRPr>
          </a:p>
        </p:txBody>
      </p:sp>
      <p:sp>
        <p:nvSpPr>
          <p:cNvPr id="5" name="Slide Number Placeholder 2"/>
          <p:cNvSpPr txBox="1">
            <a:spLocks/>
          </p:cNvSpPr>
          <p:nvPr/>
        </p:nvSpPr>
        <p:spPr>
          <a:xfrm>
            <a:off x="11206511" y="120100"/>
            <a:ext cx="753545"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DC2B79-B18F-4803-A871-C4A18F46D5F3}" type="slidenum">
              <a:rPr lang="en-US" sz="2000" b="1" smtClean="0">
                <a:solidFill>
                  <a:schemeClr val="tx1"/>
                </a:solidFill>
                <a:latin typeface="Calibri" panose="020F0502020204030204" pitchFamily="34" charset="0"/>
              </a:rPr>
              <a:pPr/>
              <a:t>42</a:t>
            </a:fld>
            <a:endParaRPr lang="en-US" sz="200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37079354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5608" y="-201168"/>
            <a:ext cx="10353762" cy="970450"/>
          </a:xfrm>
        </p:spPr>
        <p:txBody>
          <a:bodyPr>
            <a:normAutofit/>
          </a:bodyPr>
          <a:lstStyle/>
          <a:p>
            <a:r>
              <a:rPr lang="en-US" b="1" dirty="0">
                <a:solidFill>
                  <a:schemeClr val="tx1"/>
                </a:solidFill>
                <a:latin typeface="Calibri" panose="020F0502020204030204" pitchFamily="34" charset="0"/>
              </a:rPr>
              <a:t>Saliency Models</a:t>
            </a:r>
            <a:endParaRPr lang="en-US" dirty="0"/>
          </a:p>
        </p:txBody>
      </p:sp>
      <p:sp>
        <p:nvSpPr>
          <p:cNvPr id="3" name="Content Placeholder 2"/>
          <p:cNvSpPr>
            <a:spLocks noGrp="1"/>
          </p:cNvSpPr>
          <p:nvPr>
            <p:ph idx="1"/>
          </p:nvPr>
        </p:nvSpPr>
        <p:spPr>
          <a:xfrm>
            <a:off x="654176" y="769282"/>
            <a:ext cx="11096626" cy="5905838"/>
          </a:xfrm>
        </p:spPr>
        <p:txBody>
          <a:bodyPr>
            <a:noAutofit/>
          </a:bodyPr>
          <a:lstStyle/>
          <a:p>
            <a:r>
              <a:rPr lang="en-US" sz="2400" b="1" dirty="0">
                <a:solidFill>
                  <a:schemeClr val="tx1"/>
                </a:solidFill>
                <a:latin typeface="Calibri" panose="020F0502020204030204" pitchFamily="34" charset="0"/>
              </a:rPr>
              <a:t>VOCUS2</a:t>
            </a:r>
          </a:p>
          <a:p>
            <a:pPr lvl="1"/>
            <a:r>
              <a:rPr lang="en-US" sz="2200" b="1" dirty="0">
                <a:solidFill>
                  <a:schemeClr val="tx1"/>
                </a:solidFill>
                <a:latin typeface="Calibri" panose="020F0502020204030204" pitchFamily="34" charset="0"/>
              </a:rPr>
              <a:t>A pyramid structure consisting of </a:t>
            </a:r>
            <a:r>
              <a:rPr lang="en-US" sz="2200" b="1" i="1" dirty="0">
                <a:solidFill>
                  <a:schemeClr val="accent2"/>
                </a:solidFill>
                <a:latin typeface="Calibri" panose="020F0502020204030204" pitchFamily="34" charset="0"/>
              </a:rPr>
              <a:t>twin pyramids with multiple scales per layer </a:t>
            </a:r>
          </a:p>
          <a:p>
            <a:pPr lvl="1"/>
            <a:r>
              <a:rPr lang="en-US" sz="2200" b="1" dirty="0">
                <a:solidFill>
                  <a:schemeClr val="tx1"/>
                </a:solidFill>
                <a:latin typeface="Calibri" panose="020F0502020204030204" pitchFamily="34" charset="0"/>
              </a:rPr>
              <a:t>As opposed to one pyramid with one scale per layer used in </a:t>
            </a:r>
            <a:r>
              <a:rPr lang="en-US" sz="2200" b="1" dirty="0" err="1">
                <a:solidFill>
                  <a:schemeClr val="tx1"/>
                </a:solidFill>
                <a:latin typeface="Calibri" panose="020F0502020204030204" pitchFamily="34" charset="0"/>
              </a:rPr>
              <a:t>iNVT</a:t>
            </a:r>
            <a:r>
              <a:rPr lang="en-US" sz="2200" b="1" dirty="0">
                <a:solidFill>
                  <a:schemeClr val="tx1"/>
                </a:solidFill>
                <a:latin typeface="Calibri" panose="020F0502020204030204" pitchFamily="34" charset="0"/>
              </a:rPr>
              <a:t> model. </a:t>
            </a:r>
          </a:p>
          <a:p>
            <a:pPr lvl="1"/>
            <a:r>
              <a:rPr lang="en-US" sz="2200" b="1" dirty="0">
                <a:solidFill>
                  <a:schemeClr val="tx1"/>
                </a:solidFill>
                <a:latin typeface="Calibri" panose="020F0502020204030204" pitchFamily="34" charset="0"/>
              </a:rPr>
              <a:t>Features are computed in parallel,</a:t>
            </a:r>
          </a:p>
          <a:p>
            <a:pPr lvl="1"/>
            <a:r>
              <a:rPr lang="en-US" sz="2200" b="1" i="1" dirty="0">
                <a:solidFill>
                  <a:schemeClr val="accent2"/>
                </a:solidFill>
                <a:latin typeface="Calibri" panose="020F0502020204030204" pitchFamily="34" charset="0"/>
              </a:rPr>
              <a:t>center surround </a:t>
            </a:r>
            <a:r>
              <a:rPr lang="en-US" sz="2200" b="1" dirty="0">
                <a:solidFill>
                  <a:schemeClr val="tx1"/>
                </a:solidFill>
                <a:latin typeface="Calibri" panose="020F0502020204030204" pitchFamily="34" charset="0"/>
              </a:rPr>
              <a:t>contrast is computed by </a:t>
            </a:r>
            <a:r>
              <a:rPr lang="en-US" sz="2200" b="1" i="1" dirty="0">
                <a:solidFill>
                  <a:schemeClr val="accent2"/>
                </a:solidFill>
                <a:latin typeface="Calibri" panose="020F0502020204030204" pitchFamily="34" charset="0"/>
              </a:rPr>
              <a:t>difference-of-</a:t>
            </a:r>
            <a:r>
              <a:rPr lang="en-US" sz="2200" b="1" i="1" dirty="0" err="1">
                <a:solidFill>
                  <a:schemeClr val="accent2"/>
                </a:solidFill>
                <a:latin typeface="Calibri" panose="020F0502020204030204" pitchFamily="34" charset="0"/>
              </a:rPr>
              <a:t>gaussians</a:t>
            </a:r>
            <a:r>
              <a:rPr lang="en-US" sz="2200" b="1" dirty="0">
                <a:solidFill>
                  <a:schemeClr val="tx1"/>
                </a:solidFill>
                <a:latin typeface="Calibri" panose="020F0502020204030204" pitchFamily="34" charset="0"/>
              </a:rPr>
              <a:t> on different scales. </a:t>
            </a:r>
          </a:p>
          <a:p>
            <a:pPr marL="450000" lvl="1" indent="0">
              <a:buNone/>
            </a:pPr>
            <a:endParaRPr lang="en-US" sz="2000" b="1" dirty="0">
              <a:solidFill>
                <a:schemeClr val="tx1"/>
              </a:solidFill>
              <a:latin typeface="Calibri" panose="020F0502020204030204" pitchFamily="34" charset="0"/>
            </a:endParaRPr>
          </a:p>
          <a:p>
            <a:r>
              <a:rPr lang="en-US" sz="2400" b="1" dirty="0">
                <a:solidFill>
                  <a:schemeClr val="tx1"/>
                </a:solidFill>
                <a:latin typeface="Calibri" panose="020F0502020204030204" pitchFamily="34" charset="0"/>
              </a:rPr>
              <a:t>RC</a:t>
            </a:r>
          </a:p>
          <a:p>
            <a:pPr lvl="1"/>
            <a:r>
              <a:rPr lang="en-US" sz="2200" b="1" dirty="0">
                <a:solidFill>
                  <a:schemeClr val="tx1"/>
                </a:solidFill>
                <a:latin typeface="Calibri" panose="020F0502020204030204" pitchFamily="34" charset="0"/>
              </a:rPr>
              <a:t>In RC, the input image is first </a:t>
            </a:r>
            <a:r>
              <a:rPr lang="en-US" sz="2200" b="1" i="1" dirty="0">
                <a:solidFill>
                  <a:schemeClr val="accent2"/>
                </a:solidFill>
                <a:latin typeface="Calibri" panose="020F0502020204030204" pitchFamily="34" charset="0"/>
              </a:rPr>
              <a:t>segmented into regions</a:t>
            </a:r>
            <a:r>
              <a:rPr lang="en-US" sz="2200" b="1" dirty="0">
                <a:solidFill>
                  <a:schemeClr val="tx1"/>
                </a:solidFill>
                <a:latin typeface="Calibri" panose="020F0502020204030204" pitchFamily="34" charset="0"/>
              </a:rPr>
              <a:t>, </a:t>
            </a:r>
          </a:p>
          <a:p>
            <a:pPr lvl="1"/>
            <a:r>
              <a:rPr lang="en-US" sz="2200" b="1" dirty="0">
                <a:solidFill>
                  <a:schemeClr val="tx1"/>
                </a:solidFill>
                <a:latin typeface="Calibri" panose="020F0502020204030204" pitchFamily="34" charset="0"/>
              </a:rPr>
              <a:t>Then </a:t>
            </a:r>
            <a:r>
              <a:rPr lang="en-US" sz="2200" b="1" i="1" dirty="0">
                <a:solidFill>
                  <a:schemeClr val="accent2"/>
                </a:solidFill>
                <a:latin typeface="Calibri" panose="020F0502020204030204" pitchFamily="34" charset="0"/>
              </a:rPr>
              <a:t>color contrast at the region level is computed</a:t>
            </a:r>
            <a:r>
              <a:rPr lang="en-US" sz="2200" b="1" dirty="0">
                <a:solidFill>
                  <a:schemeClr val="tx1"/>
                </a:solidFill>
                <a:latin typeface="Calibri" panose="020F0502020204030204" pitchFamily="34" charset="0"/>
              </a:rPr>
              <a:t>, and finally </a:t>
            </a:r>
            <a:r>
              <a:rPr lang="en-US" sz="2200" b="1" i="1" dirty="0">
                <a:solidFill>
                  <a:schemeClr val="accent2"/>
                </a:solidFill>
                <a:latin typeface="Calibri" panose="020F0502020204030204" pitchFamily="34" charset="0"/>
              </a:rPr>
              <a:t>saliency for each region is defined as the weighted sum of the regions contrasts to all other regions in the image. </a:t>
            </a:r>
          </a:p>
          <a:p>
            <a:pPr lvl="1"/>
            <a:r>
              <a:rPr lang="en-US" sz="2200" b="1" dirty="0">
                <a:solidFill>
                  <a:schemeClr val="tx1"/>
                </a:solidFill>
                <a:latin typeface="Calibri" panose="020F0502020204030204" pitchFamily="34" charset="0"/>
              </a:rPr>
              <a:t>The weights are set according to the spatial distances with farther regions being assigned smaller weights.</a:t>
            </a:r>
          </a:p>
        </p:txBody>
      </p:sp>
      <p:sp>
        <p:nvSpPr>
          <p:cNvPr id="5" name="Slide Number Placeholder 2"/>
          <p:cNvSpPr txBox="1">
            <a:spLocks/>
          </p:cNvSpPr>
          <p:nvPr/>
        </p:nvSpPr>
        <p:spPr>
          <a:xfrm>
            <a:off x="11206511" y="120100"/>
            <a:ext cx="753545"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DC2B79-B18F-4803-A871-C4A18F46D5F3}" type="slidenum">
              <a:rPr lang="en-US" sz="2000" b="1" smtClean="0">
                <a:solidFill>
                  <a:schemeClr val="tx1"/>
                </a:solidFill>
                <a:latin typeface="Calibri" panose="020F0502020204030204" pitchFamily="34" charset="0"/>
              </a:rPr>
              <a:pPr/>
              <a:t>43</a:t>
            </a:fld>
            <a:endParaRPr lang="en-US" sz="200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38162876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456" y="-160020"/>
            <a:ext cx="10353762" cy="970450"/>
          </a:xfrm>
        </p:spPr>
        <p:txBody>
          <a:bodyPr>
            <a:normAutofit/>
          </a:bodyPr>
          <a:lstStyle/>
          <a:p>
            <a:r>
              <a:rPr lang="en-US" b="1" dirty="0">
                <a:solidFill>
                  <a:schemeClr val="tx1"/>
                </a:solidFill>
                <a:latin typeface="Calibri" panose="020F0502020204030204" pitchFamily="34" charset="0"/>
              </a:rPr>
              <a:t>Normalized Scanpath Saliency</a:t>
            </a:r>
            <a:endParaRPr lang="en-US" dirty="0"/>
          </a:p>
        </p:txBody>
      </p:sp>
      <p:sp>
        <p:nvSpPr>
          <p:cNvPr id="3" name="Content Placeholder 2"/>
          <p:cNvSpPr>
            <a:spLocks noGrp="1"/>
          </p:cNvSpPr>
          <p:nvPr>
            <p:ph idx="1"/>
          </p:nvPr>
        </p:nvSpPr>
        <p:spPr>
          <a:xfrm>
            <a:off x="581024" y="1244770"/>
            <a:ext cx="11096626" cy="4733926"/>
          </a:xfrm>
        </p:spPr>
        <p:txBody>
          <a:bodyPr>
            <a:noAutofit/>
          </a:bodyPr>
          <a:lstStyle/>
          <a:p>
            <a:pPr lvl="1"/>
            <a:r>
              <a:rPr lang="en-US" sz="2200" b="1" dirty="0">
                <a:solidFill>
                  <a:schemeClr val="tx1"/>
                </a:solidFill>
                <a:latin typeface="Calibri" panose="020F0502020204030204" pitchFamily="34" charset="0"/>
              </a:rPr>
              <a:t>Each saliency map was </a:t>
            </a:r>
            <a:r>
              <a:rPr lang="en-US" sz="2200" b="1" i="1" dirty="0">
                <a:solidFill>
                  <a:schemeClr val="accent2"/>
                </a:solidFill>
                <a:latin typeface="Calibri" panose="020F0502020204030204" pitchFamily="34" charset="0"/>
              </a:rPr>
              <a:t>linearly normalized</a:t>
            </a:r>
            <a:r>
              <a:rPr lang="en-US" sz="2200" b="1" dirty="0">
                <a:solidFill>
                  <a:schemeClr val="tx1"/>
                </a:solidFill>
                <a:latin typeface="Calibri" panose="020F0502020204030204" pitchFamily="34" charset="0"/>
              </a:rPr>
              <a:t> to have zero mean and unit standard deviation.</a:t>
            </a:r>
          </a:p>
          <a:p>
            <a:pPr lvl="1"/>
            <a:endParaRPr lang="en-US" sz="2200" b="1" dirty="0">
              <a:solidFill>
                <a:schemeClr val="tx1"/>
              </a:solidFill>
              <a:latin typeface="Calibri" panose="020F0502020204030204" pitchFamily="34" charset="0"/>
            </a:endParaRPr>
          </a:p>
          <a:p>
            <a:pPr lvl="1"/>
            <a:r>
              <a:rPr lang="en-US" sz="2200" b="1" dirty="0">
                <a:solidFill>
                  <a:schemeClr val="tx1"/>
                </a:solidFill>
                <a:latin typeface="Calibri" panose="020F0502020204030204" pitchFamily="34" charset="0"/>
              </a:rPr>
              <a:t>The normalized </a:t>
            </a:r>
            <a:r>
              <a:rPr lang="en-US" sz="2200" b="1" i="1" dirty="0">
                <a:solidFill>
                  <a:schemeClr val="accent2"/>
                </a:solidFill>
                <a:latin typeface="Calibri" panose="020F0502020204030204" pitchFamily="34" charset="0"/>
              </a:rPr>
              <a:t>saliency values were extracted corresponding to the fixation locations </a:t>
            </a:r>
            <a:r>
              <a:rPr lang="en-US" sz="2200" b="1" dirty="0">
                <a:solidFill>
                  <a:schemeClr val="tx1"/>
                </a:solidFill>
                <a:latin typeface="Calibri" panose="020F0502020204030204" pitchFamily="34" charset="0"/>
              </a:rPr>
              <a:t>for each subject</a:t>
            </a:r>
          </a:p>
          <a:p>
            <a:pPr marL="450000" lvl="1" indent="0">
              <a:buNone/>
            </a:pPr>
            <a:endParaRPr lang="en-US" sz="2200" b="1" dirty="0">
              <a:solidFill>
                <a:schemeClr val="tx1"/>
              </a:solidFill>
              <a:latin typeface="Calibri" panose="020F0502020204030204" pitchFamily="34" charset="0"/>
            </a:endParaRPr>
          </a:p>
          <a:p>
            <a:pPr lvl="1"/>
            <a:r>
              <a:rPr lang="en-US" sz="2200" b="1" dirty="0">
                <a:solidFill>
                  <a:schemeClr val="tx1"/>
                </a:solidFill>
                <a:latin typeface="Calibri" panose="020F0502020204030204" pitchFamily="34" charset="0"/>
              </a:rPr>
              <a:t>The </a:t>
            </a:r>
            <a:r>
              <a:rPr lang="en-US" sz="2200" b="1" i="1" dirty="0">
                <a:solidFill>
                  <a:schemeClr val="accent2"/>
                </a:solidFill>
                <a:latin typeface="Calibri" panose="020F0502020204030204" pitchFamily="34" charset="0"/>
              </a:rPr>
              <a:t>mean of these values </a:t>
            </a:r>
            <a:r>
              <a:rPr lang="en-US" sz="2200" b="1" dirty="0">
                <a:solidFill>
                  <a:schemeClr val="tx1"/>
                </a:solidFill>
                <a:latin typeface="Calibri" panose="020F0502020204030204" pitchFamily="34" charset="0"/>
              </a:rPr>
              <a:t>was taken as a measure of the correspondence between the saliency map and Scanpath. </a:t>
            </a:r>
          </a:p>
          <a:p>
            <a:pPr lvl="1"/>
            <a:endParaRPr lang="en-US" sz="2200" b="1" dirty="0">
              <a:solidFill>
                <a:schemeClr val="tx1"/>
              </a:solidFill>
              <a:latin typeface="Calibri" panose="020F0502020204030204" pitchFamily="34" charset="0"/>
            </a:endParaRPr>
          </a:p>
          <a:p>
            <a:pPr lvl="1"/>
            <a:r>
              <a:rPr lang="en-US" sz="2200" b="1" dirty="0">
                <a:solidFill>
                  <a:schemeClr val="tx1"/>
                </a:solidFill>
                <a:latin typeface="Calibri" panose="020F0502020204030204" pitchFamily="34" charset="0"/>
              </a:rPr>
              <a:t>For each model, mean of all the five subjects’ NSS score results in the average NSS score for an image. The same is repeated to compute the mean NSS score for all four models across 23 comic images. </a:t>
            </a:r>
          </a:p>
          <a:p>
            <a:pPr marL="36900" indent="0">
              <a:buNone/>
            </a:pPr>
            <a:endParaRPr lang="en-US" dirty="0">
              <a:solidFill>
                <a:schemeClr val="tx1"/>
              </a:solidFill>
              <a:latin typeface="Calibri" panose="020F0502020204030204" pitchFamily="34" charset="0"/>
            </a:endParaRPr>
          </a:p>
        </p:txBody>
      </p:sp>
      <p:sp>
        <p:nvSpPr>
          <p:cNvPr id="5" name="Slide Number Placeholder 2"/>
          <p:cNvSpPr txBox="1">
            <a:spLocks/>
          </p:cNvSpPr>
          <p:nvPr/>
        </p:nvSpPr>
        <p:spPr>
          <a:xfrm>
            <a:off x="11206511" y="120100"/>
            <a:ext cx="753545"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DC2B79-B18F-4803-A871-C4A18F46D5F3}" type="slidenum">
              <a:rPr lang="en-US" sz="2000" b="1" smtClean="0">
                <a:solidFill>
                  <a:schemeClr val="tx1"/>
                </a:solidFill>
                <a:latin typeface="Calibri" panose="020F0502020204030204" pitchFamily="34" charset="0"/>
              </a:rPr>
              <a:pPr/>
              <a:t>44</a:t>
            </a:fld>
            <a:endParaRPr lang="en-US" sz="200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12310321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456" y="-137160"/>
            <a:ext cx="10353762" cy="970450"/>
          </a:xfrm>
        </p:spPr>
        <p:txBody>
          <a:bodyPr>
            <a:normAutofit/>
          </a:bodyPr>
          <a:lstStyle/>
          <a:p>
            <a:r>
              <a:rPr lang="en-US" b="1" dirty="0">
                <a:solidFill>
                  <a:schemeClr val="tx1"/>
                </a:solidFill>
                <a:latin typeface="Calibri" panose="020F0502020204030204" pitchFamily="34" charset="0"/>
              </a:rPr>
              <a:t>Area Under Curve</a:t>
            </a:r>
            <a:endParaRPr lang="en-US" dirty="0"/>
          </a:p>
        </p:txBody>
      </p:sp>
      <p:sp>
        <p:nvSpPr>
          <p:cNvPr id="3" name="Content Placeholder 2"/>
          <p:cNvSpPr>
            <a:spLocks noGrp="1"/>
          </p:cNvSpPr>
          <p:nvPr>
            <p:ph idx="1"/>
          </p:nvPr>
        </p:nvSpPr>
        <p:spPr>
          <a:xfrm>
            <a:off x="411480" y="833290"/>
            <a:ext cx="11555730" cy="5818970"/>
          </a:xfrm>
        </p:spPr>
        <p:txBody>
          <a:bodyPr>
            <a:noAutofit/>
          </a:bodyPr>
          <a:lstStyle/>
          <a:p>
            <a:pPr lvl="1"/>
            <a:r>
              <a:rPr lang="en-US" sz="2200" b="1" dirty="0">
                <a:solidFill>
                  <a:schemeClr val="tx1"/>
                </a:solidFill>
                <a:latin typeface="Calibri" panose="020F0502020204030204" pitchFamily="34" charset="0"/>
              </a:rPr>
              <a:t>A </a:t>
            </a:r>
            <a:r>
              <a:rPr lang="en-US" sz="2200" b="1" i="1" dirty="0">
                <a:solidFill>
                  <a:schemeClr val="accent2"/>
                </a:solidFill>
                <a:latin typeface="Calibri" panose="020F0502020204030204" pitchFamily="34" charset="0"/>
              </a:rPr>
              <a:t>binary map </a:t>
            </a:r>
            <a:r>
              <a:rPr lang="en-US" sz="2200" b="1" dirty="0">
                <a:solidFill>
                  <a:schemeClr val="tx1"/>
                </a:solidFill>
                <a:latin typeface="Calibri" panose="020F0502020204030204" pitchFamily="34" charset="0"/>
              </a:rPr>
              <a:t>with 1 corresponding to the fixation locations.</a:t>
            </a:r>
          </a:p>
          <a:p>
            <a:pPr marL="450000" lvl="1" indent="0">
              <a:buNone/>
            </a:pPr>
            <a:endParaRPr lang="en-US" sz="2200" b="1" dirty="0">
              <a:solidFill>
                <a:schemeClr val="tx1"/>
              </a:solidFill>
              <a:latin typeface="Calibri" panose="020F0502020204030204" pitchFamily="34" charset="0"/>
            </a:endParaRPr>
          </a:p>
          <a:p>
            <a:pPr lvl="1"/>
            <a:r>
              <a:rPr lang="en-US" sz="2200" b="1" dirty="0">
                <a:solidFill>
                  <a:schemeClr val="tx1"/>
                </a:solidFill>
                <a:latin typeface="Calibri" panose="020F0502020204030204" pitchFamily="34" charset="0"/>
              </a:rPr>
              <a:t> Jitter is introduced to saliency maps that come from saliency models that have a lot of zero values. </a:t>
            </a:r>
          </a:p>
          <a:p>
            <a:pPr lvl="1"/>
            <a:endParaRPr lang="en-US" sz="2200" b="1" dirty="0">
              <a:solidFill>
                <a:schemeClr val="tx1"/>
              </a:solidFill>
              <a:latin typeface="Calibri" panose="020F0502020204030204" pitchFamily="34" charset="0"/>
            </a:endParaRPr>
          </a:p>
          <a:p>
            <a:pPr lvl="1"/>
            <a:r>
              <a:rPr lang="en-US" sz="2200" b="1" dirty="0">
                <a:solidFill>
                  <a:schemeClr val="tx1"/>
                </a:solidFill>
                <a:latin typeface="Calibri" panose="020F0502020204030204" pitchFamily="34" charset="0"/>
              </a:rPr>
              <a:t>The saliency map is then normalized -  values are then sorted to be used as </a:t>
            </a:r>
            <a:r>
              <a:rPr lang="en-US" sz="2200" b="1" i="1" dirty="0">
                <a:solidFill>
                  <a:schemeClr val="accent2"/>
                </a:solidFill>
                <a:latin typeface="Calibri" panose="020F0502020204030204" pitchFamily="34" charset="0"/>
              </a:rPr>
              <a:t>threshold values. </a:t>
            </a:r>
          </a:p>
          <a:p>
            <a:pPr marL="450000" lvl="1" indent="0">
              <a:buNone/>
            </a:pPr>
            <a:endParaRPr lang="en-US" sz="2200" b="1" dirty="0">
              <a:solidFill>
                <a:schemeClr val="tx1"/>
              </a:solidFill>
              <a:latin typeface="Calibri" panose="020F0502020204030204" pitchFamily="34" charset="0"/>
            </a:endParaRPr>
          </a:p>
          <a:p>
            <a:pPr lvl="1"/>
            <a:r>
              <a:rPr lang="en-US" sz="2200" b="1" dirty="0">
                <a:solidFill>
                  <a:schemeClr val="tx1"/>
                </a:solidFill>
                <a:latin typeface="Calibri" panose="020F0502020204030204" pitchFamily="34" charset="0"/>
              </a:rPr>
              <a:t>Furthermore, </a:t>
            </a:r>
            <a:r>
              <a:rPr lang="en-US" sz="2200" b="1" dirty="0">
                <a:solidFill>
                  <a:schemeClr val="accent2"/>
                </a:solidFill>
                <a:latin typeface="Calibri" panose="020F0502020204030204" pitchFamily="34" charset="0"/>
              </a:rPr>
              <a:t>true positive rate </a:t>
            </a:r>
            <a:r>
              <a:rPr lang="en-US" sz="2200" b="1" dirty="0">
                <a:solidFill>
                  <a:schemeClr val="tx1"/>
                </a:solidFill>
                <a:latin typeface="Calibri" panose="020F0502020204030204" pitchFamily="34" charset="0"/>
              </a:rPr>
              <a:t>is calculated by </a:t>
            </a:r>
            <a:r>
              <a:rPr lang="en-US" sz="2200" b="1" i="1" dirty="0">
                <a:solidFill>
                  <a:schemeClr val="accent2"/>
                </a:solidFill>
                <a:latin typeface="Calibri" panose="020F0502020204030204" pitchFamily="34" charset="0"/>
              </a:rPr>
              <a:t>ratio of the salience map values at fixation locations above the threshold</a:t>
            </a:r>
            <a:r>
              <a:rPr lang="en-US" sz="2200" b="1" dirty="0">
                <a:solidFill>
                  <a:schemeClr val="tx1"/>
                </a:solidFill>
                <a:latin typeface="Calibri" panose="020F0502020204030204" pitchFamily="34" charset="0"/>
              </a:rPr>
              <a:t>, where as false positive rate is given by ratio of other salience map vales above threshold. </a:t>
            </a:r>
          </a:p>
          <a:p>
            <a:pPr marL="450000" lvl="1" indent="0">
              <a:buNone/>
            </a:pPr>
            <a:endParaRPr lang="en-US" sz="2200" b="1" dirty="0">
              <a:solidFill>
                <a:schemeClr val="tx1"/>
              </a:solidFill>
              <a:latin typeface="Calibri" panose="020F0502020204030204" pitchFamily="34" charset="0"/>
            </a:endParaRPr>
          </a:p>
          <a:p>
            <a:pPr lvl="1"/>
            <a:r>
              <a:rPr lang="en-US" sz="2200" b="1" dirty="0">
                <a:solidFill>
                  <a:schemeClr val="tx1"/>
                </a:solidFill>
                <a:latin typeface="Calibri" panose="020F0502020204030204" pitchFamily="34" charset="0"/>
              </a:rPr>
              <a:t>The AUC score is calculated by the </a:t>
            </a:r>
            <a:r>
              <a:rPr lang="en-US" sz="2200" b="1" i="1" dirty="0">
                <a:solidFill>
                  <a:schemeClr val="accent2"/>
                </a:solidFill>
                <a:latin typeface="Calibri" panose="020F0502020204030204" pitchFamily="34" charset="0"/>
              </a:rPr>
              <a:t>area under the curve governed by true positive and false positive rates.</a:t>
            </a:r>
          </a:p>
          <a:p>
            <a:pPr marL="36900" indent="0">
              <a:buNone/>
            </a:pPr>
            <a:endParaRPr lang="en-US" dirty="0">
              <a:solidFill>
                <a:schemeClr val="tx1"/>
              </a:solidFill>
              <a:latin typeface="Calibri" panose="020F0502020204030204" pitchFamily="34" charset="0"/>
            </a:endParaRPr>
          </a:p>
        </p:txBody>
      </p:sp>
      <p:sp>
        <p:nvSpPr>
          <p:cNvPr id="5" name="Slide Number Placeholder 2"/>
          <p:cNvSpPr txBox="1">
            <a:spLocks/>
          </p:cNvSpPr>
          <p:nvPr/>
        </p:nvSpPr>
        <p:spPr>
          <a:xfrm>
            <a:off x="11206511" y="120100"/>
            <a:ext cx="753545"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DC2B79-B18F-4803-A871-C4A18F46D5F3}" type="slidenum">
              <a:rPr lang="en-US" sz="2000" b="1" smtClean="0">
                <a:solidFill>
                  <a:schemeClr val="tx1"/>
                </a:solidFill>
                <a:latin typeface="Calibri" panose="020F0502020204030204" pitchFamily="34" charset="0"/>
              </a:rPr>
              <a:pPr/>
              <a:t>45</a:t>
            </a:fld>
            <a:endParaRPr lang="en-US" sz="200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28612332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9464" y="-228600"/>
            <a:ext cx="10353762" cy="970450"/>
          </a:xfrm>
        </p:spPr>
        <p:txBody>
          <a:bodyPr>
            <a:normAutofit/>
          </a:bodyPr>
          <a:lstStyle/>
          <a:p>
            <a:r>
              <a:rPr lang="en-US" b="1" dirty="0">
                <a:solidFill>
                  <a:schemeClr val="tx1"/>
                </a:solidFill>
                <a:latin typeface="Calibri" panose="020F0502020204030204" pitchFamily="34" charset="0"/>
              </a:rPr>
              <a:t>CAT2000</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0698" y="1748789"/>
            <a:ext cx="3637277" cy="204596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511" y="1748788"/>
            <a:ext cx="3637278" cy="204596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7936" y="3991842"/>
            <a:ext cx="3631735" cy="2042851"/>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96884" y="1748788"/>
            <a:ext cx="3637275" cy="2045967"/>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94610" y="3991843"/>
            <a:ext cx="3631735" cy="2042851"/>
          </a:xfrm>
          <a:prstGeom prst="rect">
            <a:avLst/>
          </a:prstGeom>
        </p:spPr>
      </p:pic>
      <p:sp>
        <p:nvSpPr>
          <p:cNvPr id="9" name="Title 1"/>
          <p:cNvSpPr txBox="1">
            <a:spLocks/>
          </p:cNvSpPr>
          <p:nvPr/>
        </p:nvSpPr>
        <p:spPr>
          <a:xfrm>
            <a:off x="1049464" y="679795"/>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chemeClr val="tx1"/>
                </a:solidFill>
                <a:latin typeface="Calibri" panose="020F0502020204030204" pitchFamily="34" charset="0"/>
              </a:rPr>
              <a:t>Outdoor Natural</a:t>
            </a:r>
          </a:p>
        </p:txBody>
      </p:sp>
      <p:sp>
        <p:nvSpPr>
          <p:cNvPr id="10" name="Slide Number Placeholder 2"/>
          <p:cNvSpPr txBox="1">
            <a:spLocks/>
          </p:cNvSpPr>
          <p:nvPr/>
        </p:nvSpPr>
        <p:spPr>
          <a:xfrm>
            <a:off x="11206511" y="120100"/>
            <a:ext cx="753545"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DC2B79-B18F-4803-A871-C4A18F46D5F3}" type="slidenum">
              <a:rPr lang="en-US" sz="2000" b="1" smtClean="0">
                <a:solidFill>
                  <a:schemeClr val="tx1"/>
                </a:solidFill>
                <a:latin typeface="Calibri" panose="020F0502020204030204" pitchFamily="34" charset="0"/>
              </a:rPr>
              <a:pPr/>
              <a:t>46</a:t>
            </a:fld>
            <a:endParaRPr lang="en-US" sz="200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37446256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9464" y="-228600"/>
            <a:ext cx="10353762" cy="970450"/>
          </a:xfrm>
        </p:spPr>
        <p:txBody>
          <a:bodyPr>
            <a:normAutofit/>
          </a:bodyPr>
          <a:lstStyle/>
          <a:p>
            <a:r>
              <a:rPr lang="en-US" b="1" dirty="0">
                <a:solidFill>
                  <a:schemeClr val="tx1"/>
                </a:solidFill>
                <a:latin typeface="Calibri" panose="020F0502020204030204" pitchFamily="34" charset="0"/>
              </a:rPr>
              <a:t>CAT2000</a:t>
            </a:r>
          </a:p>
        </p:txBody>
      </p:sp>
      <p:sp>
        <p:nvSpPr>
          <p:cNvPr id="9" name="Title 1"/>
          <p:cNvSpPr txBox="1">
            <a:spLocks/>
          </p:cNvSpPr>
          <p:nvPr/>
        </p:nvSpPr>
        <p:spPr>
          <a:xfrm>
            <a:off x="1049464" y="679795"/>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chemeClr val="tx1"/>
                </a:solidFill>
                <a:latin typeface="Calibri" panose="020F0502020204030204" pitchFamily="34" charset="0"/>
              </a:rPr>
              <a:t>Outdoor Manmade</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8465" y="1772630"/>
            <a:ext cx="3512925" cy="197602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6345" y="4034789"/>
            <a:ext cx="3677920" cy="2108839"/>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038" y="1772629"/>
            <a:ext cx="3501712" cy="1969713"/>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05145" y="1772629"/>
            <a:ext cx="3512925" cy="1976020"/>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9178" y="4034790"/>
            <a:ext cx="3749047" cy="2108839"/>
          </a:xfrm>
          <a:prstGeom prst="rect">
            <a:avLst/>
          </a:prstGeom>
        </p:spPr>
      </p:pic>
      <p:sp>
        <p:nvSpPr>
          <p:cNvPr id="14" name="Slide Number Placeholder 2"/>
          <p:cNvSpPr txBox="1">
            <a:spLocks/>
          </p:cNvSpPr>
          <p:nvPr/>
        </p:nvSpPr>
        <p:spPr>
          <a:xfrm>
            <a:off x="11206511" y="120100"/>
            <a:ext cx="753545"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DC2B79-B18F-4803-A871-C4A18F46D5F3}" type="slidenum">
              <a:rPr lang="en-US" sz="2000" b="1" smtClean="0">
                <a:solidFill>
                  <a:schemeClr val="tx1"/>
                </a:solidFill>
                <a:latin typeface="Calibri" panose="020F0502020204030204" pitchFamily="34" charset="0"/>
              </a:rPr>
              <a:pPr/>
              <a:t>47</a:t>
            </a:fld>
            <a:endParaRPr lang="en-US" sz="200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33513951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9464" y="-228600"/>
            <a:ext cx="10353762" cy="970450"/>
          </a:xfrm>
        </p:spPr>
        <p:txBody>
          <a:bodyPr>
            <a:normAutofit/>
          </a:bodyPr>
          <a:lstStyle/>
          <a:p>
            <a:r>
              <a:rPr lang="en-US" b="1" dirty="0">
                <a:solidFill>
                  <a:schemeClr val="tx1"/>
                </a:solidFill>
                <a:latin typeface="Calibri" panose="020F0502020204030204" pitchFamily="34" charset="0"/>
              </a:rPr>
              <a:t>CAT2000</a:t>
            </a:r>
          </a:p>
        </p:txBody>
      </p:sp>
      <p:sp>
        <p:nvSpPr>
          <p:cNvPr id="9" name="Title 1"/>
          <p:cNvSpPr txBox="1">
            <a:spLocks/>
          </p:cNvSpPr>
          <p:nvPr/>
        </p:nvSpPr>
        <p:spPr>
          <a:xfrm>
            <a:off x="1049464" y="679795"/>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chemeClr val="tx1"/>
                </a:solidFill>
                <a:latin typeface="Calibri" panose="020F0502020204030204" pitchFamily="34" charset="0"/>
              </a:rPr>
              <a:t>Social</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5290" y="1472075"/>
            <a:ext cx="3863340" cy="2173129"/>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67" y="1472075"/>
            <a:ext cx="3895811" cy="219139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3878" y="1472075"/>
            <a:ext cx="3895812" cy="2191394"/>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98370" y="3827331"/>
            <a:ext cx="3904496" cy="2196279"/>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26345" y="3827331"/>
            <a:ext cx="3860800" cy="2171700"/>
          </a:xfrm>
          <a:prstGeom prst="rect">
            <a:avLst/>
          </a:prstGeom>
        </p:spPr>
      </p:pic>
      <p:sp>
        <p:nvSpPr>
          <p:cNvPr id="10" name="Slide Number Placeholder 2"/>
          <p:cNvSpPr txBox="1">
            <a:spLocks/>
          </p:cNvSpPr>
          <p:nvPr/>
        </p:nvSpPr>
        <p:spPr>
          <a:xfrm>
            <a:off x="11206511" y="120100"/>
            <a:ext cx="753545"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DC2B79-B18F-4803-A871-C4A18F46D5F3}" type="slidenum">
              <a:rPr lang="en-US" sz="2000" b="1" smtClean="0">
                <a:solidFill>
                  <a:schemeClr val="tx1"/>
                </a:solidFill>
                <a:latin typeface="Calibri" panose="020F0502020204030204" pitchFamily="34" charset="0"/>
              </a:rPr>
              <a:pPr/>
              <a:t>48</a:t>
            </a:fld>
            <a:endParaRPr lang="en-US" sz="200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2900298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2248" y="2011327"/>
            <a:ext cx="1933903" cy="2677656"/>
          </a:xfrm>
          <a:prstGeom prst="rect">
            <a:avLst/>
          </a:prstGeom>
          <a:noFill/>
          <a:ln w="28575">
            <a:solidFill>
              <a:schemeClr val="tx1"/>
            </a:solidFill>
          </a:ln>
        </p:spPr>
        <p:txBody>
          <a:bodyPr wrap="square" rtlCol="0">
            <a:spAutoFit/>
          </a:bodyPr>
          <a:lstStyle/>
          <a:p>
            <a:pPr marL="342900" indent="-342900">
              <a:buFont typeface="Arial" panose="020B0604020202020204" pitchFamily="34" charset="0"/>
              <a:buChar char="•"/>
            </a:pPr>
            <a:r>
              <a:rPr lang="en-US" sz="2400" b="1" dirty="0">
                <a:latin typeface="Calibri" panose="020F0502020204030204" pitchFamily="34" charset="0"/>
              </a:rPr>
              <a:t>LSVM</a:t>
            </a:r>
          </a:p>
          <a:p>
            <a:pPr marL="342900" indent="-342900">
              <a:buFont typeface="Arial" panose="020B0604020202020204" pitchFamily="34" charset="0"/>
              <a:buChar char="•"/>
            </a:pPr>
            <a:endParaRPr lang="en-US" sz="2400" b="1" dirty="0">
              <a:latin typeface="Calibri" panose="020F0502020204030204" pitchFamily="34" charset="0"/>
            </a:endParaRPr>
          </a:p>
          <a:p>
            <a:pPr marL="342900" indent="-342900">
              <a:buFont typeface="Arial" panose="020B0604020202020204" pitchFamily="34" charset="0"/>
              <a:buChar char="•"/>
            </a:pPr>
            <a:r>
              <a:rPr lang="en-US" sz="2400" b="1" dirty="0">
                <a:latin typeface="Calibri" panose="020F0502020204030204" pitchFamily="34" charset="0"/>
              </a:rPr>
              <a:t>GBVS</a:t>
            </a:r>
          </a:p>
          <a:p>
            <a:pPr marL="342900" indent="-342900">
              <a:buFont typeface="Arial" panose="020B0604020202020204" pitchFamily="34" charset="0"/>
              <a:buChar char="•"/>
            </a:pPr>
            <a:endParaRPr lang="en-US" sz="2400" b="1" dirty="0">
              <a:latin typeface="Calibri" panose="020F0502020204030204" pitchFamily="34" charset="0"/>
            </a:endParaRPr>
          </a:p>
          <a:p>
            <a:pPr marL="342900" indent="-342900">
              <a:buFont typeface="Arial" panose="020B0604020202020204" pitchFamily="34" charset="0"/>
              <a:buChar char="•"/>
            </a:pPr>
            <a:r>
              <a:rPr lang="en-US" sz="2400" b="1" dirty="0">
                <a:latin typeface="Calibri" panose="020F0502020204030204" pitchFamily="34" charset="0"/>
              </a:rPr>
              <a:t>VOCUS2</a:t>
            </a:r>
          </a:p>
          <a:p>
            <a:pPr marL="342900" indent="-342900">
              <a:buFont typeface="Arial" panose="020B0604020202020204" pitchFamily="34" charset="0"/>
              <a:buChar char="•"/>
            </a:pPr>
            <a:endParaRPr lang="en-US" sz="2400" b="1" dirty="0">
              <a:latin typeface="Calibri" panose="020F0502020204030204" pitchFamily="34" charset="0"/>
            </a:endParaRPr>
          </a:p>
          <a:p>
            <a:pPr marL="342900" indent="-342900">
              <a:buFont typeface="Arial" panose="020B0604020202020204" pitchFamily="34" charset="0"/>
              <a:buChar char="•"/>
            </a:pPr>
            <a:r>
              <a:rPr lang="en-US" sz="2400" b="1" dirty="0">
                <a:latin typeface="Calibri" panose="020F0502020204030204" pitchFamily="34" charset="0"/>
              </a:rPr>
              <a:t>RC</a:t>
            </a:r>
          </a:p>
        </p:txBody>
      </p:sp>
      <p:sp>
        <p:nvSpPr>
          <p:cNvPr id="8" name="TextBox 7"/>
          <p:cNvSpPr txBox="1"/>
          <p:nvPr/>
        </p:nvSpPr>
        <p:spPr>
          <a:xfrm>
            <a:off x="2380597" y="2024319"/>
            <a:ext cx="3536732" cy="2677656"/>
          </a:xfrm>
          <a:prstGeom prst="rect">
            <a:avLst/>
          </a:prstGeom>
          <a:noFill/>
          <a:ln w="28575">
            <a:solidFill>
              <a:schemeClr val="tx1"/>
            </a:solidFill>
          </a:ln>
        </p:spPr>
        <p:txBody>
          <a:bodyPr wrap="square" rtlCol="0">
            <a:spAutoFit/>
          </a:bodyPr>
          <a:lstStyle/>
          <a:p>
            <a:pPr marL="342900" indent="-342900">
              <a:buFont typeface="Arial" panose="020B0604020202020204" pitchFamily="34" charset="0"/>
              <a:buChar char="•"/>
            </a:pPr>
            <a:r>
              <a:rPr lang="en-US" sz="2400" b="1" dirty="0">
                <a:latin typeface="Calibri" panose="020F0502020204030204" pitchFamily="34" charset="0"/>
              </a:rPr>
              <a:t>Comics</a:t>
            </a:r>
          </a:p>
          <a:p>
            <a:endParaRPr lang="en-US" sz="2400" b="1" dirty="0">
              <a:latin typeface="Calibri" panose="020F0502020204030204" pitchFamily="34" charset="0"/>
            </a:endParaRPr>
          </a:p>
          <a:p>
            <a:pPr marL="342900" indent="-342900">
              <a:buFont typeface="Arial" panose="020B0604020202020204" pitchFamily="34" charset="0"/>
              <a:buChar char="•"/>
            </a:pPr>
            <a:r>
              <a:rPr lang="en-US" sz="2400" b="1" dirty="0">
                <a:latin typeface="Calibri" panose="020F0502020204030204" pitchFamily="34" charset="0"/>
              </a:rPr>
              <a:t>CAT2000</a:t>
            </a:r>
          </a:p>
          <a:p>
            <a:pPr marL="800100" lvl="1" indent="-342900">
              <a:buFont typeface="Arial" panose="020B0604020202020204" pitchFamily="34" charset="0"/>
              <a:buChar char="•"/>
            </a:pPr>
            <a:r>
              <a:rPr lang="en-US" sz="2400" b="1" dirty="0">
                <a:latin typeface="Calibri" panose="020F0502020204030204" pitchFamily="34" charset="0"/>
              </a:rPr>
              <a:t>Outdoor Natural</a:t>
            </a:r>
          </a:p>
          <a:p>
            <a:pPr marL="800100" lvl="1" indent="-342900">
              <a:buFont typeface="Arial" panose="020B0604020202020204" pitchFamily="34" charset="0"/>
              <a:buChar char="•"/>
            </a:pPr>
            <a:r>
              <a:rPr lang="en-US" sz="2400" b="1" dirty="0">
                <a:latin typeface="Calibri" panose="020F0502020204030204" pitchFamily="34" charset="0"/>
              </a:rPr>
              <a:t>Outdoor Man-made</a:t>
            </a:r>
          </a:p>
          <a:p>
            <a:pPr marL="800100" lvl="1" indent="-342900">
              <a:buFont typeface="Arial" panose="020B0604020202020204" pitchFamily="34" charset="0"/>
              <a:buChar char="•"/>
            </a:pPr>
            <a:r>
              <a:rPr lang="en-US" sz="2400" b="1" dirty="0">
                <a:latin typeface="Calibri" panose="020F0502020204030204" pitchFamily="34" charset="0"/>
              </a:rPr>
              <a:t>Social</a:t>
            </a:r>
          </a:p>
          <a:p>
            <a:pPr algn="ctr"/>
            <a:endParaRPr lang="en-US" sz="2400" b="1" dirty="0">
              <a:latin typeface="Calibri" panose="020F0502020204030204" pitchFamily="34" charset="0"/>
            </a:endParaRPr>
          </a:p>
        </p:txBody>
      </p:sp>
      <p:sp>
        <p:nvSpPr>
          <p:cNvPr id="9" name="TextBox 8"/>
          <p:cNvSpPr txBox="1"/>
          <p:nvPr/>
        </p:nvSpPr>
        <p:spPr>
          <a:xfrm>
            <a:off x="252248" y="1428048"/>
            <a:ext cx="1933903" cy="461665"/>
          </a:xfrm>
          <a:prstGeom prst="rect">
            <a:avLst/>
          </a:prstGeom>
          <a:noFill/>
          <a:ln w="28575">
            <a:solidFill>
              <a:schemeClr val="accent2"/>
            </a:solidFill>
          </a:ln>
        </p:spPr>
        <p:txBody>
          <a:bodyPr wrap="square" rtlCol="0">
            <a:spAutoFit/>
          </a:bodyPr>
          <a:lstStyle/>
          <a:p>
            <a:pPr algn="ctr"/>
            <a:r>
              <a:rPr lang="en-US" sz="2400" b="1" dirty="0">
                <a:latin typeface="Calibri" panose="020F0502020204030204" pitchFamily="34" charset="0"/>
              </a:rPr>
              <a:t>Models</a:t>
            </a:r>
          </a:p>
        </p:txBody>
      </p:sp>
      <p:sp>
        <p:nvSpPr>
          <p:cNvPr id="10" name="TextBox 9"/>
          <p:cNvSpPr txBox="1"/>
          <p:nvPr/>
        </p:nvSpPr>
        <p:spPr>
          <a:xfrm>
            <a:off x="2380597" y="1428728"/>
            <a:ext cx="3536731" cy="461665"/>
          </a:xfrm>
          <a:prstGeom prst="rect">
            <a:avLst/>
          </a:prstGeom>
          <a:noFill/>
          <a:ln w="28575">
            <a:solidFill>
              <a:schemeClr val="accent2"/>
            </a:solidFill>
          </a:ln>
        </p:spPr>
        <p:txBody>
          <a:bodyPr wrap="square" rtlCol="0">
            <a:spAutoFit/>
          </a:bodyPr>
          <a:lstStyle/>
          <a:p>
            <a:pPr algn="ctr"/>
            <a:r>
              <a:rPr lang="en-US" sz="2400" b="1" dirty="0">
                <a:latin typeface="Calibri" panose="020F0502020204030204" pitchFamily="34" charset="0"/>
              </a:rPr>
              <a:t>Image Categories</a:t>
            </a:r>
          </a:p>
        </p:txBody>
      </p:sp>
      <p:sp>
        <p:nvSpPr>
          <p:cNvPr id="11" name="TextBox 10"/>
          <p:cNvSpPr txBox="1"/>
          <p:nvPr/>
        </p:nvSpPr>
        <p:spPr>
          <a:xfrm>
            <a:off x="6085492" y="2024319"/>
            <a:ext cx="3536732" cy="2677656"/>
          </a:xfrm>
          <a:prstGeom prst="rect">
            <a:avLst/>
          </a:prstGeom>
          <a:noFill/>
          <a:ln w="28575">
            <a:solidFill>
              <a:schemeClr val="tx1"/>
            </a:solidFill>
          </a:ln>
        </p:spPr>
        <p:txBody>
          <a:bodyPr wrap="square" rtlCol="0">
            <a:spAutoFit/>
          </a:bodyPr>
          <a:lstStyle/>
          <a:p>
            <a:pPr marL="342900" indent="-342900">
              <a:buFont typeface="Arial" panose="020B0604020202020204" pitchFamily="34" charset="0"/>
              <a:buChar char="•"/>
            </a:pPr>
            <a:r>
              <a:rPr lang="en-US" sz="2400" b="1" dirty="0">
                <a:latin typeface="Calibri" panose="020F0502020204030204" pitchFamily="34" charset="0"/>
              </a:rPr>
              <a:t>Comics eyetracking</a:t>
            </a:r>
          </a:p>
          <a:p>
            <a:endParaRPr lang="en-US" sz="2400" b="1" dirty="0">
              <a:latin typeface="Calibri" panose="020F0502020204030204" pitchFamily="34" charset="0"/>
            </a:endParaRPr>
          </a:p>
          <a:p>
            <a:pPr marL="342900" indent="-342900">
              <a:buFont typeface="Arial" panose="020B0604020202020204" pitchFamily="34" charset="0"/>
              <a:buChar char="•"/>
            </a:pPr>
            <a:r>
              <a:rPr lang="en-US" sz="2400" b="1" dirty="0">
                <a:latin typeface="Calibri" panose="020F0502020204030204" pitchFamily="34" charset="0"/>
              </a:rPr>
              <a:t>CAT2000</a:t>
            </a:r>
          </a:p>
          <a:p>
            <a:pPr marL="800100" lvl="1" indent="-342900">
              <a:buFont typeface="Arial" panose="020B0604020202020204" pitchFamily="34" charset="0"/>
              <a:buChar char="•"/>
            </a:pPr>
            <a:r>
              <a:rPr lang="en-US" sz="2400" b="1" dirty="0">
                <a:latin typeface="Calibri" panose="020F0502020204030204" pitchFamily="34" charset="0"/>
              </a:rPr>
              <a:t>Training Data</a:t>
            </a:r>
          </a:p>
          <a:p>
            <a:pPr marL="800100" lvl="1" indent="-342900">
              <a:buFont typeface="Arial" panose="020B0604020202020204" pitchFamily="34" charset="0"/>
              <a:buChar char="•"/>
            </a:pPr>
            <a:r>
              <a:rPr lang="en-US" sz="2400" b="1" dirty="0">
                <a:latin typeface="Calibri" panose="020F0502020204030204" pitchFamily="34" charset="0"/>
              </a:rPr>
              <a:t>Testing Data</a:t>
            </a:r>
          </a:p>
          <a:p>
            <a:pPr lvl="1"/>
            <a:endParaRPr lang="en-US" sz="2400" b="1" dirty="0">
              <a:latin typeface="Calibri" panose="020F0502020204030204" pitchFamily="34" charset="0"/>
            </a:endParaRPr>
          </a:p>
          <a:p>
            <a:pPr algn="ctr"/>
            <a:endParaRPr lang="en-US" sz="2400" b="1" dirty="0">
              <a:latin typeface="Calibri" panose="020F0502020204030204" pitchFamily="34" charset="0"/>
            </a:endParaRPr>
          </a:p>
        </p:txBody>
      </p:sp>
      <p:sp>
        <p:nvSpPr>
          <p:cNvPr id="12" name="TextBox 11"/>
          <p:cNvSpPr txBox="1"/>
          <p:nvPr/>
        </p:nvSpPr>
        <p:spPr>
          <a:xfrm>
            <a:off x="6085492" y="1428728"/>
            <a:ext cx="3536731" cy="461665"/>
          </a:xfrm>
          <a:prstGeom prst="rect">
            <a:avLst/>
          </a:prstGeom>
          <a:noFill/>
          <a:ln w="28575">
            <a:solidFill>
              <a:schemeClr val="accent2"/>
            </a:solidFill>
          </a:ln>
        </p:spPr>
        <p:txBody>
          <a:bodyPr wrap="square" rtlCol="0">
            <a:spAutoFit/>
          </a:bodyPr>
          <a:lstStyle/>
          <a:p>
            <a:pPr algn="ctr"/>
            <a:r>
              <a:rPr lang="en-US" sz="2400" b="1" dirty="0">
                <a:latin typeface="Calibri" panose="020F0502020204030204" pitchFamily="34" charset="0"/>
              </a:rPr>
              <a:t>Eye Tracking Data</a:t>
            </a:r>
          </a:p>
        </p:txBody>
      </p:sp>
      <p:sp>
        <p:nvSpPr>
          <p:cNvPr id="14" name="TextBox 13"/>
          <p:cNvSpPr txBox="1"/>
          <p:nvPr/>
        </p:nvSpPr>
        <p:spPr>
          <a:xfrm>
            <a:off x="9790387" y="2024319"/>
            <a:ext cx="2307021" cy="2677656"/>
          </a:xfrm>
          <a:prstGeom prst="rect">
            <a:avLst/>
          </a:prstGeom>
          <a:noFill/>
          <a:ln w="28575">
            <a:solidFill>
              <a:schemeClr val="tx1"/>
            </a:solidFill>
          </a:ln>
        </p:spPr>
        <p:txBody>
          <a:bodyPr wrap="square" rtlCol="0">
            <a:spAutoFit/>
          </a:bodyPr>
          <a:lstStyle/>
          <a:p>
            <a:pPr marL="342900" indent="-342900">
              <a:buFont typeface="Arial" panose="020B0604020202020204" pitchFamily="34" charset="0"/>
              <a:buChar char="•"/>
            </a:pPr>
            <a:r>
              <a:rPr lang="en-US" sz="2400" b="1" dirty="0">
                <a:latin typeface="Calibri" panose="020F0502020204030204" pitchFamily="34" charset="0"/>
              </a:rPr>
              <a:t>Normalized Scanpath Saliency (NSS)</a:t>
            </a:r>
          </a:p>
          <a:p>
            <a:pPr marL="342900" indent="-342900">
              <a:buFont typeface="Arial" panose="020B0604020202020204" pitchFamily="34" charset="0"/>
              <a:buChar char="•"/>
            </a:pPr>
            <a:endParaRPr lang="en-US" sz="2400" b="1" dirty="0">
              <a:latin typeface="Calibri" panose="020F0502020204030204" pitchFamily="34" charset="0"/>
            </a:endParaRPr>
          </a:p>
          <a:p>
            <a:pPr marL="342900" indent="-342900">
              <a:buFont typeface="Arial" panose="020B0604020202020204" pitchFamily="34" charset="0"/>
              <a:buChar char="•"/>
            </a:pPr>
            <a:r>
              <a:rPr lang="en-US" sz="2400" b="1" dirty="0">
                <a:latin typeface="Calibri" panose="020F0502020204030204" pitchFamily="34" charset="0"/>
              </a:rPr>
              <a:t>Area Under Curve (AUC)</a:t>
            </a:r>
          </a:p>
          <a:p>
            <a:pPr algn="ctr"/>
            <a:endParaRPr lang="en-US" sz="2400" b="1" dirty="0">
              <a:latin typeface="Calibri" panose="020F0502020204030204" pitchFamily="34" charset="0"/>
            </a:endParaRPr>
          </a:p>
        </p:txBody>
      </p:sp>
      <p:sp>
        <p:nvSpPr>
          <p:cNvPr id="15" name="TextBox 14"/>
          <p:cNvSpPr txBox="1"/>
          <p:nvPr/>
        </p:nvSpPr>
        <p:spPr>
          <a:xfrm>
            <a:off x="9790388" y="1428728"/>
            <a:ext cx="2307020" cy="461665"/>
          </a:xfrm>
          <a:prstGeom prst="rect">
            <a:avLst/>
          </a:prstGeom>
          <a:noFill/>
          <a:ln w="28575">
            <a:solidFill>
              <a:schemeClr val="accent2"/>
            </a:solidFill>
          </a:ln>
        </p:spPr>
        <p:txBody>
          <a:bodyPr wrap="square" rtlCol="0">
            <a:spAutoFit/>
          </a:bodyPr>
          <a:lstStyle/>
          <a:p>
            <a:pPr algn="ctr"/>
            <a:r>
              <a:rPr lang="en-US" sz="2400" b="1" dirty="0">
                <a:latin typeface="Calibri" panose="020F0502020204030204" pitchFamily="34" charset="0"/>
              </a:rPr>
              <a:t>Metrics</a:t>
            </a:r>
          </a:p>
        </p:txBody>
      </p:sp>
      <p:sp>
        <p:nvSpPr>
          <p:cNvPr id="4" name="Rectangle 3"/>
          <p:cNvSpPr/>
          <p:nvPr/>
        </p:nvSpPr>
        <p:spPr>
          <a:xfrm>
            <a:off x="0" y="6396335"/>
            <a:ext cx="4141968" cy="461665"/>
          </a:xfrm>
          <a:prstGeom prst="rect">
            <a:avLst/>
          </a:prstGeom>
        </p:spPr>
        <p:txBody>
          <a:bodyPr wrap="none">
            <a:spAutoFit/>
          </a:bodyPr>
          <a:lstStyle/>
          <a:p>
            <a:r>
              <a:rPr lang="en-US" sz="2400" b="1" dirty="0">
                <a:latin typeface="Calibri" panose="020F0502020204030204" pitchFamily="34" charset="0"/>
              </a:rPr>
              <a:t>CAT2000  [Borji et al., CVPR 15]</a:t>
            </a:r>
            <a:endParaRPr lang="en-US" sz="2400" dirty="0"/>
          </a:p>
        </p:txBody>
      </p:sp>
      <p:sp>
        <p:nvSpPr>
          <p:cNvPr id="13" name="Title 1"/>
          <p:cNvSpPr>
            <a:spLocks noGrp="1"/>
          </p:cNvSpPr>
          <p:nvPr>
            <p:ph type="title"/>
          </p:nvPr>
        </p:nvSpPr>
        <p:spPr>
          <a:xfrm>
            <a:off x="978173" y="-131700"/>
            <a:ext cx="10353762" cy="970450"/>
          </a:xfrm>
        </p:spPr>
        <p:txBody>
          <a:bodyPr>
            <a:normAutofit/>
          </a:bodyPr>
          <a:lstStyle/>
          <a:p>
            <a:r>
              <a:rPr lang="en-US" b="1" dirty="0">
                <a:solidFill>
                  <a:schemeClr val="tx1"/>
                </a:solidFill>
                <a:latin typeface="Calibri" panose="020F0502020204030204" pitchFamily="34" charset="0"/>
              </a:rPr>
              <a:t>Our Test Setup – Outline</a:t>
            </a:r>
            <a:endParaRPr lang="en-US" dirty="0"/>
          </a:p>
        </p:txBody>
      </p:sp>
      <p:sp>
        <p:nvSpPr>
          <p:cNvPr id="16" name="Slide Number Placeholder 2"/>
          <p:cNvSpPr txBox="1">
            <a:spLocks/>
          </p:cNvSpPr>
          <p:nvPr/>
        </p:nvSpPr>
        <p:spPr>
          <a:xfrm>
            <a:off x="11206511" y="120100"/>
            <a:ext cx="753545"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DC2B79-B18F-4803-A871-C4A18F46D5F3}" type="slidenum">
              <a:rPr lang="en-US" sz="2000" b="1" smtClean="0">
                <a:solidFill>
                  <a:schemeClr val="tx1"/>
                </a:solidFill>
                <a:latin typeface="Calibri" panose="020F0502020204030204" pitchFamily="34" charset="0"/>
              </a:rPr>
              <a:pPr/>
              <a:t>5</a:t>
            </a:fld>
            <a:endParaRPr lang="en-US" sz="200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1328708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2248" y="2011327"/>
            <a:ext cx="1933903" cy="2677656"/>
          </a:xfrm>
          <a:prstGeom prst="rect">
            <a:avLst/>
          </a:prstGeom>
          <a:noFill/>
          <a:ln w="28575">
            <a:solidFill>
              <a:schemeClr val="tx1"/>
            </a:solidFill>
          </a:ln>
        </p:spPr>
        <p:txBody>
          <a:bodyPr wrap="square" rtlCol="0">
            <a:spAutoFit/>
          </a:bodyPr>
          <a:lstStyle/>
          <a:p>
            <a:pPr marL="342900" indent="-342900">
              <a:buFont typeface="Arial" panose="020B0604020202020204" pitchFamily="34" charset="0"/>
              <a:buChar char="•"/>
            </a:pPr>
            <a:r>
              <a:rPr lang="en-US" sz="2400" b="1" dirty="0">
                <a:solidFill>
                  <a:schemeClr val="accent2"/>
                </a:solidFill>
                <a:effectLst>
                  <a:outerShdw blurRad="38100" dist="38100" dir="2700000" algn="tl">
                    <a:srgbClr val="000000">
                      <a:alpha val="43137"/>
                    </a:srgbClr>
                  </a:outerShdw>
                </a:effectLst>
                <a:latin typeface="Calibri" panose="020F0502020204030204" pitchFamily="34" charset="0"/>
              </a:rPr>
              <a:t>LSVM</a:t>
            </a:r>
          </a:p>
          <a:p>
            <a:pPr marL="342900" indent="-342900">
              <a:buFont typeface="Arial" panose="020B0604020202020204" pitchFamily="34" charset="0"/>
              <a:buChar char="•"/>
            </a:pPr>
            <a:endParaRPr lang="en-US" sz="2400" b="1" dirty="0">
              <a:effectLst>
                <a:outerShdw blurRad="38100" dist="38100" dir="2700000" algn="tl">
                  <a:srgbClr val="000000">
                    <a:alpha val="43137"/>
                  </a:srgbClr>
                </a:outerShdw>
              </a:effectLst>
              <a:latin typeface="Calibri" panose="020F0502020204030204" pitchFamily="34" charset="0"/>
            </a:endParaRPr>
          </a:p>
          <a:p>
            <a:pPr marL="342900" indent="-342900">
              <a:buFont typeface="Arial" panose="020B0604020202020204" pitchFamily="34" charset="0"/>
              <a:buChar char="•"/>
            </a:pPr>
            <a:r>
              <a:rPr lang="en-US" sz="2400" b="1" dirty="0">
                <a:solidFill>
                  <a:schemeClr val="accent2"/>
                </a:solidFill>
                <a:effectLst>
                  <a:outerShdw blurRad="38100" dist="38100" dir="2700000" algn="tl">
                    <a:srgbClr val="000000">
                      <a:alpha val="43137"/>
                    </a:srgbClr>
                  </a:outerShdw>
                </a:effectLst>
                <a:latin typeface="Calibri" panose="020F0502020204030204" pitchFamily="34" charset="0"/>
              </a:rPr>
              <a:t>GBVS</a:t>
            </a:r>
          </a:p>
          <a:p>
            <a:pPr marL="342900" indent="-342900">
              <a:buFont typeface="Arial" panose="020B0604020202020204" pitchFamily="34" charset="0"/>
              <a:buChar char="•"/>
            </a:pPr>
            <a:endParaRPr lang="en-US" sz="2400" b="1" dirty="0">
              <a:effectLst>
                <a:outerShdw blurRad="38100" dist="38100" dir="2700000" algn="tl">
                  <a:srgbClr val="000000">
                    <a:alpha val="43137"/>
                  </a:srgbClr>
                </a:outerShdw>
              </a:effectLst>
              <a:latin typeface="Calibri" panose="020F0502020204030204" pitchFamily="34" charset="0"/>
            </a:endParaRPr>
          </a:p>
          <a:p>
            <a:pPr marL="342900" indent="-342900">
              <a:buFont typeface="Arial" panose="020B0604020202020204" pitchFamily="34" charset="0"/>
              <a:buChar char="•"/>
            </a:pPr>
            <a:r>
              <a:rPr lang="en-US" sz="2400" b="1" dirty="0">
                <a:solidFill>
                  <a:schemeClr val="accent2"/>
                </a:solidFill>
                <a:effectLst>
                  <a:outerShdw blurRad="38100" dist="38100" dir="2700000" algn="tl">
                    <a:srgbClr val="000000">
                      <a:alpha val="43137"/>
                    </a:srgbClr>
                  </a:outerShdw>
                </a:effectLst>
                <a:latin typeface="Calibri" panose="020F0502020204030204" pitchFamily="34" charset="0"/>
              </a:rPr>
              <a:t>VOCUS2</a:t>
            </a:r>
          </a:p>
          <a:p>
            <a:pPr marL="342900" indent="-342900">
              <a:buFont typeface="Arial" panose="020B0604020202020204" pitchFamily="34" charset="0"/>
              <a:buChar char="•"/>
            </a:pPr>
            <a:endParaRPr lang="en-US" sz="2400" b="1" dirty="0">
              <a:solidFill>
                <a:schemeClr val="accent2"/>
              </a:solidFill>
              <a:effectLst>
                <a:outerShdw blurRad="38100" dist="38100" dir="2700000" algn="tl">
                  <a:srgbClr val="000000">
                    <a:alpha val="43137"/>
                  </a:srgbClr>
                </a:outerShdw>
              </a:effectLst>
              <a:latin typeface="Calibri" panose="020F0502020204030204" pitchFamily="34" charset="0"/>
            </a:endParaRPr>
          </a:p>
          <a:p>
            <a:pPr marL="342900" indent="-342900">
              <a:buFont typeface="Arial" panose="020B0604020202020204" pitchFamily="34" charset="0"/>
              <a:buChar char="•"/>
            </a:pPr>
            <a:r>
              <a:rPr lang="en-US" sz="2400" b="1" dirty="0">
                <a:solidFill>
                  <a:schemeClr val="accent2"/>
                </a:solidFill>
                <a:effectLst>
                  <a:outerShdw blurRad="38100" dist="38100" dir="2700000" algn="tl">
                    <a:srgbClr val="000000">
                      <a:alpha val="43137"/>
                    </a:srgbClr>
                  </a:outerShdw>
                </a:effectLst>
                <a:latin typeface="Calibri" panose="020F0502020204030204" pitchFamily="34" charset="0"/>
              </a:rPr>
              <a:t>RC</a:t>
            </a:r>
          </a:p>
        </p:txBody>
      </p:sp>
      <p:sp>
        <p:nvSpPr>
          <p:cNvPr id="8" name="TextBox 7"/>
          <p:cNvSpPr txBox="1"/>
          <p:nvPr/>
        </p:nvSpPr>
        <p:spPr>
          <a:xfrm>
            <a:off x="2380597" y="2024319"/>
            <a:ext cx="3536732" cy="2677656"/>
          </a:xfrm>
          <a:prstGeom prst="rect">
            <a:avLst/>
          </a:prstGeom>
          <a:noFill/>
          <a:ln w="28575">
            <a:solidFill>
              <a:schemeClr val="tx1"/>
            </a:solidFill>
          </a:ln>
        </p:spPr>
        <p:txBody>
          <a:bodyPr wrap="square" rtlCol="0">
            <a:spAutoFit/>
          </a:bodyPr>
          <a:lstStyle/>
          <a:p>
            <a:pPr marL="342900" indent="-342900">
              <a:buFont typeface="Arial" panose="020B0604020202020204" pitchFamily="34" charset="0"/>
              <a:buChar char="•"/>
            </a:pPr>
            <a:r>
              <a:rPr lang="en-US" sz="2400" b="1" dirty="0">
                <a:effectLst>
                  <a:outerShdw blurRad="38100" dist="38100" dir="2700000" algn="tl">
                    <a:srgbClr val="000000">
                      <a:alpha val="43137"/>
                    </a:srgbClr>
                  </a:outerShdw>
                </a:effectLst>
                <a:latin typeface="Calibri" panose="020F0502020204030204" pitchFamily="34" charset="0"/>
              </a:rPr>
              <a:t>Comics</a:t>
            </a:r>
          </a:p>
          <a:p>
            <a:endParaRPr lang="en-US" sz="2400" b="1" dirty="0">
              <a:effectLst>
                <a:outerShdw blurRad="38100" dist="38100" dir="2700000" algn="tl">
                  <a:srgbClr val="000000">
                    <a:alpha val="43137"/>
                  </a:srgbClr>
                </a:outerShdw>
              </a:effectLst>
              <a:latin typeface="Calibri" panose="020F0502020204030204" pitchFamily="34" charset="0"/>
            </a:endParaRPr>
          </a:p>
          <a:p>
            <a:pPr marL="342900" indent="-342900">
              <a:buFont typeface="Arial" panose="020B0604020202020204" pitchFamily="34" charset="0"/>
              <a:buChar char="•"/>
            </a:pPr>
            <a:r>
              <a:rPr lang="en-US" sz="2400" b="1" dirty="0">
                <a:solidFill>
                  <a:schemeClr val="accent2"/>
                </a:solidFill>
                <a:effectLst>
                  <a:outerShdw blurRad="38100" dist="38100" dir="2700000" algn="tl">
                    <a:srgbClr val="000000">
                      <a:alpha val="43137"/>
                    </a:srgbClr>
                  </a:outerShdw>
                </a:effectLst>
                <a:latin typeface="Calibri" panose="020F0502020204030204" pitchFamily="34" charset="0"/>
              </a:rPr>
              <a:t>CAT2000</a:t>
            </a:r>
          </a:p>
          <a:p>
            <a:pPr marL="800100" lvl="1" indent="-342900">
              <a:buFont typeface="Arial" panose="020B0604020202020204" pitchFamily="34" charset="0"/>
              <a:buChar char="•"/>
            </a:pPr>
            <a:r>
              <a:rPr lang="en-US" sz="2400" b="1" dirty="0">
                <a:solidFill>
                  <a:schemeClr val="accent2"/>
                </a:solidFill>
                <a:effectLst>
                  <a:outerShdw blurRad="38100" dist="38100" dir="2700000" algn="tl">
                    <a:srgbClr val="000000">
                      <a:alpha val="43137"/>
                    </a:srgbClr>
                  </a:outerShdw>
                </a:effectLst>
                <a:latin typeface="Calibri" panose="020F0502020204030204" pitchFamily="34" charset="0"/>
              </a:rPr>
              <a:t>Outdoor Natural</a:t>
            </a:r>
          </a:p>
          <a:p>
            <a:pPr marL="800100" lvl="1" indent="-342900">
              <a:buFont typeface="Arial" panose="020B0604020202020204" pitchFamily="34" charset="0"/>
              <a:buChar char="•"/>
            </a:pPr>
            <a:r>
              <a:rPr lang="en-US" sz="2400" b="1" dirty="0">
                <a:solidFill>
                  <a:schemeClr val="accent2"/>
                </a:solidFill>
                <a:effectLst>
                  <a:outerShdw blurRad="38100" dist="38100" dir="2700000" algn="tl">
                    <a:srgbClr val="000000">
                      <a:alpha val="43137"/>
                    </a:srgbClr>
                  </a:outerShdw>
                </a:effectLst>
                <a:latin typeface="Calibri" panose="020F0502020204030204" pitchFamily="34" charset="0"/>
              </a:rPr>
              <a:t>Outdoor Man-made</a:t>
            </a:r>
          </a:p>
          <a:p>
            <a:pPr marL="800100" lvl="1" indent="-342900">
              <a:buFont typeface="Arial" panose="020B0604020202020204" pitchFamily="34" charset="0"/>
              <a:buChar char="•"/>
            </a:pPr>
            <a:r>
              <a:rPr lang="en-US" sz="2400" b="1" dirty="0">
                <a:solidFill>
                  <a:schemeClr val="accent2"/>
                </a:solidFill>
                <a:effectLst>
                  <a:outerShdw blurRad="38100" dist="38100" dir="2700000" algn="tl">
                    <a:srgbClr val="000000">
                      <a:alpha val="43137"/>
                    </a:srgbClr>
                  </a:outerShdw>
                </a:effectLst>
                <a:latin typeface="Calibri" panose="020F0502020204030204" pitchFamily="34" charset="0"/>
              </a:rPr>
              <a:t>Social</a:t>
            </a:r>
          </a:p>
          <a:p>
            <a:pPr algn="ctr"/>
            <a:endParaRPr lang="en-US" sz="2400" b="1" dirty="0">
              <a:latin typeface="Calibri" panose="020F0502020204030204" pitchFamily="34" charset="0"/>
            </a:endParaRPr>
          </a:p>
        </p:txBody>
      </p:sp>
      <p:sp>
        <p:nvSpPr>
          <p:cNvPr id="9" name="TextBox 8"/>
          <p:cNvSpPr txBox="1"/>
          <p:nvPr/>
        </p:nvSpPr>
        <p:spPr>
          <a:xfrm>
            <a:off x="252248" y="1428048"/>
            <a:ext cx="1933903" cy="461665"/>
          </a:xfrm>
          <a:prstGeom prst="rect">
            <a:avLst/>
          </a:prstGeom>
          <a:noFill/>
          <a:ln w="28575">
            <a:solidFill>
              <a:schemeClr val="tx1"/>
            </a:solidFill>
          </a:ln>
        </p:spPr>
        <p:txBody>
          <a:bodyPr wrap="square" rtlCol="0">
            <a:spAutoFit/>
          </a:bodyPr>
          <a:lstStyle/>
          <a:p>
            <a:pPr algn="ctr"/>
            <a:r>
              <a:rPr lang="en-US" sz="2400" b="1" dirty="0">
                <a:effectLst>
                  <a:outerShdw blurRad="38100" dist="38100" dir="2700000" algn="tl">
                    <a:srgbClr val="000000">
                      <a:alpha val="43137"/>
                    </a:srgbClr>
                  </a:outerShdw>
                </a:effectLst>
                <a:latin typeface="Calibri" panose="020F0502020204030204" pitchFamily="34" charset="0"/>
              </a:rPr>
              <a:t>Models</a:t>
            </a:r>
          </a:p>
        </p:txBody>
      </p:sp>
      <p:sp>
        <p:nvSpPr>
          <p:cNvPr id="10" name="TextBox 9"/>
          <p:cNvSpPr txBox="1"/>
          <p:nvPr/>
        </p:nvSpPr>
        <p:spPr>
          <a:xfrm>
            <a:off x="2380597" y="1428728"/>
            <a:ext cx="3536731" cy="461665"/>
          </a:xfrm>
          <a:prstGeom prst="rect">
            <a:avLst/>
          </a:prstGeom>
          <a:noFill/>
          <a:ln w="28575">
            <a:solidFill>
              <a:schemeClr val="tx1"/>
            </a:solidFill>
          </a:ln>
        </p:spPr>
        <p:txBody>
          <a:bodyPr wrap="square" rtlCol="0">
            <a:spAutoFit/>
          </a:bodyPr>
          <a:lstStyle/>
          <a:p>
            <a:pPr algn="ctr"/>
            <a:r>
              <a:rPr lang="en-US" sz="2400" b="1" dirty="0">
                <a:effectLst>
                  <a:outerShdw blurRad="38100" dist="38100" dir="2700000" algn="tl">
                    <a:srgbClr val="000000">
                      <a:alpha val="43137"/>
                    </a:srgbClr>
                  </a:outerShdw>
                </a:effectLst>
                <a:latin typeface="Calibri" panose="020F0502020204030204" pitchFamily="34" charset="0"/>
              </a:rPr>
              <a:t>Image Categories</a:t>
            </a:r>
          </a:p>
        </p:txBody>
      </p:sp>
      <p:sp>
        <p:nvSpPr>
          <p:cNvPr id="11" name="TextBox 10"/>
          <p:cNvSpPr txBox="1"/>
          <p:nvPr/>
        </p:nvSpPr>
        <p:spPr>
          <a:xfrm>
            <a:off x="6085492" y="2024319"/>
            <a:ext cx="3536732" cy="2677656"/>
          </a:xfrm>
          <a:prstGeom prst="rect">
            <a:avLst/>
          </a:prstGeom>
          <a:noFill/>
          <a:ln w="28575">
            <a:solidFill>
              <a:schemeClr val="tx1"/>
            </a:solidFill>
          </a:ln>
        </p:spPr>
        <p:txBody>
          <a:bodyPr wrap="square" rtlCol="0">
            <a:spAutoFit/>
          </a:bodyPr>
          <a:lstStyle/>
          <a:p>
            <a:pPr marL="342900" indent="-342900">
              <a:buFont typeface="Arial" panose="020B0604020202020204" pitchFamily="34" charset="0"/>
              <a:buChar char="•"/>
            </a:pPr>
            <a:r>
              <a:rPr lang="en-US" sz="2400" b="1" dirty="0">
                <a:effectLst>
                  <a:outerShdw blurRad="38100" dist="38100" dir="2700000" algn="tl">
                    <a:srgbClr val="000000">
                      <a:alpha val="43137"/>
                    </a:srgbClr>
                  </a:outerShdw>
                </a:effectLst>
                <a:latin typeface="Calibri" panose="020F0502020204030204" pitchFamily="34" charset="0"/>
              </a:rPr>
              <a:t>Comics eyetracking</a:t>
            </a:r>
          </a:p>
          <a:p>
            <a:endParaRPr lang="en-US" sz="2400" b="1" dirty="0">
              <a:effectLst>
                <a:outerShdw blurRad="38100" dist="38100" dir="2700000" algn="tl">
                  <a:srgbClr val="000000">
                    <a:alpha val="43137"/>
                  </a:srgbClr>
                </a:outerShdw>
              </a:effectLst>
              <a:latin typeface="Calibri" panose="020F0502020204030204" pitchFamily="34" charset="0"/>
            </a:endParaRPr>
          </a:p>
          <a:p>
            <a:pPr marL="342900" indent="-342900">
              <a:buFont typeface="Arial" panose="020B0604020202020204" pitchFamily="34" charset="0"/>
              <a:buChar char="•"/>
            </a:pPr>
            <a:r>
              <a:rPr lang="en-US" sz="2400" b="1" dirty="0">
                <a:effectLst>
                  <a:outerShdw blurRad="38100" dist="38100" dir="2700000" algn="tl">
                    <a:srgbClr val="000000">
                      <a:alpha val="43137"/>
                    </a:srgbClr>
                  </a:outerShdw>
                </a:effectLst>
                <a:latin typeface="Calibri" panose="020F0502020204030204" pitchFamily="34" charset="0"/>
              </a:rPr>
              <a:t>CAT2000</a:t>
            </a:r>
          </a:p>
          <a:p>
            <a:pPr marL="800100" lvl="1" indent="-342900">
              <a:buFont typeface="Arial" panose="020B0604020202020204" pitchFamily="34" charset="0"/>
              <a:buChar char="•"/>
            </a:pPr>
            <a:r>
              <a:rPr lang="en-US" sz="2400" b="1" dirty="0">
                <a:solidFill>
                  <a:schemeClr val="accent2"/>
                </a:solidFill>
                <a:effectLst>
                  <a:outerShdw blurRad="38100" dist="38100" dir="2700000" algn="tl">
                    <a:srgbClr val="000000">
                      <a:alpha val="43137"/>
                    </a:srgbClr>
                  </a:outerShdw>
                </a:effectLst>
                <a:latin typeface="Calibri" panose="020F0502020204030204" pitchFamily="34" charset="0"/>
              </a:rPr>
              <a:t>Training Data</a:t>
            </a:r>
          </a:p>
          <a:p>
            <a:pPr marL="800100" lvl="1" indent="-342900">
              <a:buFont typeface="Arial" panose="020B0604020202020204" pitchFamily="34" charset="0"/>
              <a:buChar char="•"/>
            </a:pPr>
            <a:r>
              <a:rPr lang="en-US" sz="2400" b="1" dirty="0">
                <a:effectLst>
                  <a:outerShdw blurRad="38100" dist="38100" dir="2700000" algn="tl">
                    <a:srgbClr val="000000">
                      <a:alpha val="43137"/>
                    </a:srgbClr>
                  </a:outerShdw>
                </a:effectLst>
                <a:latin typeface="Calibri" panose="020F0502020204030204" pitchFamily="34" charset="0"/>
              </a:rPr>
              <a:t>Testing Data</a:t>
            </a:r>
          </a:p>
          <a:p>
            <a:pPr lvl="1"/>
            <a:endParaRPr lang="en-US" sz="2400" b="1" dirty="0">
              <a:latin typeface="Calibri" panose="020F0502020204030204" pitchFamily="34" charset="0"/>
            </a:endParaRPr>
          </a:p>
          <a:p>
            <a:pPr algn="ctr"/>
            <a:endParaRPr lang="en-US" sz="2400" b="1" dirty="0">
              <a:latin typeface="Calibri" panose="020F0502020204030204" pitchFamily="34" charset="0"/>
            </a:endParaRPr>
          </a:p>
        </p:txBody>
      </p:sp>
      <p:sp>
        <p:nvSpPr>
          <p:cNvPr id="12" name="TextBox 11"/>
          <p:cNvSpPr txBox="1"/>
          <p:nvPr/>
        </p:nvSpPr>
        <p:spPr>
          <a:xfrm>
            <a:off x="6085492" y="1428728"/>
            <a:ext cx="3536731" cy="461665"/>
          </a:xfrm>
          <a:prstGeom prst="rect">
            <a:avLst/>
          </a:prstGeom>
          <a:noFill/>
          <a:ln w="28575">
            <a:solidFill>
              <a:schemeClr val="tx1"/>
            </a:solidFill>
          </a:ln>
        </p:spPr>
        <p:txBody>
          <a:bodyPr wrap="square" rtlCol="0">
            <a:spAutoFit/>
          </a:bodyPr>
          <a:lstStyle/>
          <a:p>
            <a:pPr algn="ctr"/>
            <a:r>
              <a:rPr lang="en-US" sz="2400" b="1" dirty="0">
                <a:effectLst>
                  <a:outerShdw blurRad="38100" dist="38100" dir="2700000" algn="tl">
                    <a:srgbClr val="000000">
                      <a:alpha val="43137"/>
                    </a:srgbClr>
                  </a:outerShdw>
                </a:effectLst>
                <a:latin typeface="Calibri" panose="020F0502020204030204" pitchFamily="34" charset="0"/>
              </a:rPr>
              <a:t>Eye Tracking Data</a:t>
            </a:r>
          </a:p>
        </p:txBody>
      </p:sp>
      <p:sp>
        <p:nvSpPr>
          <p:cNvPr id="14" name="TextBox 13"/>
          <p:cNvSpPr txBox="1"/>
          <p:nvPr/>
        </p:nvSpPr>
        <p:spPr>
          <a:xfrm>
            <a:off x="9790387" y="2024319"/>
            <a:ext cx="2307021" cy="2677656"/>
          </a:xfrm>
          <a:prstGeom prst="rect">
            <a:avLst/>
          </a:prstGeom>
          <a:noFill/>
          <a:ln w="28575">
            <a:solidFill>
              <a:schemeClr val="tx1"/>
            </a:solidFill>
          </a:ln>
        </p:spPr>
        <p:txBody>
          <a:bodyPr wrap="square" rtlCol="0">
            <a:spAutoFit/>
          </a:bodyPr>
          <a:lstStyle/>
          <a:p>
            <a:pPr marL="342900" indent="-342900">
              <a:buFont typeface="Arial" panose="020B0604020202020204" pitchFamily="34" charset="0"/>
              <a:buChar char="•"/>
            </a:pPr>
            <a:r>
              <a:rPr lang="en-US" sz="2400" b="1" dirty="0">
                <a:solidFill>
                  <a:schemeClr val="accent2"/>
                </a:solidFill>
                <a:effectLst>
                  <a:outerShdw blurRad="38100" dist="38100" dir="2700000" algn="tl">
                    <a:srgbClr val="000000">
                      <a:alpha val="43137"/>
                    </a:srgbClr>
                  </a:outerShdw>
                </a:effectLst>
                <a:latin typeface="Calibri" panose="020F0502020204030204" pitchFamily="34" charset="0"/>
              </a:rPr>
              <a:t>Normalized Scanpath Saliency (NSS)</a:t>
            </a:r>
          </a:p>
          <a:p>
            <a:pPr marL="342900" indent="-342900">
              <a:buFont typeface="Arial" panose="020B0604020202020204" pitchFamily="34" charset="0"/>
              <a:buChar char="•"/>
            </a:pPr>
            <a:endParaRPr lang="en-US" sz="2400" b="1" dirty="0">
              <a:solidFill>
                <a:schemeClr val="accent2"/>
              </a:solidFill>
              <a:effectLst>
                <a:outerShdw blurRad="38100" dist="38100" dir="2700000" algn="tl">
                  <a:srgbClr val="000000">
                    <a:alpha val="43137"/>
                  </a:srgbClr>
                </a:outerShdw>
              </a:effectLst>
              <a:latin typeface="Calibri" panose="020F0502020204030204" pitchFamily="34" charset="0"/>
            </a:endParaRPr>
          </a:p>
          <a:p>
            <a:pPr marL="342900" indent="-342900">
              <a:buFont typeface="Arial" panose="020B0604020202020204" pitchFamily="34" charset="0"/>
              <a:buChar char="•"/>
            </a:pPr>
            <a:r>
              <a:rPr lang="en-US" sz="2400" b="1" dirty="0">
                <a:solidFill>
                  <a:schemeClr val="accent2"/>
                </a:solidFill>
                <a:effectLst>
                  <a:outerShdw blurRad="38100" dist="38100" dir="2700000" algn="tl">
                    <a:srgbClr val="000000">
                      <a:alpha val="43137"/>
                    </a:srgbClr>
                  </a:outerShdw>
                </a:effectLst>
                <a:latin typeface="Calibri" panose="020F0502020204030204" pitchFamily="34" charset="0"/>
              </a:rPr>
              <a:t>Area Under Curve (AUC)</a:t>
            </a:r>
          </a:p>
          <a:p>
            <a:pPr algn="ctr"/>
            <a:endParaRPr lang="en-US" sz="2400" b="1" dirty="0">
              <a:latin typeface="Calibri" panose="020F0502020204030204" pitchFamily="34" charset="0"/>
            </a:endParaRPr>
          </a:p>
        </p:txBody>
      </p:sp>
      <p:sp>
        <p:nvSpPr>
          <p:cNvPr id="15" name="TextBox 14"/>
          <p:cNvSpPr txBox="1"/>
          <p:nvPr/>
        </p:nvSpPr>
        <p:spPr>
          <a:xfrm>
            <a:off x="9790388" y="1428728"/>
            <a:ext cx="2307020" cy="461665"/>
          </a:xfrm>
          <a:prstGeom prst="rect">
            <a:avLst/>
          </a:prstGeom>
          <a:noFill/>
          <a:ln w="28575">
            <a:solidFill>
              <a:schemeClr val="tx1"/>
            </a:solidFill>
          </a:ln>
        </p:spPr>
        <p:txBody>
          <a:bodyPr wrap="square" rtlCol="0">
            <a:spAutoFit/>
          </a:bodyPr>
          <a:lstStyle/>
          <a:p>
            <a:pPr algn="ctr"/>
            <a:r>
              <a:rPr lang="en-US" sz="2400" b="1" dirty="0">
                <a:effectLst>
                  <a:outerShdw blurRad="38100" dist="38100" dir="2700000" algn="tl">
                    <a:srgbClr val="000000">
                      <a:alpha val="43137"/>
                    </a:srgbClr>
                  </a:outerShdw>
                </a:effectLst>
                <a:latin typeface="Calibri" panose="020F0502020204030204" pitchFamily="34" charset="0"/>
              </a:rPr>
              <a:t>Metrics</a:t>
            </a:r>
          </a:p>
        </p:txBody>
      </p:sp>
      <p:sp>
        <p:nvSpPr>
          <p:cNvPr id="16" name="Title 1"/>
          <p:cNvSpPr txBox="1">
            <a:spLocks/>
          </p:cNvSpPr>
          <p:nvPr/>
        </p:nvSpPr>
        <p:spPr>
          <a:xfrm>
            <a:off x="978173" y="-1317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a:solidFill>
                  <a:schemeClr val="tx1"/>
                </a:solidFill>
                <a:latin typeface="Calibri" panose="020F0502020204030204" pitchFamily="34" charset="0"/>
              </a:rPr>
              <a:t>Our Test Setup – Phase I</a:t>
            </a:r>
            <a:endParaRPr lang="en-US" dirty="0"/>
          </a:p>
        </p:txBody>
      </p:sp>
      <p:sp>
        <p:nvSpPr>
          <p:cNvPr id="17" name="Rectangle 16"/>
          <p:cNvSpPr/>
          <p:nvPr/>
        </p:nvSpPr>
        <p:spPr>
          <a:xfrm>
            <a:off x="0" y="6396335"/>
            <a:ext cx="4141968" cy="461665"/>
          </a:xfrm>
          <a:prstGeom prst="rect">
            <a:avLst/>
          </a:prstGeom>
        </p:spPr>
        <p:txBody>
          <a:bodyPr wrap="none">
            <a:spAutoFit/>
          </a:bodyPr>
          <a:lstStyle/>
          <a:p>
            <a:r>
              <a:rPr lang="en-US" sz="2400" b="1" dirty="0">
                <a:latin typeface="Calibri" panose="020F0502020204030204" pitchFamily="34" charset="0"/>
              </a:rPr>
              <a:t>CAT2000  [Borji et al., CVPR 15]</a:t>
            </a:r>
            <a:endParaRPr lang="en-US" sz="2400" dirty="0"/>
          </a:p>
        </p:txBody>
      </p:sp>
      <p:sp>
        <p:nvSpPr>
          <p:cNvPr id="18" name="Slide Number Placeholder 2"/>
          <p:cNvSpPr>
            <a:spLocks noGrp="1"/>
          </p:cNvSpPr>
          <p:nvPr>
            <p:ph type="sldNum" sz="quarter" idx="12"/>
          </p:nvPr>
        </p:nvSpPr>
        <p:spPr>
          <a:xfrm>
            <a:off x="11206511" y="120100"/>
            <a:ext cx="753545" cy="365125"/>
          </a:xfrm>
        </p:spPr>
        <p:txBody>
          <a:bodyPr/>
          <a:lstStyle/>
          <a:p>
            <a:fld id="{88DC2B79-B18F-4803-A871-C4A18F46D5F3}" type="slidenum">
              <a:rPr lang="en-US" sz="2000" b="1" smtClean="0">
                <a:solidFill>
                  <a:schemeClr val="tx1"/>
                </a:solidFill>
                <a:latin typeface="Calibri" panose="020F0502020204030204" pitchFamily="34" charset="0"/>
              </a:rPr>
              <a:t>6</a:t>
            </a:fld>
            <a:endParaRPr lang="en-US" sz="200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457151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val="447521628"/>
              </p:ext>
            </p:extLst>
          </p:nvPr>
        </p:nvGraphicFramePr>
        <p:xfrm>
          <a:off x="1402079" y="807720"/>
          <a:ext cx="9505950" cy="2682240"/>
        </p:xfrm>
        <a:graphic>
          <a:graphicData uri="http://schemas.openxmlformats.org/drawingml/2006/table">
            <a:tbl>
              <a:tblPr firstRow="1" bandRow="1">
                <a:tableStyleId>{08FB837D-C827-4EFA-A057-4D05807E0F7C}</a:tableStyleId>
              </a:tblPr>
              <a:tblGrid>
                <a:gridCol w="1933080">
                  <a:extLst>
                    <a:ext uri="{9D8B030D-6E8A-4147-A177-3AD203B41FA5}">
                      <a16:colId xmlns:a16="http://schemas.microsoft.com/office/drawing/2014/main" val="20000"/>
                    </a:ext>
                  </a:extLst>
                </a:gridCol>
                <a:gridCol w="2050625">
                  <a:extLst>
                    <a:ext uri="{9D8B030D-6E8A-4147-A177-3AD203B41FA5}">
                      <a16:colId xmlns:a16="http://schemas.microsoft.com/office/drawing/2014/main" val="20001"/>
                    </a:ext>
                  </a:extLst>
                </a:gridCol>
                <a:gridCol w="1917153">
                  <a:extLst>
                    <a:ext uri="{9D8B030D-6E8A-4147-A177-3AD203B41FA5}">
                      <a16:colId xmlns:a16="http://schemas.microsoft.com/office/drawing/2014/main" val="20002"/>
                    </a:ext>
                  </a:extLst>
                </a:gridCol>
                <a:gridCol w="1953554">
                  <a:extLst>
                    <a:ext uri="{9D8B030D-6E8A-4147-A177-3AD203B41FA5}">
                      <a16:colId xmlns:a16="http://schemas.microsoft.com/office/drawing/2014/main" val="20003"/>
                    </a:ext>
                  </a:extLst>
                </a:gridCol>
                <a:gridCol w="1651538">
                  <a:extLst>
                    <a:ext uri="{9D8B030D-6E8A-4147-A177-3AD203B41FA5}">
                      <a16:colId xmlns:a16="http://schemas.microsoft.com/office/drawing/2014/main" val="20004"/>
                    </a:ext>
                  </a:extLst>
                </a:gridCol>
              </a:tblGrid>
              <a:tr h="1072021">
                <a:tc>
                  <a:txBody>
                    <a:bodyPr/>
                    <a:lstStyle/>
                    <a:p>
                      <a:pPr algn="ctr"/>
                      <a:r>
                        <a:rPr lang="en-US" sz="2200" dirty="0">
                          <a:latin typeface="Calibri" panose="020F0502020204030204" pitchFamily="34" charset="0"/>
                        </a:rPr>
                        <a:t>Normalized Scanpath Saliency [NSS] </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2200" dirty="0">
                          <a:latin typeface="Calibri" panose="020F0502020204030204" pitchFamily="34" charset="0"/>
                        </a:rPr>
                        <a:t>Outdoor ManMade</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dirty="0">
                          <a:latin typeface="Calibri" panose="020F0502020204030204" pitchFamily="34" charset="0"/>
                        </a:rPr>
                        <a:t>Outdoor Natural</a:t>
                      </a:r>
                    </a:p>
                    <a:p>
                      <a:pPr algn="ctr"/>
                      <a:endParaRPr lang="en-US" sz="2200" dirty="0">
                        <a:latin typeface="Calibri" panose="020F050202020403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2200" dirty="0">
                          <a:latin typeface="Calibri" panose="020F0502020204030204" pitchFamily="34" charset="0"/>
                        </a:rPr>
                        <a:t>Social</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2200" dirty="0">
                          <a:latin typeface="Calibri" panose="020F0502020204030204" pitchFamily="34" charset="0"/>
                        </a:rPr>
                        <a:t>Overall</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206439">
                <a:tc>
                  <a:txBody>
                    <a:bodyPr/>
                    <a:lstStyle/>
                    <a:p>
                      <a:pPr marL="0" algn="ctr" defTabSz="914400" rtl="0" eaLnBrk="1" fontAlgn="b" latinLnBrk="0" hangingPunct="1"/>
                      <a:r>
                        <a:rPr lang="en-US" sz="2000" b="1" kern="1200" dirty="0">
                          <a:solidFill>
                            <a:schemeClr val="dk1"/>
                          </a:solidFill>
                          <a:latin typeface="Calibri" panose="020F0502020204030204" pitchFamily="34" charset="0"/>
                          <a:ea typeface="+mn-ea"/>
                          <a:cs typeface="+mn-cs"/>
                        </a:rPr>
                        <a:t>LSVM</a:t>
                      </a:r>
                    </a:p>
                  </a:txBody>
                  <a:tcPr>
                    <a:lnT w="38100" cap="flat" cmpd="sng" algn="ctr">
                      <a:solidFill>
                        <a:schemeClr val="bg1"/>
                      </a:solidFill>
                      <a:prstDash val="solid"/>
                      <a:round/>
                      <a:headEnd type="none" w="med" len="med"/>
                      <a:tailEnd type="none" w="med" len="med"/>
                    </a:lnT>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1.22 (0.22) </a:t>
                      </a:r>
                    </a:p>
                  </a:txBody>
                  <a:tcPr marL="9525" marR="9525" marT="9525" marB="0" anchor="b">
                    <a:lnT w="38100" cap="flat" cmpd="sng" algn="ctr">
                      <a:solidFill>
                        <a:schemeClr val="bg1"/>
                      </a:solidFill>
                      <a:prstDash val="solid"/>
                      <a:round/>
                      <a:headEnd type="none" w="med" len="med"/>
                      <a:tailEnd type="none" w="med" len="med"/>
                    </a:lnT>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1.28 (0.21)</a:t>
                      </a:r>
                    </a:p>
                  </a:txBody>
                  <a:tcPr marL="9525" marR="9525" marT="9525" marB="0" anchor="b">
                    <a:lnT w="38100" cap="flat" cmpd="sng" algn="ctr">
                      <a:solidFill>
                        <a:schemeClr val="bg1"/>
                      </a:solidFill>
                      <a:prstDash val="solid"/>
                      <a:round/>
                      <a:headEnd type="none" w="med" len="med"/>
                      <a:tailEnd type="none" w="med" len="med"/>
                    </a:lnT>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1.21 (0.19)</a:t>
                      </a:r>
                    </a:p>
                  </a:txBody>
                  <a:tcPr marL="9525" marR="9525" marT="9525" marB="0" anchor="b">
                    <a:lnT w="38100" cap="flat" cmpd="sng" algn="ctr">
                      <a:solidFill>
                        <a:schemeClr val="bg1"/>
                      </a:solidFill>
                      <a:prstDash val="solid"/>
                      <a:round/>
                      <a:headEnd type="none" w="med" len="med"/>
                      <a:tailEnd type="none" w="med" len="med"/>
                    </a:lnT>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1.24 (0.21)</a:t>
                      </a:r>
                    </a:p>
                  </a:txBody>
                  <a:tcPr marL="9525" marR="9525" marT="9525" marB="0" anchor="b">
                    <a:lnT w="38100" cap="flat" cmpd="sng" algn="ctr">
                      <a:solidFill>
                        <a:schemeClr val="bg1"/>
                      </a:solidFill>
                      <a:prstDash val="solid"/>
                      <a:round/>
                      <a:headEnd type="none" w="med" len="med"/>
                      <a:tailEnd type="none" w="med" len="med"/>
                    </a:lnT>
                    <a:solidFill>
                      <a:schemeClr val="tx1"/>
                    </a:solidFill>
                  </a:tcPr>
                </a:tc>
                <a:extLst>
                  <a:ext uri="{0D108BD9-81ED-4DB2-BD59-A6C34878D82A}">
                    <a16:rowId xmlns:a16="http://schemas.microsoft.com/office/drawing/2014/main" val="10001"/>
                  </a:ext>
                </a:extLst>
              </a:tr>
              <a:tr h="206439">
                <a:tc>
                  <a:txBody>
                    <a:bodyPr/>
                    <a:lstStyle/>
                    <a:p>
                      <a:pPr marL="0" algn="ctr" defTabSz="914400" rtl="0" eaLnBrk="1" fontAlgn="b" latinLnBrk="0" hangingPunct="1"/>
                      <a:r>
                        <a:rPr lang="en-US" sz="2000" b="1" kern="1200" dirty="0">
                          <a:solidFill>
                            <a:schemeClr val="dk1"/>
                          </a:solidFill>
                          <a:latin typeface="Calibri" panose="020F0502020204030204" pitchFamily="34" charset="0"/>
                          <a:ea typeface="+mn-ea"/>
                          <a:cs typeface="+mn-cs"/>
                        </a:rPr>
                        <a:t>GBVS</a:t>
                      </a:r>
                    </a:p>
                  </a:txBody>
                  <a:tcPr>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1.11 (0.28)</a:t>
                      </a:r>
                    </a:p>
                  </a:txBody>
                  <a:tcPr marL="9525" marR="9525" marT="9525" marB="0" anchor="b">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1.17 (0.34)</a:t>
                      </a:r>
                    </a:p>
                  </a:txBody>
                  <a:tcPr marL="9525" marR="9525" marT="9525" marB="0" anchor="b">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1.14 (0.27)</a:t>
                      </a:r>
                    </a:p>
                  </a:txBody>
                  <a:tcPr marL="9525" marR="9525" marT="9525" marB="0" anchor="b">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1.14 (0.3)</a:t>
                      </a:r>
                    </a:p>
                  </a:txBody>
                  <a:tcPr marL="9525" marR="9525" marT="9525" marB="0" anchor="b">
                    <a:solidFill>
                      <a:schemeClr val="tx1"/>
                    </a:solidFill>
                  </a:tcPr>
                </a:tc>
                <a:extLst>
                  <a:ext uri="{0D108BD9-81ED-4DB2-BD59-A6C34878D82A}">
                    <a16:rowId xmlns:a16="http://schemas.microsoft.com/office/drawing/2014/main" val="10003"/>
                  </a:ext>
                </a:extLst>
              </a:tr>
              <a:tr h="206439">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1" kern="1200" dirty="0">
                          <a:solidFill>
                            <a:schemeClr val="dk1"/>
                          </a:solidFill>
                          <a:latin typeface="Calibri" panose="020F0502020204030204" pitchFamily="34" charset="0"/>
                          <a:ea typeface="+mn-ea"/>
                          <a:cs typeface="+mn-cs"/>
                        </a:rPr>
                        <a:t>RC</a:t>
                      </a:r>
                    </a:p>
                  </a:txBody>
                  <a:tcPr>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0.88 (0.29)</a:t>
                      </a:r>
                    </a:p>
                  </a:txBody>
                  <a:tcPr marL="9525" marR="9525" marT="9525" marB="0" anchor="b">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0.92 (0.28)</a:t>
                      </a:r>
                    </a:p>
                  </a:txBody>
                  <a:tcPr marL="9525" marR="9525" marT="9525" marB="0" anchor="b">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0.83 (0.23)</a:t>
                      </a:r>
                    </a:p>
                  </a:txBody>
                  <a:tcPr marL="9525" marR="9525" marT="9525" marB="0" anchor="b">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0.88 (0.27)</a:t>
                      </a:r>
                    </a:p>
                  </a:txBody>
                  <a:tcPr marL="9525" marR="9525" marT="9525" marB="0" anchor="b">
                    <a:solidFill>
                      <a:schemeClr val="tx1"/>
                    </a:solidFill>
                  </a:tcPr>
                </a:tc>
                <a:extLst>
                  <a:ext uri="{0D108BD9-81ED-4DB2-BD59-A6C34878D82A}">
                    <a16:rowId xmlns:a16="http://schemas.microsoft.com/office/drawing/2014/main" val="472388774"/>
                  </a:ext>
                </a:extLst>
              </a:tr>
              <a:tr h="206439">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1" kern="1200" dirty="0">
                          <a:solidFill>
                            <a:schemeClr val="dk1"/>
                          </a:solidFill>
                          <a:latin typeface="Calibri" panose="020F0502020204030204" pitchFamily="34" charset="0"/>
                          <a:ea typeface="+mn-ea"/>
                          <a:cs typeface="+mn-cs"/>
                        </a:rPr>
                        <a:t>VOCUS2</a:t>
                      </a:r>
                    </a:p>
                  </a:txBody>
                  <a:tcPr>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0.73 (0.32)</a:t>
                      </a:r>
                    </a:p>
                  </a:txBody>
                  <a:tcPr marL="9525" marR="9525" marT="9525" marB="0" anchor="b">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0.75 (0.29)</a:t>
                      </a:r>
                    </a:p>
                  </a:txBody>
                  <a:tcPr marL="9525" marR="9525" marT="9525" marB="0" anchor="b">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0.81  (0.26)</a:t>
                      </a:r>
                    </a:p>
                  </a:txBody>
                  <a:tcPr marL="9525" marR="9525" marT="9525" marB="0" anchor="b">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0.76</a:t>
                      </a:r>
                      <a:r>
                        <a:rPr lang="en-US" sz="2000" b="1" i="0" u="none" strike="noStrike" kern="1200" baseline="0" dirty="0">
                          <a:solidFill>
                            <a:srgbClr val="000000"/>
                          </a:solidFill>
                          <a:effectLst/>
                          <a:latin typeface="Calibri" panose="020F0502020204030204" pitchFamily="34" charset="0"/>
                          <a:ea typeface="+mn-ea"/>
                          <a:cs typeface="+mn-cs"/>
                        </a:rPr>
                        <a:t> (0.29)</a:t>
                      </a:r>
                      <a:endParaRPr lang="en-US" sz="2000" b="1" i="0" u="none" strike="noStrike" kern="1200" dirty="0">
                        <a:solidFill>
                          <a:srgbClr val="000000"/>
                        </a:solidFill>
                        <a:effectLst/>
                        <a:latin typeface="Calibri" panose="020F0502020204030204" pitchFamily="34" charset="0"/>
                        <a:ea typeface="+mn-ea"/>
                        <a:cs typeface="+mn-cs"/>
                      </a:endParaRPr>
                    </a:p>
                  </a:txBody>
                  <a:tcPr marL="9525" marR="9525" marT="9525" marB="0" anchor="b">
                    <a:solidFill>
                      <a:schemeClr val="tx1"/>
                    </a:solidFill>
                  </a:tcPr>
                </a:tc>
                <a:extLst>
                  <a:ext uri="{0D108BD9-81ED-4DB2-BD59-A6C34878D82A}">
                    <a16:rowId xmlns:a16="http://schemas.microsoft.com/office/drawing/2014/main" val="281994209"/>
                  </a:ext>
                </a:extLst>
              </a:tr>
            </a:tbl>
          </a:graphicData>
        </a:graphic>
      </p:graphicFrame>
      <p:sp>
        <p:nvSpPr>
          <p:cNvPr id="7" name="Title 1"/>
          <p:cNvSpPr>
            <a:spLocks noGrp="1"/>
          </p:cNvSpPr>
          <p:nvPr>
            <p:ph type="title"/>
          </p:nvPr>
        </p:nvSpPr>
        <p:spPr>
          <a:xfrm>
            <a:off x="852443" y="-250360"/>
            <a:ext cx="10353762" cy="970450"/>
          </a:xfrm>
        </p:spPr>
        <p:txBody>
          <a:bodyPr>
            <a:normAutofit/>
          </a:bodyPr>
          <a:lstStyle/>
          <a:p>
            <a:r>
              <a:rPr lang="en-US" b="1" dirty="0">
                <a:solidFill>
                  <a:schemeClr val="tx1"/>
                </a:solidFill>
                <a:latin typeface="Calibri" panose="020F0502020204030204" pitchFamily="34" charset="0"/>
              </a:rPr>
              <a:t>Our Test Setup – Phase I</a:t>
            </a:r>
            <a:endParaRPr lang="en-US" dirty="0"/>
          </a:p>
        </p:txBody>
      </p:sp>
      <p:sp>
        <p:nvSpPr>
          <p:cNvPr id="4" name="Rectangle 3"/>
          <p:cNvSpPr/>
          <p:nvPr/>
        </p:nvSpPr>
        <p:spPr>
          <a:xfrm>
            <a:off x="9372601" y="1988820"/>
            <a:ext cx="1634490" cy="158877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a:off x="11206205" y="1954530"/>
            <a:ext cx="532405" cy="1703070"/>
          </a:xfrm>
          <a:prstGeom prst="downArrow">
            <a:avLst/>
          </a:prstGeom>
          <a:solidFill>
            <a:schemeClr val="accent6">
              <a:lumMod val="40000"/>
              <a:lumOff val="6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2"/>
          <p:cNvSpPr>
            <a:spLocks noGrp="1"/>
          </p:cNvSpPr>
          <p:nvPr>
            <p:ph type="sldNum" sz="quarter" idx="12"/>
          </p:nvPr>
        </p:nvSpPr>
        <p:spPr>
          <a:xfrm>
            <a:off x="11206511" y="120100"/>
            <a:ext cx="753545" cy="365125"/>
          </a:xfrm>
        </p:spPr>
        <p:txBody>
          <a:bodyPr/>
          <a:lstStyle/>
          <a:p>
            <a:fld id="{88DC2B79-B18F-4803-A871-C4A18F46D5F3}" type="slidenum">
              <a:rPr lang="en-US" sz="2000" b="1" smtClean="0">
                <a:solidFill>
                  <a:schemeClr val="tx1"/>
                </a:solidFill>
                <a:latin typeface="Calibri" panose="020F0502020204030204" pitchFamily="34" charset="0"/>
              </a:rPr>
              <a:t>7</a:t>
            </a:fld>
            <a:endParaRPr lang="en-US" sz="200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23723903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nvPr>
        </p:nvGraphicFramePr>
        <p:xfrm>
          <a:off x="1402079" y="807720"/>
          <a:ext cx="9505950" cy="2682240"/>
        </p:xfrm>
        <a:graphic>
          <a:graphicData uri="http://schemas.openxmlformats.org/drawingml/2006/table">
            <a:tbl>
              <a:tblPr firstRow="1" bandRow="1">
                <a:tableStyleId>{08FB837D-C827-4EFA-A057-4D05807E0F7C}</a:tableStyleId>
              </a:tblPr>
              <a:tblGrid>
                <a:gridCol w="1933080">
                  <a:extLst>
                    <a:ext uri="{9D8B030D-6E8A-4147-A177-3AD203B41FA5}">
                      <a16:colId xmlns:a16="http://schemas.microsoft.com/office/drawing/2014/main" val="20000"/>
                    </a:ext>
                  </a:extLst>
                </a:gridCol>
                <a:gridCol w="2050625">
                  <a:extLst>
                    <a:ext uri="{9D8B030D-6E8A-4147-A177-3AD203B41FA5}">
                      <a16:colId xmlns:a16="http://schemas.microsoft.com/office/drawing/2014/main" val="20001"/>
                    </a:ext>
                  </a:extLst>
                </a:gridCol>
                <a:gridCol w="1917153">
                  <a:extLst>
                    <a:ext uri="{9D8B030D-6E8A-4147-A177-3AD203B41FA5}">
                      <a16:colId xmlns:a16="http://schemas.microsoft.com/office/drawing/2014/main" val="20002"/>
                    </a:ext>
                  </a:extLst>
                </a:gridCol>
                <a:gridCol w="1953554">
                  <a:extLst>
                    <a:ext uri="{9D8B030D-6E8A-4147-A177-3AD203B41FA5}">
                      <a16:colId xmlns:a16="http://schemas.microsoft.com/office/drawing/2014/main" val="20003"/>
                    </a:ext>
                  </a:extLst>
                </a:gridCol>
                <a:gridCol w="1651538">
                  <a:extLst>
                    <a:ext uri="{9D8B030D-6E8A-4147-A177-3AD203B41FA5}">
                      <a16:colId xmlns:a16="http://schemas.microsoft.com/office/drawing/2014/main" val="20004"/>
                    </a:ext>
                  </a:extLst>
                </a:gridCol>
              </a:tblGrid>
              <a:tr h="1072021">
                <a:tc>
                  <a:txBody>
                    <a:bodyPr/>
                    <a:lstStyle/>
                    <a:p>
                      <a:pPr algn="ctr"/>
                      <a:r>
                        <a:rPr lang="en-US" sz="2200" dirty="0">
                          <a:latin typeface="Calibri" panose="020F0502020204030204" pitchFamily="34" charset="0"/>
                        </a:rPr>
                        <a:t>Normalized Scanpath Saliency [NSS] </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2200" dirty="0">
                          <a:latin typeface="Calibri" panose="020F0502020204030204" pitchFamily="34" charset="0"/>
                        </a:rPr>
                        <a:t>Outdoor ManMade</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dirty="0">
                          <a:latin typeface="Calibri" panose="020F0502020204030204" pitchFamily="34" charset="0"/>
                        </a:rPr>
                        <a:t>Outdoor Natural</a:t>
                      </a:r>
                    </a:p>
                    <a:p>
                      <a:pPr algn="ctr"/>
                      <a:endParaRPr lang="en-US" sz="2200" dirty="0">
                        <a:latin typeface="Calibri" panose="020F050202020403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2200" dirty="0">
                          <a:latin typeface="Calibri" panose="020F0502020204030204" pitchFamily="34" charset="0"/>
                        </a:rPr>
                        <a:t>Social</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2200" dirty="0">
                          <a:latin typeface="Calibri" panose="020F0502020204030204" pitchFamily="34" charset="0"/>
                        </a:rPr>
                        <a:t>Overall</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206439">
                <a:tc>
                  <a:txBody>
                    <a:bodyPr/>
                    <a:lstStyle/>
                    <a:p>
                      <a:pPr marL="0" algn="ctr" defTabSz="914400" rtl="0" eaLnBrk="1" fontAlgn="b" latinLnBrk="0" hangingPunct="1"/>
                      <a:r>
                        <a:rPr lang="en-US" sz="2000" b="1" kern="1200" dirty="0">
                          <a:solidFill>
                            <a:schemeClr val="dk1"/>
                          </a:solidFill>
                          <a:latin typeface="Calibri" panose="020F0502020204030204" pitchFamily="34" charset="0"/>
                          <a:ea typeface="+mn-ea"/>
                          <a:cs typeface="+mn-cs"/>
                        </a:rPr>
                        <a:t>LSVM</a:t>
                      </a:r>
                    </a:p>
                  </a:txBody>
                  <a:tcPr>
                    <a:lnT w="38100" cap="flat" cmpd="sng" algn="ctr">
                      <a:solidFill>
                        <a:schemeClr val="bg1"/>
                      </a:solidFill>
                      <a:prstDash val="solid"/>
                      <a:round/>
                      <a:headEnd type="none" w="med" len="med"/>
                      <a:tailEnd type="none" w="med" len="med"/>
                    </a:lnT>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1.22 (0.22) </a:t>
                      </a:r>
                    </a:p>
                  </a:txBody>
                  <a:tcPr marL="9525" marR="9525" marT="9525" marB="0" anchor="b">
                    <a:lnT w="38100" cap="flat" cmpd="sng" algn="ctr">
                      <a:solidFill>
                        <a:schemeClr val="bg1"/>
                      </a:solidFill>
                      <a:prstDash val="solid"/>
                      <a:round/>
                      <a:headEnd type="none" w="med" len="med"/>
                      <a:tailEnd type="none" w="med" len="med"/>
                    </a:lnT>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1.28 (0.21)</a:t>
                      </a:r>
                    </a:p>
                  </a:txBody>
                  <a:tcPr marL="9525" marR="9525" marT="9525" marB="0" anchor="b">
                    <a:lnT w="38100" cap="flat" cmpd="sng" algn="ctr">
                      <a:solidFill>
                        <a:schemeClr val="bg1"/>
                      </a:solidFill>
                      <a:prstDash val="solid"/>
                      <a:round/>
                      <a:headEnd type="none" w="med" len="med"/>
                      <a:tailEnd type="none" w="med" len="med"/>
                    </a:lnT>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1.21 (0.19)</a:t>
                      </a:r>
                    </a:p>
                  </a:txBody>
                  <a:tcPr marL="9525" marR="9525" marT="9525" marB="0" anchor="b">
                    <a:lnT w="38100" cap="flat" cmpd="sng" algn="ctr">
                      <a:solidFill>
                        <a:schemeClr val="bg1"/>
                      </a:solidFill>
                      <a:prstDash val="solid"/>
                      <a:round/>
                      <a:headEnd type="none" w="med" len="med"/>
                      <a:tailEnd type="none" w="med" len="med"/>
                    </a:lnT>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1.24 (0.21)</a:t>
                      </a:r>
                    </a:p>
                  </a:txBody>
                  <a:tcPr marL="9525" marR="9525" marT="9525" marB="0" anchor="b">
                    <a:lnT w="38100" cap="flat" cmpd="sng" algn="ctr">
                      <a:solidFill>
                        <a:schemeClr val="bg1"/>
                      </a:solidFill>
                      <a:prstDash val="solid"/>
                      <a:round/>
                      <a:headEnd type="none" w="med" len="med"/>
                      <a:tailEnd type="none" w="med" len="med"/>
                    </a:lnT>
                    <a:solidFill>
                      <a:schemeClr val="tx1"/>
                    </a:solidFill>
                  </a:tcPr>
                </a:tc>
                <a:extLst>
                  <a:ext uri="{0D108BD9-81ED-4DB2-BD59-A6C34878D82A}">
                    <a16:rowId xmlns:a16="http://schemas.microsoft.com/office/drawing/2014/main" val="10001"/>
                  </a:ext>
                </a:extLst>
              </a:tr>
              <a:tr h="206439">
                <a:tc>
                  <a:txBody>
                    <a:bodyPr/>
                    <a:lstStyle/>
                    <a:p>
                      <a:pPr marL="0" algn="ctr" defTabSz="914400" rtl="0" eaLnBrk="1" fontAlgn="b" latinLnBrk="0" hangingPunct="1"/>
                      <a:r>
                        <a:rPr lang="en-US" sz="2000" b="1" kern="1200" dirty="0">
                          <a:solidFill>
                            <a:schemeClr val="dk1"/>
                          </a:solidFill>
                          <a:latin typeface="Calibri" panose="020F0502020204030204" pitchFamily="34" charset="0"/>
                          <a:ea typeface="+mn-ea"/>
                          <a:cs typeface="+mn-cs"/>
                        </a:rPr>
                        <a:t>GBVS</a:t>
                      </a:r>
                    </a:p>
                  </a:txBody>
                  <a:tcPr>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1.11 (0.28)</a:t>
                      </a:r>
                    </a:p>
                  </a:txBody>
                  <a:tcPr marL="9525" marR="9525" marT="9525" marB="0" anchor="b">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1.17 (0.34)</a:t>
                      </a:r>
                    </a:p>
                  </a:txBody>
                  <a:tcPr marL="9525" marR="9525" marT="9525" marB="0" anchor="b">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1.14 (0.27)</a:t>
                      </a:r>
                    </a:p>
                  </a:txBody>
                  <a:tcPr marL="9525" marR="9525" marT="9525" marB="0" anchor="b">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1.14 (0.3)</a:t>
                      </a:r>
                    </a:p>
                  </a:txBody>
                  <a:tcPr marL="9525" marR="9525" marT="9525" marB="0" anchor="b">
                    <a:solidFill>
                      <a:schemeClr val="tx1"/>
                    </a:solidFill>
                  </a:tcPr>
                </a:tc>
                <a:extLst>
                  <a:ext uri="{0D108BD9-81ED-4DB2-BD59-A6C34878D82A}">
                    <a16:rowId xmlns:a16="http://schemas.microsoft.com/office/drawing/2014/main" val="10003"/>
                  </a:ext>
                </a:extLst>
              </a:tr>
              <a:tr h="206439">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1" kern="1200" dirty="0">
                          <a:solidFill>
                            <a:schemeClr val="dk1"/>
                          </a:solidFill>
                          <a:latin typeface="Calibri" panose="020F0502020204030204" pitchFamily="34" charset="0"/>
                          <a:ea typeface="+mn-ea"/>
                          <a:cs typeface="+mn-cs"/>
                        </a:rPr>
                        <a:t>RC</a:t>
                      </a:r>
                    </a:p>
                  </a:txBody>
                  <a:tcPr>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0.88 (0.29)</a:t>
                      </a:r>
                    </a:p>
                  </a:txBody>
                  <a:tcPr marL="9525" marR="9525" marT="9525" marB="0" anchor="b">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0.92 (0.28)</a:t>
                      </a:r>
                    </a:p>
                  </a:txBody>
                  <a:tcPr marL="9525" marR="9525" marT="9525" marB="0" anchor="b">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0.83 (0.23)</a:t>
                      </a:r>
                    </a:p>
                  </a:txBody>
                  <a:tcPr marL="9525" marR="9525" marT="9525" marB="0" anchor="b">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0.88 (0.27)</a:t>
                      </a:r>
                    </a:p>
                  </a:txBody>
                  <a:tcPr marL="9525" marR="9525" marT="9525" marB="0" anchor="b">
                    <a:solidFill>
                      <a:schemeClr val="tx1"/>
                    </a:solidFill>
                  </a:tcPr>
                </a:tc>
                <a:extLst>
                  <a:ext uri="{0D108BD9-81ED-4DB2-BD59-A6C34878D82A}">
                    <a16:rowId xmlns:a16="http://schemas.microsoft.com/office/drawing/2014/main" val="472388774"/>
                  </a:ext>
                </a:extLst>
              </a:tr>
              <a:tr h="206439">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1" kern="1200" dirty="0">
                          <a:solidFill>
                            <a:schemeClr val="dk1"/>
                          </a:solidFill>
                          <a:latin typeface="Calibri" panose="020F0502020204030204" pitchFamily="34" charset="0"/>
                          <a:ea typeface="+mn-ea"/>
                          <a:cs typeface="+mn-cs"/>
                        </a:rPr>
                        <a:t>VOCUS2</a:t>
                      </a:r>
                    </a:p>
                  </a:txBody>
                  <a:tcPr>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0.73 (0.32)</a:t>
                      </a:r>
                    </a:p>
                  </a:txBody>
                  <a:tcPr marL="9525" marR="9525" marT="9525" marB="0" anchor="b">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0.75 (0.29)</a:t>
                      </a:r>
                    </a:p>
                  </a:txBody>
                  <a:tcPr marL="9525" marR="9525" marT="9525" marB="0" anchor="b">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0.81  (0.26)</a:t>
                      </a:r>
                    </a:p>
                  </a:txBody>
                  <a:tcPr marL="9525" marR="9525" marT="9525" marB="0" anchor="b">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0.76</a:t>
                      </a:r>
                      <a:r>
                        <a:rPr lang="en-US" sz="2000" b="1" i="0" u="none" strike="noStrike" kern="1200" baseline="0" dirty="0">
                          <a:solidFill>
                            <a:srgbClr val="000000"/>
                          </a:solidFill>
                          <a:effectLst/>
                          <a:latin typeface="Calibri" panose="020F0502020204030204" pitchFamily="34" charset="0"/>
                          <a:ea typeface="+mn-ea"/>
                          <a:cs typeface="+mn-cs"/>
                        </a:rPr>
                        <a:t> (0.29)</a:t>
                      </a:r>
                      <a:endParaRPr lang="en-US" sz="2000" b="1" i="0" u="none" strike="noStrike" kern="1200" dirty="0">
                        <a:solidFill>
                          <a:srgbClr val="000000"/>
                        </a:solidFill>
                        <a:effectLst/>
                        <a:latin typeface="Calibri" panose="020F0502020204030204" pitchFamily="34" charset="0"/>
                        <a:ea typeface="+mn-ea"/>
                        <a:cs typeface="+mn-cs"/>
                      </a:endParaRPr>
                    </a:p>
                  </a:txBody>
                  <a:tcPr marL="9525" marR="9525" marT="9525" marB="0" anchor="b">
                    <a:solidFill>
                      <a:schemeClr val="tx1"/>
                    </a:solidFill>
                  </a:tcPr>
                </a:tc>
                <a:extLst>
                  <a:ext uri="{0D108BD9-81ED-4DB2-BD59-A6C34878D82A}">
                    <a16:rowId xmlns:a16="http://schemas.microsoft.com/office/drawing/2014/main" val="281994209"/>
                  </a:ext>
                </a:extLst>
              </a:tr>
            </a:tbl>
          </a:graphicData>
        </a:graphic>
      </p:graphicFrame>
      <p:sp>
        <p:nvSpPr>
          <p:cNvPr id="7" name="Title 1"/>
          <p:cNvSpPr>
            <a:spLocks noGrp="1"/>
          </p:cNvSpPr>
          <p:nvPr>
            <p:ph type="title"/>
          </p:nvPr>
        </p:nvSpPr>
        <p:spPr>
          <a:xfrm>
            <a:off x="978173" y="-131700"/>
            <a:ext cx="10353762" cy="970450"/>
          </a:xfrm>
        </p:spPr>
        <p:txBody>
          <a:bodyPr>
            <a:normAutofit/>
          </a:bodyPr>
          <a:lstStyle/>
          <a:p>
            <a:r>
              <a:rPr lang="en-US" b="1" dirty="0">
                <a:solidFill>
                  <a:schemeClr val="tx1"/>
                </a:solidFill>
                <a:latin typeface="Calibri" panose="020F0502020204030204" pitchFamily="34" charset="0"/>
              </a:rPr>
              <a:t>Our Test Setup – Phase I</a:t>
            </a:r>
            <a:endParaRPr lang="en-US" dirty="0"/>
          </a:p>
        </p:txBody>
      </p:sp>
      <p:sp>
        <p:nvSpPr>
          <p:cNvPr id="4" name="Rectangle 3"/>
          <p:cNvSpPr/>
          <p:nvPr/>
        </p:nvSpPr>
        <p:spPr>
          <a:xfrm>
            <a:off x="9372601" y="1988820"/>
            <a:ext cx="1634490" cy="1588770"/>
          </a:xfrm>
          <a:prstGeom prst="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a:off x="11206205" y="1954530"/>
            <a:ext cx="532405" cy="1703070"/>
          </a:xfrm>
          <a:prstGeom prst="downArrow">
            <a:avLst/>
          </a:prstGeom>
          <a:solidFill>
            <a:schemeClr val="accent6">
              <a:lumMod val="40000"/>
              <a:lumOff val="6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Table 10"/>
          <p:cNvGraphicFramePr>
            <a:graphicFrameLocks noGrp="1"/>
          </p:cNvGraphicFramePr>
          <p:nvPr>
            <p:extLst/>
          </p:nvPr>
        </p:nvGraphicFramePr>
        <p:xfrm>
          <a:off x="1402079" y="3851910"/>
          <a:ext cx="9505950" cy="2682240"/>
        </p:xfrm>
        <a:graphic>
          <a:graphicData uri="http://schemas.openxmlformats.org/drawingml/2006/table">
            <a:tbl>
              <a:tblPr firstRow="1" bandRow="1">
                <a:tableStyleId>{08FB837D-C827-4EFA-A057-4D05807E0F7C}</a:tableStyleId>
              </a:tblPr>
              <a:tblGrid>
                <a:gridCol w="1933080">
                  <a:extLst>
                    <a:ext uri="{9D8B030D-6E8A-4147-A177-3AD203B41FA5}">
                      <a16:colId xmlns:a16="http://schemas.microsoft.com/office/drawing/2014/main" val="20000"/>
                    </a:ext>
                  </a:extLst>
                </a:gridCol>
                <a:gridCol w="2050625">
                  <a:extLst>
                    <a:ext uri="{9D8B030D-6E8A-4147-A177-3AD203B41FA5}">
                      <a16:colId xmlns:a16="http://schemas.microsoft.com/office/drawing/2014/main" val="20001"/>
                    </a:ext>
                  </a:extLst>
                </a:gridCol>
                <a:gridCol w="1917153">
                  <a:extLst>
                    <a:ext uri="{9D8B030D-6E8A-4147-A177-3AD203B41FA5}">
                      <a16:colId xmlns:a16="http://schemas.microsoft.com/office/drawing/2014/main" val="20002"/>
                    </a:ext>
                  </a:extLst>
                </a:gridCol>
                <a:gridCol w="1953554">
                  <a:extLst>
                    <a:ext uri="{9D8B030D-6E8A-4147-A177-3AD203B41FA5}">
                      <a16:colId xmlns:a16="http://schemas.microsoft.com/office/drawing/2014/main" val="20003"/>
                    </a:ext>
                  </a:extLst>
                </a:gridCol>
                <a:gridCol w="1651538">
                  <a:extLst>
                    <a:ext uri="{9D8B030D-6E8A-4147-A177-3AD203B41FA5}">
                      <a16:colId xmlns:a16="http://schemas.microsoft.com/office/drawing/2014/main" val="20004"/>
                    </a:ext>
                  </a:extLst>
                </a:gridCol>
              </a:tblGrid>
              <a:tr h="1072021">
                <a:tc>
                  <a:txBody>
                    <a:bodyPr/>
                    <a:lstStyle/>
                    <a:p>
                      <a:pPr algn="ctr"/>
                      <a:r>
                        <a:rPr lang="en-US" sz="2200" dirty="0">
                          <a:latin typeface="Calibri" panose="020F0502020204030204" pitchFamily="34" charset="0"/>
                        </a:rPr>
                        <a:t>Area Under Curve</a:t>
                      </a:r>
                      <a:r>
                        <a:rPr lang="en-US" sz="2200" baseline="0" dirty="0">
                          <a:latin typeface="Calibri" panose="020F0502020204030204" pitchFamily="34" charset="0"/>
                        </a:rPr>
                        <a:t> [AUC</a:t>
                      </a:r>
                      <a:r>
                        <a:rPr lang="en-US" sz="2200" dirty="0">
                          <a:latin typeface="Calibri" panose="020F0502020204030204" pitchFamily="34" charset="0"/>
                        </a:rPr>
                        <a:t>] </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2200" dirty="0">
                          <a:latin typeface="Calibri" panose="020F0502020204030204" pitchFamily="34" charset="0"/>
                        </a:rPr>
                        <a:t>Outdoor ManMade</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dirty="0">
                          <a:latin typeface="Calibri" panose="020F0502020204030204" pitchFamily="34" charset="0"/>
                        </a:rPr>
                        <a:t>Outdoor Natural</a:t>
                      </a:r>
                    </a:p>
                    <a:p>
                      <a:pPr algn="ctr"/>
                      <a:endParaRPr lang="en-US" sz="2200" dirty="0">
                        <a:latin typeface="Calibri" panose="020F050202020403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2200" dirty="0">
                          <a:latin typeface="Calibri" panose="020F0502020204030204" pitchFamily="34" charset="0"/>
                        </a:rPr>
                        <a:t>Social</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r>
                        <a:rPr lang="en-US" sz="2200" dirty="0">
                          <a:latin typeface="Calibri" panose="020F0502020204030204" pitchFamily="34" charset="0"/>
                        </a:rPr>
                        <a:t>Overall</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206439">
                <a:tc>
                  <a:txBody>
                    <a:bodyPr/>
                    <a:lstStyle/>
                    <a:p>
                      <a:pPr marL="0" algn="ctr" defTabSz="914400" rtl="0" eaLnBrk="1" fontAlgn="b" latinLnBrk="0" hangingPunct="1"/>
                      <a:r>
                        <a:rPr lang="en-US" sz="2000" b="1" kern="1200" dirty="0">
                          <a:solidFill>
                            <a:schemeClr val="dk1"/>
                          </a:solidFill>
                          <a:latin typeface="Calibri" panose="020F0502020204030204" pitchFamily="34" charset="0"/>
                          <a:ea typeface="+mn-ea"/>
                          <a:cs typeface="+mn-cs"/>
                        </a:rPr>
                        <a:t>LSVM</a:t>
                      </a:r>
                    </a:p>
                  </a:txBody>
                  <a:tcPr>
                    <a:lnT w="38100" cap="flat" cmpd="sng" algn="ctr">
                      <a:solidFill>
                        <a:schemeClr val="bg1"/>
                      </a:solidFill>
                      <a:prstDash val="solid"/>
                      <a:round/>
                      <a:headEnd type="none" w="med" len="med"/>
                      <a:tailEnd type="none" w="med" len="med"/>
                    </a:lnT>
                    <a:solidFill>
                      <a:schemeClr val="tx1"/>
                    </a:solidFill>
                  </a:tcPr>
                </a:tc>
                <a:tc>
                  <a:txBody>
                    <a:bodyPr/>
                    <a:lstStyle/>
                    <a:p>
                      <a:pPr algn="ctr" fontAlgn="b"/>
                      <a:r>
                        <a:rPr lang="en-US" sz="2000" b="1" i="0" u="none" strike="noStrike" dirty="0">
                          <a:solidFill>
                            <a:srgbClr val="000000"/>
                          </a:solidFill>
                          <a:effectLst/>
                          <a:latin typeface="Calibri" panose="020F0502020204030204" pitchFamily="34" charset="0"/>
                        </a:rPr>
                        <a:t>0.83 (0.04)</a:t>
                      </a:r>
                    </a:p>
                  </a:txBody>
                  <a:tcPr marL="9525" marR="9525" marT="9525" marB="0" anchor="b">
                    <a:lnT w="38100" cap="flat" cmpd="sng" algn="ctr">
                      <a:solidFill>
                        <a:schemeClr val="bg1"/>
                      </a:solidFill>
                      <a:prstDash val="solid"/>
                      <a:round/>
                      <a:headEnd type="none" w="med" len="med"/>
                      <a:tailEnd type="none" w="med" len="med"/>
                    </a:lnT>
                    <a:solidFill>
                      <a:schemeClr val="tx1"/>
                    </a:solidFill>
                  </a:tcPr>
                </a:tc>
                <a:tc>
                  <a:txBody>
                    <a:bodyPr/>
                    <a:lstStyle/>
                    <a:p>
                      <a:pPr algn="ctr" fontAlgn="b"/>
                      <a:r>
                        <a:rPr lang="en-US" sz="2000" b="1" i="0" u="none" strike="noStrike" dirty="0">
                          <a:solidFill>
                            <a:srgbClr val="000000"/>
                          </a:solidFill>
                          <a:effectLst/>
                          <a:latin typeface="Calibri" panose="020F0502020204030204" pitchFamily="34" charset="0"/>
                        </a:rPr>
                        <a:t>0.84 (0.04)</a:t>
                      </a:r>
                    </a:p>
                  </a:txBody>
                  <a:tcPr marL="9525" marR="9525" marT="9525" marB="0" anchor="b">
                    <a:lnT w="38100" cap="flat" cmpd="sng" algn="ctr">
                      <a:solidFill>
                        <a:schemeClr val="bg1"/>
                      </a:solidFill>
                      <a:prstDash val="solid"/>
                      <a:round/>
                      <a:headEnd type="none" w="med" len="med"/>
                      <a:tailEnd type="none" w="med" len="med"/>
                    </a:lnT>
                    <a:solidFill>
                      <a:schemeClr val="tx1"/>
                    </a:solidFill>
                  </a:tcPr>
                </a:tc>
                <a:tc>
                  <a:txBody>
                    <a:bodyPr/>
                    <a:lstStyle/>
                    <a:p>
                      <a:pPr algn="ctr" fontAlgn="b"/>
                      <a:r>
                        <a:rPr lang="en-US" sz="2000" b="1" i="0" u="none" strike="noStrike" dirty="0">
                          <a:solidFill>
                            <a:srgbClr val="000000"/>
                          </a:solidFill>
                          <a:effectLst/>
                          <a:latin typeface="Calibri" panose="020F0502020204030204" pitchFamily="34" charset="0"/>
                        </a:rPr>
                        <a:t>0.83 (0.05)</a:t>
                      </a:r>
                    </a:p>
                  </a:txBody>
                  <a:tcPr marL="9525" marR="9525" marT="9525" marB="0" anchor="b">
                    <a:lnT w="38100" cap="flat" cmpd="sng" algn="ctr">
                      <a:solidFill>
                        <a:schemeClr val="bg1"/>
                      </a:solidFill>
                      <a:prstDash val="solid"/>
                      <a:round/>
                      <a:headEnd type="none" w="med" len="med"/>
                      <a:tailEnd type="none" w="med" len="med"/>
                    </a:lnT>
                    <a:solidFill>
                      <a:schemeClr val="tx1"/>
                    </a:solidFill>
                  </a:tcPr>
                </a:tc>
                <a:tc>
                  <a:txBody>
                    <a:bodyPr/>
                    <a:lstStyle/>
                    <a:p>
                      <a:pPr algn="ctr" fontAlgn="b"/>
                      <a:r>
                        <a:rPr lang="en-US" sz="2000" b="1" i="0" u="none" strike="noStrike" dirty="0">
                          <a:solidFill>
                            <a:srgbClr val="000000"/>
                          </a:solidFill>
                          <a:effectLst/>
                          <a:latin typeface="Calibri" panose="020F0502020204030204" pitchFamily="34" charset="0"/>
                        </a:rPr>
                        <a:t>0.83 (0.04)</a:t>
                      </a:r>
                    </a:p>
                  </a:txBody>
                  <a:tcPr marL="9525" marR="9525" marT="9525" marB="0" anchor="b">
                    <a:lnT w="38100" cap="flat" cmpd="sng" algn="ctr">
                      <a:solidFill>
                        <a:schemeClr val="bg1"/>
                      </a:solidFill>
                      <a:prstDash val="solid"/>
                      <a:round/>
                      <a:headEnd type="none" w="med" len="med"/>
                      <a:tailEnd type="none" w="med" len="med"/>
                    </a:lnT>
                    <a:solidFill>
                      <a:schemeClr val="tx1"/>
                    </a:solidFill>
                  </a:tcPr>
                </a:tc>
                <a:extLst>
                  <a:ext uri="{0D108BD9-81ED-4DB2-BD59-A6C34878D82A}">
                    <a16:rowId xmlns:a16="http://schemas.microsoft.com/office/drawing/2014/main" val="10001"/>
                  </a:ext>
                </a:extLst>
              </a:tr>
              <a:tr h="206439">
                <a:tc>
                  <a:txBody>
                    <a:bodyPr/>
                    <a:lstStyle/>
                    <a:p>
                      <a:pPr marL="0" algn="ctr" defTabSz="914400" rtl="0" eaLnBrk="1" fontAlgn="b" latinLnBrk="0" hangingPunct="1"/>
                      <a:r>
                        <a:rPr lang="en-US" sz="2000" b="1" kern="1200" dirty="0">
                          <a:solidFill>
                            <a:schemeClr val="dk1"/>
                          </a:solidFill>
                          <a:latin typeface="Calibri" panose="020F0502020204030204" pitchFamily="34" charset="0"/>
                          <a:ea typeface="+mn-ea"/>
                          <a:cs typeface="+mn-cs"/>
                        </a:rPr>
                        <a:t>GBVS</a:t>
                      </a:r>
                    </a:p>
                  </a:txBody>
                  <a:tcPr>
                    <a:solidFill>
                      <a:schemeClr val="tx1"/>
                    </a:solidFill>
                  </a:tcPr>
                </a:tc>
                <a:tc>
                  <a:txBody>
                    <a:bodyPr/>
                    <a:lstStyle/>
                    <a:p>
                      <a:pPr algn="ctr" fontAlgn="b"/>
                      <a:r>
                        <a:rPr lang="en-US" sz="2000" b="1" i="0" u="none" strike="noStrike" dirty="0">
                          <a:solidFill>
                            <a:srgbClr val="000000"/>
                          </a:solidFill>
                          <a:effectLst/>
                          <a:latin typeface="Calibri" panose="020F0502020204030204" pitchFamily="34" charset="0"/>
                        </a:rPr>
                        <a:t>0.79 (0.06)</a:t>
                      </a:r>
                    </a:p>
                  </a:txBody>
                  <a:tcPr marL="9525" marR="9525" marT="9525" marB="0" anchor="b">
                    <a:solidFill>
                      <a:schemeClr val="tx1"/>
                    </a:solidFill>
                  </a:tcPr>
                </a:tc>
                <a:tc>
                  <a:txBody>
                    <a:bodyPr/>
                    <a:lstStyle/>
                    <a:p>
                      <a:pPr algn="ctr" fontAlgn="b"/>
                      <a:r>
                        <a:rPr lang="en-US" sz="2000" b="1" i="0" u="none" strike="noStrike" dirty="0">
                          <a:solidFill>
                            <a:srgbClr val="000000"/>
                          </a:solidFill>
                          <a:effectLst/>
                          <a:latin typeface="Calibri" panose="020F0502020204030204" pitchFamily="34" charset="0"/>
                        </a:rPr>
                        <a:t>0.79 (0.05)</a:t>
                      </a:r>
                    </a:p>
                  </a:txBody>
                  <a:tcPr marL="9525" marR="9525" marT="9525" marB="0" anchor="b">
                    <a:solidFill>
                      <a:schemeClr val="tx1"/>
                    </a:solidFill>
                  </a:tcPr>
                </a:tc>
                <a:tc>
                  <a:txBody>
                    <a:bodyPr/>
                    <a:lstStyle/>
                    <a:p>
                      <a:pPr algn="ctr" fontAlgn="b"/>
                      <a:r>
                        <a:rPr lang="en-US" sz="2000" b="1" i="0" u="none" strike="noStrike" dirty="0">
                          <a:solidFill>
                            <a:srgbClr val="000000"/>
                          </a:solidFill>
                          <a:effectLst/>
                          <a:latin typeface="Calibri" panose="020F0502020204030204" pitchFamily="34" charset="0"/>
                        </a:rPr>
                        <a:t>0.79 (0.05)</a:t>
                      </a:r>
                    </a:p>
                  </a:txBody>
                  <a:tcPr marL="9525" marR="9525" marT="9525" marB="0" anchor="b">
                    <a:solidFill>
                      <a:schemeClr val="tx1"/>
                    </a:solidFill>
                  </a:tcPr>
                </a:tc>
                <a:tc>
                  <a:txBody>
                    <a:bodyPr/>
                    <a:lstStyle/>
                    <a:p>
                      <a:pPr algn="ctr" fontAlgn="b"/>
                      <a:r>
                        <a:rPr lang="en-US" sz="2000" b="1" i="0" u="none" strike="noStrike" dirty="0">
                          <a:solidFill>
                            <a:srgbClr val="000000"/>
                          </a:solidFill>
                          <a:effectLst/>
                          <a:latin typeface="Calibri" panose="020F0502020204030204" pitchFamily="34" charset="0"/>
                        </a:rPr>
                        <a:t>0.79 (0.05)</a:t>
                      </a:r>
                    </a:p>
                  </a:txBody>
                  <a:tcPr marL="9525" marR="9525" marT="9525" marB="0" anchor="b">
                    <a:solidFill>
                      <a:schemeClr val="tx1"/>
                    </a:solidFill>
                  </a:tcPr>
                </a:tc>
                <a:extLst>
                  <a:ext uri="{0D108BD9-81ED-4DB2-BD59-A6C34878D82A}">
                    <a16:rowId xmlns:a16="http://schemas.microsoft.com/office/drawing/2014/main" val="10003"/>
                  </a:ext>
                </a:extLst>
              </a:tr>
              <a:tr h="206439">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1" kern="1200" dirty="0">
                          <a:solidFill>
                            <a:schemeClr val="dk1"/>
                          </a:solidFill>
                          <a:latin typeface="Calibri" panose="020F0502020204030204" pitchFamily="34" charset="0"/>
                          <a:ea typeface="+mn-ea"/>
                          <a:cs typeface="+mn-cs"/>
                        </a:rPr>
                        <a:t>RC</a:t>
                      </a:r>
                    </a:p>
                  </a:txBody>
                  <a:tcPr>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0.72 (0.06)</a:t>
                      </a:r>
                    </a:p>
                  </a:txBody>
                  <a:tcPr marL="9525" marR="9525" marT="9525" marB="0" anchor="b">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0.73 (0.73)</a:t>
                      </a:r>
                    </a:p>
                  </a:txBody>
                  <a:tcPr marL="9525" marR="9525" marT="9525" marB="0" anchor="b">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0.72</a:t>
                      </a:r>
                      <a:r>
                        <a:rPr lang="en-US" sz="2000" b="1" i="0" u="none" strike="noStrike" kern="1200" baseline="0" dirty="0">
                          <a:solidFill>
                            <a:srgbClr val="000000"/>
                          </a:solidFill>
                          <a:effectLst/>
                          <a:latin typeface="Calibri" panose="020F0502020204030204" pitchFamily="34" charset="0"/>
                          <a:ea typeface="+mn-ea"/>
                          <a:cs typeface="+mn-cs"/>
                        </a:rPr>
                        <a:t> (0.63)</a:t>
                      </a:r>
                      <a:endParaRPr lang="en-US" sz="2000" b="1" i="0" u="none" strike="noStrike" kern="1200" dirty="0">
                        <a:solidFill>
                          <a:srgbClr val="000000"/>
                        </a:solidFill>
                        <a:effectLst/>
                        <a:latin typeface="Calibri" panose="020F0502020204030204" pitchFamily="34" charset="0"/>
                        <a:ea typeface="+mn-ea"/>
                        <a:cs typeface="+mn-cs"/>
                      </a:endParaRPr>
                    </a:p>
                  </a:txBody>
                  <a:tcPr marL="9525" marR="9525" marT="9525" marB="0" anchor="b">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0.72 (0.07)</a:t>
                      </a:r>
                    </a:p>
                  </a:txBody>
                  <a:tcPr marL="9525" marR="9525" marT="9525" marB="0" anchor="b">
                    <a:solidFill>
                      <a:schemeClr val="tx1"/>
                    </a:solidFill>
                  </a:tcPr>
                </a:tc>
                <a:extLst>
                  <a:ext uri="{0D108BD9-81ED-4DB2-BD59-A6C34878D82A}">
                    <a16:rowId xmlns:a16="http://schemas.microsoft.com/office/drawing/2014/main" val="472388774"/>
                  </a:ext>
                </a:extLst>
              </a:tr>
              <a:tr h="206439">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1" kern="1200" dirty="0">
                          <a:solidFill>
                            <a:schemeClr val="dk1"/>
                          </a:solidFill>
                          <a:latin typeface="Calibri" panose="020F0502020204030204" pitchFamily="34" charset="0"/>
                          <a:ea typeface="+mn-ea"/>
                          <a:cs typeface="+mn-cs"/>
                        </a:rPr>
                        <a:t>VOCUS2</a:t>
                      </a:r>
                    </a:p>
                  </a:txBody>
                  <a:tcPr>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0.68</a:t>
                      </a:r>
                      <a:r>
                        <a:rPr lang="en-US" sz="2000" b="1" i="0" u="none" strike="noStrike" kern="1200" baseline="0" dirty="0">
                          <a:solidFill>
                            <a:srgbClr val="000000"/>
                          </a:solidFill>
                          <a:effectLst/>
                          <a:latin typeface="Calibri" panose="020F0502020204030204" pitchFamily="34" charset="0"/>
                          <a:ea typeface="+mn-ea"/>
                          <a:cs typeface="+mn-cs"/>
                        </a:rPr>
                        <a:t> (0.09)</a:t>
                      </a:r>
                      <a:endParaRPr lang="en-US" sz="2000" b="1" i="0" u="none" strike="noStrike" kern="1200" dirty="0">
                        <a:solidFill>
                          <a:srgbClr val="000000"/>
                        </a:solidFill>
                        <a:effectLst/>
                        <a:latin typeface="Calibri" panose="020F0502020204030204" pitchFamily="34" charset="0"/>
                        <a:ea typeface="+mn-ea"/>
                        <a:cs typeface="+mn-cs"/>
                      </a:endParaRPr>
                    </a:p>
                  </a:txBody>
                  <a:tcPr marL="9525" marR="9525" marT="9525" marB="0" anchor="b">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0.67 (0.08)</a:t>
                      </a:r>
                    </a:p>
                  </a:txBody>
                  <a:tcPr marL="9525" marR="9525" marT="9525" marB="0" anchor="b">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0.70 (0.07)</a:t>
                      </a:r>
                    </a:p>
                  </a:txBody>
                  <a:tcPr marL="9525" marR="9525" marT="9525" marB="0" anchor="b">
                    <a:solidFill>
                      <a:schemeClr val="tx1"/>
                    </a:solidFill>
                  </a:tcPr>
                </a:tc>
                <a:tc>
                  <a:txBody>
                    <a:bodyPr/>
                    <a:lstStyle/>
                    <a:p>
                      <a:pPr marL="0" algn="ctr" defTabSz="914400" rtl="0" eaLnBrk="1" fontAlgn="b" latinLnBrk="0" hangingPunct="1"/>
                      <a:r>
                        <a:rPr lang="en-US" sz="2000" b="1" i="0" u="none" strike="noStrike" kern="1200" dirty="0">
                          <a:solidFill>
                            <a:srgbClr val="000000"/>
                          </a:solidFill>
                          <a:effectLst/>
                          <a:latin typeface="Calibri" panose="020F0502020204030204" pitchFamily="34" charset="0"/>
                          <a:ea typeface="+mn-ea"/>
                          <a:cs typeface="+mn-cs"/>
                        </a:rPr>
                        <a:t>0.68 (0.08)</a:t>
                      </a:r>
                    </a:p>
                  </a:txBody>
                  <a:tcPr marL="9525" marR="9525" marT="9525" marB="0" anchor="b">
                    <a:solidFill>
                      <a:schemeClr val="tx1"/>
                    </a:solidFill>
                  </a:tcPr>
                </a:tc>
                <a:extLst>
                  <a:ext uri="{0D108BD9-81ED-4DB2-BD59-A6C34878D82A}">
                    <a16:rowId xmlns:a16="http://schemas.microsoft.com/office/drawing/2014/main" val="281994209"/>
                  </a:ext>
                </a:extLst>
              </a:tr>
            </a:tbl>
          </a:graphicData>
        </a:graphic>
      </p:graphicFrame>
      <p:sp>
        <p:nvSpPr>
          <p:cNvPr id="12" name="Rectangle 11"/>
          <p:cNvSpPr/>
          <p:nvPr/>
        </p:nvSpPr>
        <p:spPr>
          <a:xfrm>
            <a:off x="9372601" y="5067300"/>
            <a:ext cx="1634490" cy="1588770"/>
          </a:xfrm>
          <a:prstGeom prst="rect">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11206204" y="5010150"/>
            <a:ext cx="532405" cy="1703070"/>
          </a:xfrm>
          <a:prstGeom prst="downArrow">
            <a:avLst/>
          </a:prstGeom>
          <a:solidFill>
            <a:schemeClr val="accent6">
              <a:lumMod val="40000"/>
              <a:lumOff val="6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2"/>
          <p:cNvSpPr txBox="1">
            <a:spLocks/>
          </p:cNvSpPr>
          <p:nvPr/>
        </p:nvSpPr>
        <p:spPr>
          <a:xfrm>
            <a:off x="11206511" y="120100"/>
            <a:ext cx="753545"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DC2B79-B18F-4803-A871-C4A18F46D5F3}" type="slidenum">
              <a:rPr lang="en-US" sz="2000" b="1" smtClean="0">
                <a:solidFill>
                  <a:schemeClr val="tx1"/>
                </a:solidFill>
                <a:latin typeface="Calibri" panose="020F0502020204030204" pitchFamily="34" charset="0"/>
              </a:rPr>
              <a:pPr/>
              <a:t>8</a:t>
            </a:fld>
            <a:endParaRPr lang="en-US" sz="200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3712513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443" y="0"/>
            <a:ext cx="10353762" cy="970450"/>
          </a:xfrm>
        </p:spPr>
        <p:txBody>
          <a:bodyPr>
            <a:normAutofit/>
          </a:bodyPr>
          <a:lstStyle/>
          <a:p>
            <a:r>
              <a:rPr lang="en-US" b="1" dirty="0">
                <a:solidFill>
                  <a:schemeClr val="tx1"/>
                </a:solidFill>
                <a:latin typeface="Calibri" panose="020F0502020204030204" pitchFamily="34" charset="0"/>
              </a:rPr>
              <a:t>Our Test Setup – Benchmark</a:t>
            </a:r>
            <a:endParaRPr lang="en-US" dirty="0"/>
          </a:p>
        </p:txBody>
      </p:sp>
      <p:sp>
        <p:nvSpPr>
          <p:cNvPr id="3" name="TextBox 2"/>
          <p:cNvSpPr txBox="1"/>
          <p:nvPr/>
        </p:nvSpPr>
        <p:spPr>
          <a:xfrm>
            <a:off x="252248" y="2011327"/>
            <a:ext cx="1933903" cy="2677656"/>
          </a:xfrm>
          <a:prstGeom prst="rect">
            <a:avLst/>
          </a:prstGeom>
          <a:noFill/>
          <a:ln w="28575">
            <a:solidFill>
              <a:schemeClr val="tx1"/>
            </a:solidFill>
          </a:ln>
        </p:spPr>
        <p:txBody>
          <a:bodyPr wrap="square" rtlCol="0">
            <a:spAutoFit/>
          </a:bodyPr>
          <a:lstStyle/>
          <a:p>
            <a:pPr marL="342900" indent="-342900">
              <a:buFont typeface="Arial" panose="020B0604020202020204" pitchFamily="34" charset="0"/>
              <a:buChar char="•"/>
            </a:pPr>
            <a:r>
              <a:rPr lang="en-US" sz="2400" b="1" dirty="0">
                <a:solidFill>
                  <a:schemeClr val="accent2"/>
                </a:solidFill>
                <a:latin typeface="Calibri" panose="020F0502020204030204" pitchFamily="34" charset="0"/>
              </a:rPr>
              <a:t>LSVM</a:t>
            </a:r>
          </a:p>
          <a:p>
            <a:pPr marL="342900" indent="-342900">
              <a:buFont typeface="Arial" panose="020B0604020202020204" pitchFamily="34" charset="0"/>
              <a:buChar char="•"/>
            </a:pPr>
            <a:endParaRPr lang="en-US" sz="2400" b="1" dirty="0">
              <a:solidFill>
                <a:schemeClr val="accent2"/>
              </a:solidFill>
              <a:latin typeface="Calibri" panose="020F0502020204030204" pitchFamily="34" charset="0"/>
            </a:endParaRPr>
          </a:p>
          <a:p>
            <a:pPr marL="342900" indent="-342900">
              <a:buFont typeface="Arial" panose="020B0604020202020204" pitchFamily="34" charset="0"/>
              <a:buChar char="•"/>
            </a:pPr>
            <a:r>
              <a:rPr lang="en-US" sz="2400" b="1" dirty="0">
                <a:solidFill>
                  <a:schemeClr val="accent2"/>
                </a:solidFill>
                <a:latin typeface="Calibri" panose="020F0502020204030204" pitchFamily="34" charset="0"/>
              </a:rPr>
              <a:t>GBVS</a:t>
            </a:r>
          </a:p>
          <a:p>
            <a:pPr marL="342900" indent="-342900">
              <a:buFont typeface="Arial" panose="020B0604020202020204" pitchFamily="34" charset="0"/>
              <a:buChar char="•"/>
            </a:pPr>
            <a:endParaRPr lang="en-US" sz="2400" b="1" dirty="0">
              <a:solidFill>
                <a:schemeClr val="accent2"/>
              </a:solidFill>
              <a:latin typeface="Calibri" panose="020F0502020204030204" pitchFamily="34" charset="0"/>
            </a:endParaRPr>
          </a:p>
          <a:p>
            <a:pPr marL="342900" indent="-342900">
              <a:buFont typeface="Arial" panose="020B0604020202020204" pitchFamily="34" charset="0"/>
              <a:buChar char="•"/>
            </a:pPr>
            <a:r>
              <a:rPr lang="en-US" sz="2400" b="1" dirty="0">
                <a:solidFill>
                  <a:schemeClr val="accent2"/>
                </a:solidFill>
                <a:latin typeface="Calibri" panose="020F0502020204030204" pitchFamily="34" charset="0"/>
              </a:rPr>
              <a:t>VOCUS2</a:t>
            </a:r>
          </a:p>
          <a:p>
            <a:pPr marL="342900" indent="-342900">
              <a:buFont typeface="Arial" panose="020B0604020202020204" pitchFamily="34" charset="0"/>
              <a:buChar char="•"/>
            </a:pPr>
            <a:endParaRPr lang="en-US" sz="2400" b="1" dirty="0">
              <a:solidFill>
                <a:schemeClr val="accent2"/>
              </a:solidFill>
              <a:latin typeface="Calibri" panose="020F0502020204030204" pitchFamily="34" charset="0"/>
            </a:endParaRPr>
          </a:p>
          <a:p>
            <a:pPr marL="342900" indent="-342900">
              <a:buFont typeface="Arial" panose="020B0604020202020204" pitchFamily="34" charset="0"/>
              <a:buChar char="•"/>
            </a:pPr>
            <a:r>
              <a:rPr lang="en-US" sz="2400" b="1" dirty="0">
                <a:solidFill>
                  <a:schemeClr val="accent2"/>
                </a:solidFill>
                <a:latin typeface="Calibri" panose="020F0502020204030204" pitchFamily="34" charset="0"/>
              </a:rPr>
              <a:t>RC</a:t>
            </a:r>
          </a:p>
        </p:txBody>
      </p:sp>
      <p:sp>
        <p:nvSpPr>
          <p:cNvPr id="8" name="TextBox 7"/>
          <p:cNvSpPr txBox="1"/>
          <p:nvPr/>
        </p:nvSpPr>
        <p:spPr>
          <a:xfrm>
            <a:off x="2380597" y="2024319"/>
            <a:ext cx="3536732" cy="2677656"/>
          </a:xfrm>
          <a:prstGeom prst="rect">
            <a:avLst/>
          </a:prstGeom>
          <a:noFill/>
          <a:ln w="28575">
            <a:solidFill>
              <a:schemeClr val="tx1"/>
            </a:solidFill>
          </a:ln>
        </p:spPr>
        <p:txBody>
          <a:bodyPr wrap="square" rtlCol="0">
            <a:spAutoFit/>
          </a:bodyPr>
          <a:lstStyle/>
          <a:p>
            <a:pPr marL="342900" indent="-342900">
              <a:buFont typeface="Arial" panose="020B0604020202020204" pitchFamily="34" charset="0"/>
              <a:buChar char="•"/>
            </a:pPr>
            <a:r>
              <a:rPr lang="en-US" sz="2400" b="1" dirty="0">
                <a:solidFill>
                  <a:schemeClr val="accent2"/>
                </a:solidFill>
                <a:latin typeface="Calibri" panose="020F0502020204030204" pitchFamily="34" charset="0"/>
              </a:rPr>
              <a:t>Comics</a:t>
            </a:r>
          </a:p>
          <a:p>
            <a:endParaRPr lang="en-US" sz="2400" b="1" dirty="0">
              <a:latin typeface="Calibri" panose="020F0502020204030204" pitchFamily="34" charset="0"/>
            </a:endParaRPr>
          </a:p>
          <a:p>
            <a:pPr marL="342900" indent="-342900">
              <a:buFont typeface="Arial" panose="020B0604020202020204" pitchFamily="34" charset="0"/>
              <a:buChar char="•"/>
            </a:pPr>
            <a:r>
              <a:rPr lang="en-US" sz="2400" b="1" dirty="0">
                <a:latin typeface="Calibri" panose="020F0502020204030204" pitchFamily="34" charset="0"/>
              </a:rPr>
              <a:t>CAT2000</a:t>
            </a:r>
          </a:p>
          <a:p>
            <a:pPr marL="800100" lvl="1" indent="-342900">
              <a:buFont typeface="Arial" panose="020B0604020202020204" pitchFamily="34" charset="0"/>
              <a:buChar char="•"/>
            </a:pPr>
            <a:r>
              <a:rPr lang="en-US" sz="2400" b="1" dirty="0">
                <a:latin typeface="Calibri" panose="020F0502020204030204" pitchFamily="34" charset="0"/>
              </a:rPr>
              <a:t>Outdoor Natural</a:t>
            </a:r>
          </a:p>
          <a:p>
            <a:pPr marL="800100" lvl="1" indent="-342900">
              <a:buFont typeface="Arial" panose="020B0604020202020204" pitchFamily="34" charset="0"/>
              <a:buChar char="•"/>
            </a:pPr>
            <a:r>
              <a:rPr lang="en-US" sz="2400" b="1" dirty="0">
                <a:latin typeface="Calibri" panose="020F0502020204030204" pitchFamily="34" charset="0"/>
              </a:rPr>
              <a:t>Outdoor Man-made</a:t>
            </a:r>
          </a:p>
          <a:p>
            <a:pPr marL="800100" lvl="1" indent="-342900">
              <a:buFont typeface="Arial" panose="020B0604020202020204" pitchFamily="34" charset="0"/>
              <a:buChar char="•"/>
            </a:pPr>
            <a:r>
              <a:rPr lang="en-US" sz="2400" b="1" dirty="0">
                <a:latin typeface="Calibri" panose="020F0502020204030204" pitchFamily="34" charset="0"/>
              </a:rPr>
              <a:t>Social</a:t>
            </a:r>
          </a:p>
          <a:p>
            <a:pPr algn="ctr"/>
            <a:endParaRPr lang="en-US" sz="2400" b="1" dirty="0">
              <a:latin typeface="Calibri" panose="020F0502020204030204" pitchFamily="34" charset="0"/>
            </a:endParaRPr>
          </a:p>
        </p:txBody>
      </p:sp>
      <p:sp>
        <p:nvSpPr>
          <p:cNvPr id="9" name="TextBox 8"/>
          <p:cNvSpPr txBox="1"/>
          <p:nvPr/>
        </p:nvSpPr>
        <p:spPr>
          <a:xfrm>
            <a:off x="252248" y="1428048"/>
            <a:ext cx="1933903" cy="461665"/>
          </a:xfrm>
          <a:prstGeom prst="rect">
            <a:avLst/>
          </a:prstGeom>
          <a:noFill/>
          <a:ln w="28575">
            <a:solidFill>
              <a:schemeClr val="tx1"/>
            </a:solidFill>
          </a:ln>
        </p:spPr>
        <p:txBody>
          <a:bodyPr wrap="square" rtlCol="0">
            <a:spAutoFit/>
          </a:bodyPr>
          <a:lstStyle/>
          <a:p>
            <a:pPr algn="ctr"/>
            <a:r>
              <a:rPr lang="en-US" sz="2400" b="1" dirty="0">
                <a:latin typeface="Calibri" panose="020F0502020204030204" pitchFamily="34" charset="0"/>
              </a:rPr>
              <a:t>Models</a:t>
            </a:r>
          </a:p>
        </p:txBody>
      </p:sp>
      <p:sp>
        <p:nvSpPr>
          <p:cNvPr id="10" name="TextBox 9"/>
          <p:cNvSpPr txBox="1"/>
          <p:nvPr/>
        </p:nvSpPr>
        <p:spPr>
          <a:xfrm>
            <a:off x="2380597" y="1428728"/>
            <a:ext cx="3536731" cy="461665"/>
          </a:xfrm>
          <a:prstGeom prst="rect">
            <a:avLst/>
          </a:prstGeom>
          <a:noFill/>
          <a:ln w="28575">
            <a:solidFill>
              <a:schemeClr val="tx1"/>
            </a:solidFill>
          </a:ln>
        </p:spPr>
        <p:txBody>
          <a:bodyPr wrap="square" rtlCol="0">
            <a:spAutoFit/>
          </a:bodyPr>
          <a:lstStyle/>
          <a:p>
            <a:pPr algn="ctr"/>
            <a:r>
              <a:rPr lang="en-US" sz="2400" b="1" dirty="0">
                <a:latin typeface="Calibri" panose="020F0502020204030204" pitchFamily="34" charset="0"/>
              </a:rPr>
              <a:t>Image Categories</a:t>
            </a:r>
          </a:p>
        </p:txBody>
      </p:sp>
      <p:sp>
        <p:nvSpPr>
          <p:cNvPr id="11" name="TextBox 10"/>
          <p:cNvSpPr txBox="1"/>
          <p:nvPr/>
        </p:nvSpPr>
        <p:spPr>
          <a:xfrm>
            <a:off x="6085492" y="2024319"/>
            <a:ext cx="3536732" cy="2677656"/>
          </a:xfrm>
          <a:prstGeom prst="rect">
            <a:avLst/>
          </a:prstGeom>
          <a:noFill/>
          <a:ln w="28575">
            <a:solidFill>
              <a:schemeClr val="tx1"/>
            </a:solidFill>
          </a:ln>
        </p:spPr>
        <p:txBody>
          <a:bodyPr wrap="square" rtlCol="0">
            <a:spAutoFit/>
          </a:bodyPr>
          <a:lstStyle/>
          <a:p>
            <a:pPr marL="342900" indent="-342900">
              <a:buFont typeface="Arial" panose="020B0604020202020204" pitchFamily="34" charset="0"/>
              <a:buChar char="•"/>
            </a:pPr>
            <a:r>
              <a:rPr lang="en-US" sz="2400" b="1" dirty="0">
                <a:solidFill>
                  <a:schemeClr val="accent2"/>
                </a:solidFill>
                <a:latin typeface="Calibri" panose="020F0502020204030204" pitchFamily="34" charset="0"/>
              </a:rPr>
              <a:t>Comics eyetracking</a:t>
            </a:r>
          </a:p>
          <a:p>
            <a:endParaRPr lang="en-US" sz="2400" b="1" dirty="0">
              <a:latin typeface="Calibri" panose="020F0502020204030204" pitchFamily="34" charset="0"/>
            </a:endParaRPr>
          </a:p>
          <a:p>
            <a:pPr marL="342900" indent="-342900">
              <a:buFont typeface="Arial" panose="020B0604020202020204" pitchFamily="34" charset="0"/>
              <a:buChar char="•"/>
            </a:pPr>
            <a:r>
              <a:rPr lang="en-US" sz="2400" b="1" dirty="0">
                <a:latin typeface="Calibri" panose="020F0502020204030204" pitchFamily="34" charset="0"/>
              </a:rPr>
              <a:t>CAT2000</a:t>
            </a:r>
          </a:p>
          <a:p>
            <a:pPr marL="800100" lvl="1" indent="-342900">
              <a:buFont typeface="Arial" panose="020B0604020202020204" pitchFamily="34" charset="0"/>
              <a:buChar char="•"/>
            </a:pPr>
            <a:r>
              <a:rPr lang="en-US" sz="2400" b="1" dirty="0">
                <a:latin typeface="Calibri" panose="020F0502020204030204" pitchFamily="34" charset="0"/>
              </a:rPr>
              <a:t>Training Data</a:t>
            </a:r>
          </a:p>
          <a:p>
            <a:pPr marL="800100" lvl="1" indent="-342900">
              <a:buFont typeface="Arial" panose="020B0604020202020204" pitchFamily="34" charset="0"/>
              <a:buChar char="•"/>
            </a:pPr>
            <a:r>
              <a:rPr lang="en-US" sz="2400" b="1" dirty="0">
                <a:latin typeface="Calibri" panose="020F0502020204030204" pitchFamily="34" charset="0"/>
              </a:rPr>
              <a:t>Testing Data</a:t>
            </a:r>
          </a:p>
          <a:p>
            <a:pPr lvl="1"/>
            <a:endParaRPr lang="en-US" sz="2400" b="1" dirty="0">
              <a:latin typeface="Calibri" panose="020F0502020204030204" pitchFamily="34" charset="0"/>
            </a:endParaRPr>
          </a:p>
          <a:p>
            <a:pPr algn="ctr"/>
            <a:endParaRPr lang="en-US" sz="2400" b="1" dirty="0">
              <a:latin typeface="Calibri" panose="020F0502020204030204" pitchFamily="34" charset="0"/>
            </a:endParaRPr>
          </a:p>
        </p:txBody>
      </p:sp>
      <p:sp>
        <p:nvSpPr>
          <p:cNvPr id="12" name="TextBox 11"/>
          <p:cNvSpPr txBox="1"/>
          <p:nvPr/>
        </p:nvSpPr>
        <p:spPr>
          <a:xfrm>
            <a:off x="6085492" y="1428728"/>
            <a:ext cx="3536731" cy="461665"/>
          </a:xfrm>
          <a:prstGeom prst="rect">
            <a:avLst/>
          </a:prstGeom>
          <a:noFill/>
          <a:ln w="28575">
            <a:solidFill>
              <a:schemeClr val="tx1"/>
            </a:solidFill>
          </a:ln>
        </p:spPr>
        <p:txBody>
          <a:bodyPr wrap="square" rtlCol="0">
            <a:spAutoFit/>
          </a:bodyPr>
          <a:lstStyle/>
          <a:p>
            <a:pPr algn="ctr"/>
            <a:r>
              <a:rPr lang="en-US" sz="2400" b="1" dirty="0">
                <a:latin typeface="Calibri" panose="020F0502020204030204" pitchFamily="34" charset="0"/>
              </a:rPr>
              <a:t>Eye Tracking Data</a:t>
            </a:r>
          </a:p>
        </p:txBody>
      </p:sp>
      <p:sp>
        <p:nvSpPr>
          <p:cNvPr id="14" name="TextBox 13"/>
          <p:cNvSpPr txBox="1"/>
          <p:nvPr/>
        </p:nvSpPr>
        <p:spPr>
          <a:xfrm>
            <a:off x="9790387" y="2024319"/>
            <a:ext cx="2307021" cy="2677656"/>
          </a:xfrm>
          <a:prstGeom prst="rect">
            <a:avLst/>
          </a:prstGeom>
          <a:noFill/>
          <a:ln w="28575">
            <a:solidFill>
              <a:schemeClr val="tx1"/>
            </a:solidFill>
          </a:ln>
        </p:spPr>
        <p:txBody>
          <a:bodyPr wrap="square" rtlCol="0">
            <a:spAutoFit/>
          </a:bodyPr>
          <a:lstStyle/>
          <a:p>
            <a:pPr marL="342900" indent="-342900">
              <a:buFont typeface="Arial" panose="020B0604020202020204" pitchFamily="34" charset="0"/>
              <a:buChar char="•"/>
            </a:pPr>
            <a:r>
              <a:rPr lang="en-US" sz="2400" b="1" dirty="0">
                <a:solidFill>
                  <a:schemeClr val="accent2"/>
                </a:solidFill>
                <a:latin typeface="Calibri" panose="020F0502020204030204" pitchFamily="34" charset="0"/>
              </a:rPr>
              <a:t>Normalized Scanpath Saliency (NSS)</a:t>
            </a:r>
          </a:p>
          <a:p>
            <a:pPr marL="342900" indent="-342900">
              <a:buFont typeface="Arial" panose="020B0604020202020204" pitchFamily="34" charset="0"/>
              <a:buChar char="•"/>
            </a:pPr>
            <a:endParaRPr lang="en-US" sz="2400" b="1" dirty="0">
              <a:solidFill>
                <a:schemeClr val="accent2"/>
              </a:solidFill>
              <a:latin typeface="Calibri" panose="020F0502020204030204" pitchFamily="34" charset="0"/>
            </a:endParaRPr>
          </a:p>
          <a:p>
            <a:pPr marL="342900" indent="-342900">
              <a:buFont typeface="Arial" panose="020B0604020202020204" pitchFamily="34" charset="0"/>
              <a:buChar char="•"/>
            </a:pPr>
            <a:r>
              <a:rPr lang="en-US" sz="2400" b="1" dirty="0">
                <a:solidFill>
                  <a:schemeClr val="accent2"/>
                </a:solidFill>
                <a:latin typeface="Calibri" panose="020F0502020204030204" pitchFamily="34" charset="0"/>
              </a:rPr>
              <a:t>Area Under Curve (AUC)</a:t>
            </a:r>
          </a:p>
          <a:p>
            <a:pPr algn="ctr"/>
            <a:endParaRPr lang="en-US" sz="2400" b="1" dirty="0">
              <a:latin typeface="Calibri" panose="020F0502020204030204" pitchFamily="34" charset="0"/>
            </a:endParaRPr>
          </a:p>
        </p:txBody>
      </p:sp>
      <p:sp>
        <p:nvSpPr>
          <p:cNvPr id="15" name="TextBox 14"/>
          <p:cNvSpPr txBox="1"/>
          <p:nvPr/>
        </p:nvSpPr>
        <p:spPr>
          <a:xfrm>
            <a:off x="9790388" y="1428728"/>
            <a:ext cx="2307020" cy="461665"/>
          </a:xfrm>
          <a:prstGeom prst="rect">
            <a:avLst/>
          </a:prstGeom>
          <a:noFill/>
          <a:ln w="28575">
            <a:solidFill>
              <a:schemeClr val="tx1"/>
            </a:solidFill>
          </a:ln>
        </p:spPr>
        <p:txBody>
          <a:bodyPr wrap="square" rtlCol="0">
            <a:spAutoFit/>
          </a:bodyPr>
          <a:lstStyle/>
          <a:p>
            <a:pPr algn="ctr"/>
            <a:r>
              <a:rPr lang="en-US" sz="2400" b="1" dirty="0">
                <a:latin typeface="Calibri" panose="020F0502020204030204" pitchFamily="34" charset="0"/>
              </a:rPr>
              <a:t>Metrics</a:t>
            </a:r>
          </a:p>
        </p:txBody>
      </p:sp>
      <p:sp>
        <p:nvSpPr>
          <p:cNvPr id="13" name="Slide Number Placeholder 2"/>
          <p:cNvSpPr txBox="1">
            <a:spLocks/>
          </p:cNvSpPr>
          <p:nvPr/>
        </p:nvSpPr>
        <p:spPr>
          <a:xfrm>
            <a:off x="11206511" y="120100"/>
            <a:ext cx="753545" cy="365125"/>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lumMod val="95000"/>
                  </a:schemeClr>
                </a:solidFill>
                <a:effectLst>
                  <a:outerShdw blurRad="50800" dist="38100" dir="2700000" algn="tl" rotWithShape="0">
                    <a:schemeClr val="bg1">
                      <a:alpha val="43000"/>
                    </a:schemeClr>
                  </a:outerShdw>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8DC2B79-B18F-4803-A871-C4A18F46D5F3}" type="slidenum">
              <a:rPr lang="en-US" sz="2000" b="1" smtClean="0">
                <a:solidFill>
                  <a:schemeClr val="tx1"/>
                </a:solidFill>
                <a:latin typeface="Calibri" panose="020F0502020204030204" pitchFamily="34" charset="0"/>
              </a:rPr>
              <a:pPr/>
              <a:t>9</a:t>
            </a:fld>
            <a:endParaRPr lang="en-US" sz="2000" b="1" dirty="0">
              <a:solidFill>
                <a:schemeClr val="tx1"/>
              </a:solidFill>
              <a:latin typeface="Calibri" panose="020F0502020204030204" pitchFamily="34" charset="0"/>
            </a:endParaRPr>
          </a:p>
        </p:txBody>
      </p:sp>
    </p:spTree>
    <p:extLst>
      <p:ext uri="{BB962C8B-B14F-4D97-AF65-F5344CB8AC3E}">
        <p14:creationId xmlns:p14="http://schemas.microsoft.com/office/powerpoint/2010/main" val="19996859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TM04033929[[fn=Slate]]</Template>
  <TotalTime>32205</TotalTime>
  <Words>4891</Words>
  <Application>Microsoft Office PowerPoint</Application>
  <PresentationFormat>Widescreen</PresentationFormat>
  <Paragraphs>884</Paragraphs>
  <Slides>48</Slides>
  <Notes>47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Arial</vt:lpstr>
      <vt:lpstr>Calibri</vt:lpstr>
      <vt:lpstr>Calisto MT</vt:lpstr>
      <vt:lpstr>Times New Roman</vt:lpstr>
      <vt:lpstr>Trebuchet MS</vt:lpstr>
      <vt:lpstr>Wingdings</vt:lpstr>
      <vt:lpstr>Wingdings 2</vt:lpstr>
      <vt:lpstr>Slate</vt:lpstr>
      <vt:lpstr>A PRELIMINARY BENCHMARK OF FOUR SALIENCY ALGORITHMS ON COMIC ART</vt:lpstr>
      <vt:lpstr>Visual Saliency in Comic Art </vt:lpstr>
      <vt:lpstr>Outline</vt:lpstr>
      <vt:lpstr>Eye Tracking Data – Comic Images</vt:lpstr>
      <vt:lpstr>Our Test Setup – Outline</vt:lpstr>
      <vt:lpstr>PowerPoint Presentation</vt:lpstr>
      <vt:lpstr>Our Test Setup – Phase I</vt:lpstr>
      <vt:lpstr>Our Test Setup – Phase I</vt:lpstr>
      <vt:lpstr>Our Test Setup – Benchmark</vt:lpstr>
      <vt:lpstr>PowerPoint Presentation</vt:lpstr>
      <vt:lpstr>PowerPoint Presentation</vt:lpstr>
      <vt:lpstr>PowerPoint Presentation</vt:lpstr>
      <vt:lpstr>PowerPoint Presentation</vt:lpstr>
      <vt:lpstr>PowerPoint Presentation</vt:lpstr>
      <vt:lpstr>Experiment &amp; Evaluation</vt:lpstr>
      <vt:lpstr>Conclusion</vt:lpstr>
      <vt:lpstr>Discussion</vt:lpstr>
      <vt:lpstr>Exploratory Analysis</vt:lpstr>
      <vt:lpstr>Exploratory Analysis</vt:lpstr>
      <vt:lpstr>Exploratory Analysis</vt:lpstr>
      <vt:lpstr>Exploratory Analysis</vt:lpstr>
      <vt:lpstr>Exploratory Analysis</vt:lpstr>
      <vt:lpstr>Exploratory Analysis</vt:lpstr>
      <vt:lpstr>Exploratory Analysis</vt:lpstr>
      <vt:lpstr>Exploratory Analysis</vt:lpstr>
      <vt:lpstr>Exploratory Analysis</vt:lpstr>
      <vt:lpstr>Exploratory Analysis</vt:lpstr>
      <vt:lpstr>Exploratory Analysis</vt:lpstr>
      <vt:lpstr>Exploratory Analysis</vt:lpstr>
      <vt:lpstr>Exploratory Analysis</vt:lpstr>
      <vt:lpstr>Exploratory Analysis</vt:lpstr>
      <vt:lpstr>Exploratory Analysis</vt:lpstr>
      <vt:lpstr>Exploratory Analysis</vt:lpstr>
      <vt:lpstr>Exploratory Analysis</vt:lpstr>
      <vt:lpstr>Exploratory Analysis</vt:lpstr>
      <vt:lpstr>Take Aways</vt:lpstr>
      <vt:lpstr>Future Work </vt:lpstr>
      <vt:lpstr>Extra Slides</vt:lpstr>
      <vt:lpstr>Performance Comparison - NSS</vt:lpstr>
      <vt:lpstr>Performance Comparison – AUC</vt:lpstr>
      <vt:lpstr>Our Test Setup – Phase I</vt:lpstr>
      <vt:lpstr>Saliency Models</vt:lpstr>
      <vt:lpstr>Saliency Models</vt:lpstr>
      <vt:lpstr>Normalized Scanpath Saliency</vt:lpstr>
      <vt:lpstr>Area Under Curve</vt:lpstr>
      <vt:lpstr>CAT2000</vt:lpstr>
      <vt:lpstr>CAT2000</vt:lpstr>
      <vt:lpstr>CAT2000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PRELIMINARY BENCHMARK OF FOUR SALIENCY ALGORITHMS ON COMIC ART</dc:title>
  <dc:creator>khimya</dc:creator>
  <cp:lastModifiedBy>khimya</cp:lastModifiedBy>
  <cp:revision>370</cp:revision>
  <dcterms:created xsi:type="dcterms:W3CDTF">2016-06-07T16:51:51Z</dcterms:created>
  <dcterms:modified xsi:type="dcterms:W3CDTF">2016-07-15T07:15:01Z</dcterms:modified>
</cp:coreProperties>
</file>